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92" r:id="rId2"/>
    <p:sldMasterId id="2147483707" r:id="rId3"/>
  </p:sldMasterIdLst>
  <p:notesMasterIdLst>
    <p:notesMasterId r:id="rId72"/>
  </p:notesMasterIdLst>
  <p:sldIdLst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256" r:id="rId20"/>
    <p:sldId id="327" r:id="rId21"/>
    <p:sldId id="328" r:id="rId22"/>
    <p:sldId id="338" r:id="rId23"/>
    <p:sldId id="330" r:id="rId24"/>
    <p:sldId id="334" r:id="rId25"/>
    <p:sldId id="337" r:id="rId26"/>
    <p:sldId id="333" r:id="rId27"/>
    <p:sldId id="304" r:id="rId28"/>
    <p:sldId id="320" r:id="rId29"/>
    <p:sldId id="325" r:id="rId30"/>
    <p:sldId id="324" r:id="rId31"/>
    <p:sldId id="322" r:id="rId32"/>
    <p:sldId id="323" r:id="rId33"/>
    <p:sldId id="321" r:id="rId34"/>
    <p:sldId id="326" r:id="rId35"/>
    <p:sldId id="313" r:id="rId36"/>
    <p:sldId id="312" r:id="rId37"/>
    <p:sldId id="314" r:id="rId38"/>
    <p:sldId id="315" r:id="rId39"/>
    <p:sldId id="319" r:id="rId40"/>
    <p:sldId id="316" r:id="rId41"/>
    <p:sldId id="317" r:id="rId42"/>
    <p:sldId id="318" r:id="rId43"/>
    <p:sldId id="269" r:id="rId44"/>
    <p:sldId id="261" r:id="rId45"/>
    <p:sldId id="262" r:id="rId46"/>
    <p:sldId id="263" r:id="rId47"/>
    <p:sldId id="266" r:id="rId48"/>
    <p:sldId id="268" r:id="rId49"/>
    <p:sldId id="267" r:id="rId50"/>
    <p:sldId id="258" r:id="rId51"/>
    <p:sldId id="260" r:id="rId52"/>
    <p:sldId id="259" r:id="rId53"/>
    <p:sldId id="264" r:id="rId54"/>
    <p:sldId id="265" r:id="rId55"/>
    <p:sldId id="257" r:id="rId56"/>
    <p:sldId id="283" r:id="rId57"/>
    <p:sldId id="284" r:id="rId58"/>
    <p:sldId id="272" r:id="rId59"/>
    <p:sldId id="340" r:id="rId60"/>
    <p:sldId id="339" r:id="rId61"/>
    <p:sldId id="271" r:id="rId62"/>
    <p:sldId id="335" r:id="rId63"/>
    <p:sldId id="277" r:id="rId64"/>
    <p:sldId id="278" r:id="rId65"/>
    <p:sldId id="279" r:id="rId66"/>
    <p:sldId id="274" r:id="rId67"/>
    <p:sldId id="336" r:id="rId68"/>
    <p:sldId id="276" r:id="rId69"/>
    <p:sldId id="275" r:id="rId70"/>
    <p:sldId id="281" r:id="rId71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E"/>
    <a:srgbClr val="442E21"/>
    <a:srgbClr val="A28160"/>
    <a:srgbClr val="B9D332"/>
    <a:srgbClr val="2E3E46"/>
    <a:srgbClr val="004637"/>
    <a:srgbClr val="92BA42"/>
    <a:srgbClr val="C0E0F5"/>
    <a:srgbClr val="5BAC99"/>
    <a:srgbClr val="FCC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7F6974-E7DC-4EEA-9314-CF1EC874FA0F}">
  <a:tblStyle styleId="{357F6974-E7DC-4EEA-9314-CF1EC874FA0F}" styleName="Table_0"/>
  <a:tblStyle styleId="{ED64608D-BC59-4DA6-87D3-7DD8808A2AF0}" styleName="Table_1"/>
  <a:tblStyle styleId="{9F8086B1-1081-4285-810D-529B858458D5}" styleName="Table_2"/>
  <a:tblStyle styleId="{65E42E0C-73B2-4F69-AB7F-0AB8C8F56E9E}" styleName="Table_3"/>
  <a:tblStyle styleId="{417BDF0A-39B8-4CF3-BABC-F9B7D8E08C9E}" styleName="Table_4"/>
  <a:tblStyle styleId="{630A9E5F-5F42-4D46-A2F3-2358A893CAC8}" styleName="Table_5"/>
  <a:tblStyle styleId="{41B53E4E-3E4B-4699-966B-3CBB220E49EE}" styleName="Table_6"/>
  <a:tblStyle styleId="{5AE844DA-2EC7-417E-A2AC-7C7A1354194D}" styleName="Table_7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4" autoAdjust="0"/>
    <p:restoredTop sz="94660"/>
  </p:normalViewPr>
  <p:slideViewPr>
    <p:cSldViewPr>
      <p:cViewPr varScale="1">
        <p:scale>
          <a:sx n="108" d="100"/>
          <a:sy n="108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48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>
                <a:solidFill>
                  <a:prstClr val="black"/>
                </a:solidFill>
              </a:rPr>
              <a:pPr>
                <a:buSzPct val="25000"/>
              </a:pPr>
              <a:t>59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5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>
                <a:solidFill>
                  <a:prstClr val="black"/>
                </a:solidFill>
              </a:rPr>
              <a:pPr>
                <a:buSzPct val="25000"/>
              </a:pPr>
              <a:t>64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4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>
                <a:solidFill>
                  <a:prstClr val="black"/>
                </a:solidFill>
              </a:rPr>
              <a:pPr>
                <a:buSzPct val="25000"/>
              </a:pPr>
              <a:t>65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>
                <a:solidFill>
                  <a:prstClr val="black"/>
                </a:solidFill>
              </a:rPr>
              <a:pPr>
                <a:buSzPct val="25000"/>
              </a:pPr>
              <a:t>66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0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>
                <a:solidFill>
                  <a:prstClr val="black"/>
                </a:solidFill>
              </a:rPr>
              <a:pPr>
                <a:buSzPct val="25000"/>
              </a:pPr>
              <a:t>67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9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>
                <a:solidFill>
                  <a:prstClr val="black"/>
                </a:solidFill>
              </a:rPr>
              <a:pPr>
                <a:buSzPct val="25000"/>
              </a:pPr>
              <a:t>68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6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2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481C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SzPct val="25000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7" name="Shape 12"/>
          <p:cNvSpPr txBox="1">
            <a:spLocks/>
          </p:cNvSpPr>
          <p:nvPr userDrawn="1"/>
        </p:nvSpPr>
        <p:spPr>
          <a:xfrm>
            <a:off x="152400" y="6537326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68F35262-7063-43B6-9DD5-9F657903E93C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676400"/>
            <a:ext cx="83820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481C6"/>
              </a:buClr>
              <a:defRPr sz="2400"/>
            </a:lvl1pPr>
            <a:lvl2pPr>
              <a:buClr>
                <a:srgbClr val="0481C6"/>
              </a:buClr>
              <a:defRPr sz="2000"/>
            </a:lvl2pPr>
            <a:lvl3pPr>
              <a:buClr>
                <a:srgbClr val="0481C6"/>
              </a:buClr>
              <a:defRPr sz="1800"/>
            </a:lvl3pPr>
            <a:lvl4pPr>
              <a:buClr>
                <a:srgbClr val="0481C6"/>
              </a:buClr>
              <a:defRPr sz="1600"/>
            </a:lvl4pPr>
            <a:lvl5pPr>
              <a:buClr>
                <a:srgbClr val="0481C6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686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95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075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340964"/>
            <a:ext cx="8229600" cy="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075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340964"/>
            <a:ext cx="8229600" cy="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9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3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0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F099B3-916E-3642-9B72-63D0AD244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92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"/>
          <p:cNvSpPr txBox="1">
            <a:spLocks/>
          </p:cNvSpPr>
          <p:nvPr userDrawn="1"/>
        </p:nvSpPr>
        <p:spPr>
          <a:xfrm>
            <a:off x="152400" y="6537326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68F35262-7063-43B6-9DD5-9F657903E93C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04875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0" cap="none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057275"/>
            <a:ext cx="83058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2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86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2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18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5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0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D062-1762-4E40-956A-FAA00F362AA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FE62-52EE-47AB-B40F-151C8816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075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C9CE3-C3CC-1C4C-9F14-6E5A7767096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Don't Forget To Add Your Footer Title!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BBFDFD-5FA1-8041-8ECE-C6D6E2A3D6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340964"/>
            <a:ext cx="8229600" cy="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"/>
          <p:cNvSpPr txBox="1">
            <a:spLocks noGrp="1"/>
          </p:cNvSpPr>
          <p:nvPr>
            <p:ph type="sldNum" idx="4"/>
          </p:nvPr>
        </p:nvSpPr>
        <p:spPr>
          <a:xfrm>
            <a:off x="304800" y="6400800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100" b="0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68F35262-7063-43B6-9DD5-9F657903E9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092537"/>
            <a:ext cx="1066800" cy="5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90" r:id="rId3"/>
    <p:sldLayoutId id="214748369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4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2134-9785-4063-8376-950BFC54DC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BA309-C32E-4F63-8CC1-6B9A09F7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oe.santos\Desktop\PPT%202022\STANDARD\DBF_Plan%20Year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oe.santos\Desktop\PPT%202022\STANDARD\DBF_Plan%20Year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0072-10AF-84FA-E7F1-829372A667EC}"/>
              </a:ext>
            </a:extLst>
          </p:cNvPr>
          <p:cNvSpPr txBox="1">
            <a:spLocks/>
          </p:cNvSpPr>
          <p:nvPr/>
        </p:nvSpPr>
        <p:spPr>
          <a:xfrm>
            <a:off x="497983" y="3184597"/>
            <a:ext cx="5521817" cy="1337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ENROLLMENT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DB0ACE-B483-CBE1-B048-D8FE86EAD668}"/>
              </a:ext>
            </a:extLst>
          </p:cNvPr>
          <p:cNvSpPr txBox="1">
            <a:spLocks/>
          </p:cNvSpPr>
          <p:nvPr/>
        </p:nvSpPr>
        <p:spPr>
          <a:xfrm>
            <a:off x="518374" y="2382346"/>
            <a:ext cx="2485623" cy="76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20XX-XX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7E5033-64D6-19E3-D63D-F1115F5A1045}"/>
              </a:ext>
            </a:extLst>
          </p:cNvPr>
          <p:cNvSpPr txBox="1">
            <a:spLocks/>
          </p:cNvSpPr>
          <p:nvPr/>
        </p:nvSpPr>
        <p:spPr>
          <a:xfrm>
            <a:off x="517498" y="4494726"/>
            <a:ext cx="2961068" cy="76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15 - 29</a:t>
            </a:r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F4887415-AC4E-CF15-726D-CBA33F1623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982" y="5765827"/>
            <a:ext cx="1262610" cy="63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383" y="5972732"/>
            <a:ext cx="1295400" cy="65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A82F2-B465-4E51-BCBD-20ABAED5DC38}"/>
              </a:ext>
            </a:extLst>
          </p:cNvPr>
          <p:cNvSpPr txBox="1"/>
          <p:nvPr/>
        </p:nvSpPr>
        <p:spPr>
          <a:xfrm>
            <a:off x="365807" y="577955"/>
            <a:ext cx="176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1C0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20XX-20XX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FA6A8-B5CA-2249-A09A-7D65769CF9C8}"/>
              </a:ext>
            </a:extLst>
          </p:cNvPr>
          <p:cNvSpPr txBox="1"/>
          <p:nvPr/>
        </p:nvSpPr>
        <p:spPr>
          <a:xfrm>
            <a:off x="-381000" y="1331197"/>
            <a:ext cx="4572000" cy="76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9525">
                  <a:solidFill>
                    <a:srgbClr val="291C0F"/>
                  </a:solidFill>
                </a:ln>
                <a:solidFill>
                  <a:srgbClr val="291C0F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6E67C-A2FB-6059-91E4-2718B5340A4A}"/>
              </a:ext>
            </a:extLst>
          </p:cNvPr>
          <p:cNvSpPr txBox="1"/>
          <p:nvPr/>
        </p:nvSpPr>
        <p:spPr>
          <a:xfrm>
            <a:off x="221940" y="5989581"/>
            <a:ext cx="4572000" cy="580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1C0F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Health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91C0F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1C0F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Financial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91C0F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1C0F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Work-Life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B4F5C-48AB-0E02-929D-E7D96E4ABE4A}"/>
              </a:ext>
            </a:extLst>
          </p:cNvPr>
          <p:cNvSpPr txBox="1"/>
          <p:nvPr/>
        </p:nvSpPr>
        <p:spPr>
          <a:xfrm>
            <a:off x="483625" y="2221256"/>
            <a:ext cx="223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91C0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NOVEMBER 15 - 29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CFA33-82F9-287B-6DB0-A1E448494510}"/>
              </a:ext>
            </a:extLst>
          </p:cNvPr>
          <p:cNvSpPr txBox="1"/>
          <p:nvPr/>
        </p:nvSpPr>
        <p:spPr>
          <a:xfrm>
            <a:off x="483625" y="1501914"/>
            <a:ext cx="568857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3804E">
                    <a:alpha val="95000"/>
                  </a:srgbClr>
                </a:solidFill>
                <a:effectLst>
                  <a:innerShdw blurRad="88900" dist="50800" dir="15120000">
                    <a:prstClr val="black"/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316668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D5E0C82-6EC7-4C52-806D-4A060D6E06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40CEC-5E25-6A82-91EF-18481F58E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855" y="574173"/>
            <a:ext cx="1170526" cy="589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CA1E-B75E-E790-7617-AC39B78E88EB}"/>
              </a:ext>
            </a:extLst>
          </p:cNvPr>
          <p:cNvSpPr txBox="1"/>
          <p:nvPr/>
        </p:nvSpPr>
        <p:spPr>
          <a:xfrm>
            <a:off x="3257819" y="2947723"/>
            <a:ext cx="302825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4E65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Arial" panose="020B0604020202020204" pitchFamily="34" charset="0"/>
              </a:rPr>
              <a:t>YOUR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71F45-15DC-47ED-882B-83A7BA5DFD14}"/>
              </a:ext>
            </a:extLst>
          </p:cNvPr>
          <p:cNvSpPr txBox="1"/>
          <p:nvPr/>
        </p:nvSpPr>
        <p:spPr>
          <a:xfrm>
            <a:off x="3683313" y="3530567"/>
            <a:ext cx="4914278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4E65"/>
                </a:solidFill>
                <a:effectLst/>
                <a:uLnTx/>
                <a:uFillTx/>
                <a:latin typeface="Franklin Gothic Heavy" panose="020B09030201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FC5D9-21FD-45B1-9FBB-076F215EB417}"/>
              </a:ext>
            </a:extLst>
          </p:cNvPr>
          <p:cNvSpPr txBox="1"/>
          <p:nvPr/>
        </p:nvSpPr>
        <p:spPr>
          <a:xfrm>
            <a:off x="4887938" y="2964642"/>
            <a:ext cx="382653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C95A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anose="020B0604020202020204" pitchFamily="34" charset="0"/>
              </a:rPr>
              <a:t>20XX-XX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2D6B8-7454-4C39-B481-E2409141669D}"/>
              </a:ext>
            </a:extLst>
          </p:cNvPr>
          <p:cNvSpPr txBox="1"/>
          <p:nvPr/>
        </p:nvSpPr>
        <p:spPr>
          <a:xfrm>
            <a:off x="4869465" y="4122109"/>
            <a:ext cx="4722540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231409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39FF6B-464E-67A2-98FC-4D5D6D1A0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214" y="2325421"/>
            <a:ext cx="5215149" cy="1778439"/>
          </a:xfrm>
        </p:spPr>
        <p:txBody>
          <a:bodyPr>
            <a:noAutofit/>
          </a:bodyPr>
          <a:lstStyle/>
          <a:p>
            <a:pPr algn="l">
              <a:lnSpc>
                <a:spcPts val="6640"/>
              </a:lnSpc>
            </a:pPr>
            <a:r>
              <a:rPr lang="en-US" sz="6600" dirty="0">
                <a:solidFill>
                  <a:srgbClr val="B9D332"/>
                </a:solidFill>
                <a:latin typeface="Britannic Bold" panose="020B0903060703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Open </a:t>
            </a:r>
            <a:br>
              <a:rPr lang="en-US" sz="6600" dirty="0">
                <a:solidFill>
                  <a:srgbClr val="B9D332"/>
                </a:solidFill>
                <a:latin typeface="Britannic Bold" panose="020B090306070302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-US" sz="6600" dirty="0">
                <a:solidFill>
                  <a:srgbClr val="B9D332"/>
                </a:solidFill>
                <a:latin typeface="Britannic Bold" panose="020B0903060703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Enrollment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35F90BB-FE8E-52DF-A217-D0115CF9B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1963" y="3886660"/>
            <a:ext cx="4442298" cy="34739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da-DK" sz="2000" dirty="0">
                <a:solidFill>
                  <a:srgbClr val="58595B"/>
                </a:solidFill>
              </a:rPr>
              <a:t>November 15 - 29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44AB9B-B5E0-7518-9A38-2C7653ACA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341" y="5682958"/>
            <a:ext cx="1479719" cy="744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FEC2F-E375-65BC-BB4D-1CA80579DB95}"/>
              </a:ext>
            </a:extLst>
          </p:cNvPr>
          <p:cNvSpPr txBox="1"/>
          <p:nvPr/>
        </p:nvSpPr>
        <p:spPr>
          <a:xfrm>
            <a:off x="5093088" y="2092510"/>
            <a:ext cx="2807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Gotham Medium" pitchFamily="50" charset="0"/>
              </a:rPr>
              <a:t>IT’S TIME FOR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52E96B-F078-163B-2EBA-E5A4DAEE584A}"/>
              </a:ext>
            </a:extLst>
          </p:cNvPr>
          <p:cNvSpPr txBox="1">
            <a:spLocks/>
          </p:cNvSpPr>
          <p:nvPr/>
        </p:nvSpPr>
        <p:spPr>
          <a:xfrm>
            <a:off x="5158406" y="-780422"/>
            <a:ext cx="5215149" cy="17784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20XX</a:t>
            </a:r>
          </a:p>
          <a:p>
            <a:pPr marL="0" marR="0" lvl="0" indent="0" algn="ctr" defTabSz="914400" rtl="0" eaLnBrk="1" fontAlgn="auto" latinLnBrk="0" hangingPunct="1">
              <a:lnSpc>
                <a:spcPts val="26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65743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3C1F-050E-400E-B28C-2B35AF13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799" y="4723995"/>
            <a:ext cx="3911362" cy="1333829"/>
          </a:xfrm>
        </p:spPr>
        <p:txBody>
          <a:bodyPr>
            <a:noAutofit/>
          </a:bodyPr>
          <a:lstStyle/>
          <a:p>
            <a:pPr>
              <a:lnSpc>
                <a:spcPts val="3375"/>
              </a:lnSpc>
            </a:pPr>
            <a:r>
              <a:rPr lang="en-US" sz="6600" dirty="0">
                <a:solidFill>
                  <a:srgbClr val="0B6689"/>
                </a:solidFill>
                <a:latin typeface="Sitka Banner" panose="02000505000000020004" pitchFamily="2" charset="0"/>
                <a:ea typeface="Verdana" panose="020B0604030504040204" pitchFamily="34" charset="0"/>
                <a:cs typeface="Tahoma" panose="020B0604030504040204" pitchFamily="34" charset="0"/>
              </a:rPr>
              <a:t>Benefits</a:t>
            </a:r>
            <a:br>
              <a:rPr lang="en-US" sz="6600" dirty="0">
                <a:solidFill>
                  <a:srgbClr val="0B6689"/>
                </a:solidFill>
                <a:latin typeface="Sitka Banner" panose="02000505000000020004" pitchFamily="2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-US" sz="4050" dirty="0">
                <a:solidFill>
                  <a:srgbClr val="0B6689"/>
                </a:solidFill>
                <a:latin typeface="Sitka Banner" panose="02000505000000020004" pitchFamily="2" charset="0"/>
                <a:ea typeface="Verdana" panose="020B0604030504040204" pitchFamily="34" charset="0"/>
                <a:cs typeface="Tahoma" panose="020B0604030504040204" pitchFamily="34" charset="0"/>
              </a:rPr>
              <a:t>  Open Enrollment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1040D-7797-43B1-96E1-CD3B84010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793" y="6057823"/>
            <a:ext cx="3331724" cy="260544"/>
          </a:xfrm>
        </p:spPr>
        <p:txBody>
          <a:bodyPr>
            <a:normAutofit fontScale="55000" lnSpcReduction="20000"/>
          </a:bodyPr>
          <a:lstStyle/>
          <a:p>
            <a:r>
              <a:rPr lang="da-DK" dirty="0">
                <a:solidFill>
                  <a:srgbClr val="0AADD5"/>
                </a:solidFill>
              </a:rPr>
              <a:t>November 15 - 29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555" y="1112364"/>
            <a:ext cx="1109789" cy="558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7A983-0284-3BD4-8B39-A2CE8C84DEC1}"/>
              </a:ext>
            </a:extLst>
          </p:cNvPr>
          <p:cNvSpPr txBox="1"/>
          <p:nvPr/>
        </p:nvSpPr>
        <p:spPr>
          <a:xfrm>
            <a:off x="6244958" y="4515466"/>
            <a:ext cx="9502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-225" normalizeH="0" baseline="0" noProof="0" dirty="0">
                <a:ln>
                  <a:noFill/>
                </a:ln>
                <a:solidFill>
                  <a:srgbClr val="0AADD5"/>
                </a:solidFill>
                <a:effectLst/>
                <a:uLnTx/>
                <a:uFillTx/>
                <a:latin typeface="Calibri" panose="020F0502020204030204"/>
                <a:ea typeface="+mn-ea"/>
                <a:cs typeface="Gotham Medium" pitchFamily="50" charset="0"/>
              </a:rPr>
              <a:t>20XX</a:t>
            </a:r>
            <a:endParaRPr kumimoji="0" lang="en-CA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3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46B37-8301-2CB1-3B3C-6459CE0AF0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65"/>
            <a:ext cx="9143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CA1E-B75E-E790-7617-AC39B78E88EB}"/>
              </a:ext>
            </a:extLst>
          </p:cNvPr>
          <p:cNvSpPr txBox="1"/>
          <p:nvPr/>
        </p:nvSpPr>
        <p:spPr>
          <a:xfrm>
            <a:off x="5060365" y="1266467"/>
            <a:ext cx="243200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2022-2023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40CEC-5E25-6A82-91EF-18481F58E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54" y="433269"/>
            <a:ext cx="1641871" cy="826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78148-5096-B7A6-41D1-AACF6F969F0A}"/>
              </a:ext>
            </a:extLst>
          </p:cNvPr>
          <p:cNvSpPr txBox="1"/>
          <p:nvPr/>
        </p:nvSpPr>
        <p:spPr>
          <a:xfrm>
            <a:off x="5060365" y="6031230"/>
            <a:ext cx="4083635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15 - 29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FD2A8-C990-0392-5CF7-B2B06B714A54}"/>
              </a:ext>
            </a:extLst>
          </p:cNvPr>
          <p:cNvSpPr txBox="1"/>
          <p:nvPr/>
        </p:nvSpPr>
        <p:spPr>
          <a:xfrm>
            <a:off x="1089025" y="2095092"/>
            <a:ext cx="7227662" cy="12906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Arial" panose="020B0604020202020204" pitchFamily="34" charset="0"/>
              </a:rPr>
              <a:t>Benefits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B8EEA-E989-37FE-1BEE-5A92FC16D118}"/>
              </a:ext>
            </a:extLst>
          </p:cNvPr>
          <p:cNvSpPr txBox="1"/>
          <p:nvPr/>
        </p:nvSpPr>
        <p:spPr>
          <a:xfrm>
            <a:off x="3047999" y="3325737"/>
            <a:ext cx="6096000" cy="21813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Arial" panose="020B0604020202020204" pitchFamily="34" charset="0"/>
              </a:rPr>
              <a:t>Open</a:t>
            </a:r>
          </a:p>
          <a:p>
            <a:pPr marL="0" marR="0" lvl="0" indent="0" algn="l" defTabSz="457200" rtl="0" eaLnBrk="1" fontAlgn="auto" latinLnBrk="0" hangingPunct="1">
              <a:lnSpc>
                <a:spcPts val="7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Arial" panose="020B0604020202020204" pitchFamily="34" charset="0"/>
              </a:rPr>
              <a:t>   Enrollment</a:t>
            </a:r>
          </a:p>
        </p:txBody>
      </p:sp>
    </p:spTree>
    <p:extLst>
      <p:ext uri="{BB962C8B-B14F-4D97-AF65-F5344CB8AC3E}">
        <p14:creationId xmlns:p14="http://schemas.microsoft.com/office/powerpoint/2010/main" val="50444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FDF1AB8-7F37-47CC-AEC1-603DF3DB2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40CEC-5E25-6A82-91EF-18481F58E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855" y="574173"/>
            <a:ext cx="1170526" cy="589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78148-5096-B7A6-41D1-AACF6F969F0A}"/>
              </a:ext>
            </a:extLst>
          </p:cNvPr>
          <p:cNvSpPr txBox="1"/>
          <p:nvPr/>
        </p:nvSpPr>
        <p:spPr>
          <a:xfrm>
            <a:off x="5060365" y="6031230"/>
            <a:ext cx="4083635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15 - 29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A6FBD-B572-DD0A-331B-B40D750D58B9}"/>
              </a:ext>
            </a:extLst>
          </p:cNvPr>
          <p:cNvSpPr txBox="1"/>
          <p:nvPr/>
        </p:nvSpPr>
        <p:spPr>
          <a:xfrm>
            <a:off x="3257819" y="5178211"/>
            <a:ext cx="302825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4E65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Arial" panose="020B0604020202020204" pitchFamily="34" charset="0"/>
              </a:rPr>
              <a:t>YOUR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59370-8144-659A-B927-285BCB661F2F}"/>
              </a:ext>
            </a:extLst>
          </p:cNvPr>
          <p:cNvSpPr txBox="1"/>
          <p:nvPr/>
        </p:nvSpPr>
        <p:spPr>
          <a:xfrm>
            <a:off x="3683313" y="5761055"/>
            <a:ext cx="4914278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4E65"/>
                </a:solidFill>
                <a:effectLst/>
                <a:uLnTx/>
                <a:uFillTx/>
                <a:latin typeface="Franklin Gothic Heavy" panose="020B09030201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60F24-A65C-8E45-B415-339513496DF7}"/>
              </a:ext>
            </a:extLst>
          </p:cNvPr>
          <p:cNvSpPr txBox="1"/>
          <p:nvPr/>
        </p:nvSpPr>
        <p:spPr>
          <a:xfrm>
            <a:off x="5317470" y="5195130"/>
            <a:ext cx="382653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C95A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anose="020B0604020202020204" pitchFamily="34" charset="0"/>
              </a:rPr>
              <a:t>20XX-XX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235806-D96F-49D4-51AE-A5E2361B4C44}"/>
              </a:ext>
            </a:extLst>
          </p:cNvPr>
          <p:cNvSpPr txBox="1"/>
          <p:nvPr/>
        </p:nvSpPr>
        <p:spPr>
          <a:xfrm>
            <a:off x="4869465" y="6352597"/>
            <a:ext cx="4722540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223079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787" y="5280273"/>
            <a:ext cx="1295400" cy="65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A82F2-B465-4E51-BCBD-20ABAED5DC38}"/>
              </a:ext>
            </a:extLst>
          </p:cNvPr>
          <p:cNvSpPr txBox="1"/>
          <p:nvPr/>
        </p:nvSpPr>
        <p:spPr>
          <a:xfrm>
            <a:off x="6904017" y="914400"/>
            <a:ext cx="1729323" cy="4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0" normalizeH="0" noProof="0" dirty="0">
                <a:ln>
                  <a:noFill/>
                </a:ln>
                <a:solidFill>
                  <a:srgbClr val="4A5059"/>
                </a:solidFill>
                <a:effectLst/>
                <a:uLnTx/>
                <a:uFillTx/>
                <a:latin typeface="Franklin Gothic Medium Cond" panose="020B0606030402020204" pitchFamily="34" charset="0"/>
                <a:ea typeface="Malgun Gothic" panose="020B0503020000020004" pitchFamily="34" charset="-127"/>
                <a:cs typeface="Tahoma" panose="020B0604030504040204" pitchFamily="34" charset="0"/>
              </a:rPr>
              <a:t>20XX-20XX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FA6A8-B5CA-2249-A09A-7D65769CF9C8}"/>
              </a:ext>
            </a:extLst>
          </p:cNvPr>
          <p:cNvSpPr txBox="1"/>
          <p:nvPr/>
        </p:nvSpPr>
        <p:spPr>
          <a:xfrm>
            <a:off x="4221138" y="1421950"/>
            <a:ext cx="4412202" cy="212193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00" normalizeH="0" noProof="0" dirty="0">
                <a:ln w="9525">
                  <a:noFill/>
                </a:ln>
                <a:solidFill>
                  <a:srgbClr val="4A5059"/>
                </a:solidFill>
                <a:effectLst/>
                <a:uLnTx/>
                <a:uFillTx/>
                <a:latin typeface="Franklin Gothic Demi Cond" panose="020B0706030402020204" pitchFamily="34" charset="0"/>
                <a:ea typeface="Malgun Gothic" panose="020B0503020000020004" pitchFamily="34" charset="-127"/>
                <a:cs typeface="Tahoma" panose="020B0604030504040204" pitchFamily="34" charset="0"/>
              </a:rPr>
              <a:t>BENEFITS</a:t>
            </a:r>
          </a:p>
          <a:p>
            <a:pPr marL="0" marR="0" lvl="0" indent="0" algn="r" defTabSz="4572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00" normalizeH="0" noProof="0" dirty="0">
                <a:ln w="9525">
                  <a:noFill/>
                </a:ln>
                <a:solidFill>
                  <a:srgbClr val="8DC640"/>
                </a:solidFill>
                <a:effectLst/>
                <a:uLnTx/>
                <a:uFillTx/>
                <a:latin typeface="Franklin Gothic Demi Cond" panose="020B0706030402020204" pitchFamily="34" charset="0"/>
                <a:ea typeface="Malgun Gothic" panose="020B0503020000020004" pitchFamily="34" charset="-127"/>
                <a:cs typeface="Tahoma" panose="020B0604030504040204" pitchFamily="34" charset="0"/>
              </a:rPr>
              <a:t>OPEN</a:t>
            </a:r>
          </a:p>
          <a:p>
            <a:pPr marL="0" marR="0" lvl="0" indent="0" algn="r" defTabSz="4572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00" normalizeH="0" noProof="0" dirty="0">
                <a:ln w="9525">
                  <a:noFill/>
                </a:ln>
                <a:solidFill>
                  <a:srgbClr val="8DC640"/>
                </a:solidFill>
                <a:effectLst/>
                <a:uLnTx/>
                <a:uFillTx/>
                <a:latin typeface="Franklin Gothic Demi Cond" panose="020B0706030402020204" pitchFamily="34" charset="0"/>
                <a:ea typeface="Malgun Gothic" panose="020B0503020000020004" pitchFamily="34" charset="-127"/>
                <a:cs typeface="Tahoma" panose="020B0604030504040204" pitchFamily="34" charset="0"/>
              </a:rPr>
              <a:t>ENROLLMENT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B4F5C-48AB-0E02-929D-E7D96E4ABE4A}"/>
              </a:ext>
            </a:extLst>
          </p:cNvPr>
          <p:cNvSpPr txBox="1"/>
          <p:nvPr/>
        </p:nvSpPr>
        <p:spPr>
          <a:xfrm>
            <a:off x="6055849" y="2706341"/>
            <a:ext cx="2491524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A5059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355313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27" y="269759"/>
            <a:ext cx="1295400" cy="65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A82F2-B465-4E51-BCBD-20ABAED5DC38}"/>
              </a:ext>
            </a:extLst>
          </p:cNvPr>
          <p:cNvSpPr txBox="1"/>
          <p:nvPr/>
        </p:nvSpPr>
        <p:spPr>
          <a:xfrm>
            <a:off x="6530091" y="404933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20XX-20XX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E72B7-8CAF-4124-BDAE-3E54466EC505}"/>
              </a:ext>
            </a:extLst>
          </p:cNvPr>
          <p:cNvSpPr txBox="1"/>
          <p:nvPr/>
        </p:nvSpPr>
        <p:spPr>
          <a:xfrm>
            <a:off x="5783004" y="4501951"/>
            <a:ext cx="3167213" cy="1067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 OPEN</a:t>
            </a:r>
          </a:p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A6678-B19B-4EE3-BA53-62B3D1120FCF}"/>
              </a:ext>
            </a:extLst>
          </p:cNvPr>
          <p:cNvSpPr txBox="1"/>
          <p:nvPr/>
        </p:nvSpPr>
        <p:spPr>
          <a:xfrm>
            <a:off x="6063778" y="5561402"/>
            <a:ext cx="260566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313846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473B-0A17-444F-8102-25E7071FD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75606"/>
            <a:ext cx="77724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3D0B4-B754-4299-8413-357C9AD3D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55281"/>
            <a:ext cx="6858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AC07D7-FAAE-496B-A1FA-D9EB6487A1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829"/>
            <a:ext cx="9143999" cy="7065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5927A-22A9-45FD-A3B1-E8024C7662E5}"/>
              </a:ext>
            </a:extLst>
          </p:cNvPr>
          <p:cNvSpPr txBox="1"/>
          <p:nvPr/>
        </p:nvSpPr>
        <p:spPr>
          <a:xfrm>
            <a:off x="1824037" y="5073640"/>
            <a:ext cx="63706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0" b="0" i="0" u="none" strike="noStrike" kern="1200" cap="none" spc="0" normalizeH="0" baseline="0" noProof="0" dirty="0">
                <a:ln>
                  <a:noFill/>
                </a:ln>
                <a:solidFill>
                  <a:srgbClr val="594B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0C9A0-6394-44B1-94CD-98190777B33E}"/>
              </a:ext>
            </a:extLst>
          </p:cNvPr>
          <p:cNvSpPr txBox="1"/>
          <p:nvPr/>
        </p:nvSpPr>
        <p:spPr>
          <a:xfrm>
            <a:off x="1891228" y="5254823"/>
            <a:ext cx="270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20XX-20XX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807CC4C-9542-4B1D-BF4C-154D0140D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2" y="-84902"/>
            <a:ext cx="1362075" cy="666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C303D-0303-465A-B877-CC178F884C76}"/>
              </a:ext>
            </a:extLst>
          </p:cNvPr>
          <p:cNvSpPr txBox="1"/>
          <p:nvPr/>
        </p:nvSpPr>
        <p:spPr>
          <a:xfrm>
            <a:off x="2275692" y="6027003"/>
            <a:ext cx="572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 Enrollment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67ED3-FF63-4E52-A8F7-834677275E3F}"/>
              </a:ext>
            </a:extLst>
          </p:cNvPr>
          <p:cNvSpPr txBox="1"/>
          <p:nvPr/>
        </p:nvSpPr>
        <p:spPr>
          <a:xfrm>
            <a:off x="5647174" y="6698238"/>
            <a:ext cx="258242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340394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432" y="269759"/>
            <a:ext cx="1295400" cy="65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A82F2-B465-4E51-BCBD-20ABAED5DC38}"/>
              </a:ext>
            </a:extLst>
          </p:cNvPr>
          <p:cNvSpPr txBox="1"/>
          <p:nvPr/>
        </p:nvSpPr>
        <p:spPr>
          <a:xfrm>
            <a:off x="247863" y="4271118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B5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20XX-20XX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E72B7-8CAF-4124-BDAE-3E54466EC505}"/>
              </a:ext>
            </a:extLst>
          </p:cNvPr>
          <p:cNvSpPr txBox="1"/>
          <p:nvPr/>
        </p:nvSpPr>
        <p:spPr>
          <a:xfrm>
            <a:off x="198907" y="4707620"/>
            <a:ext cx="3198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9FC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</a:t>
            </a: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9FC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</a:t>
            </a: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9FC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A6678-B19B-4EE3-BA53-62B3D1120FCF}"/>
              </a:ext>
            </a:extLst>
          </p:cNvPr>
          <p:cNvSpPr txBox="1"/>
          <p:nvPr/>
        </p:nvSpPr>
        <p:spPr>
          <a:xfrm>
            <a:off x="615727" y="6172243"/>
            <a:ext cx="260566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66B5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57094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01A9447C-28F4-36FA-DAB1-978AAE658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7" b="21505"/>
          <a:stretch/>
        </p:blipFill>
        <p:spPr>
          <a:xfrm>
            <a:off x="-1" y="2133600"/>
            <a:ext cx="9170893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BF0B1-BF1F-18D7-8428-BD5C9D83DA6F}"/>
              </a:ext>
            </a:extLst>
          </p:cNvPr>
          <p:cNvSpPr txBox="1"/>
          <p:nvPr/>
        </p:nvSpPr>
        <p:spPr>
          <a:xfrm>
            <a:off x="381000" y="877669"/>
            <a:ext cx="49530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4000" b="1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  <a:p>
            <a:pPr>
              <a:lnSpc>
                <a:spcPts val="3800"/>
              </a:lnSpc>
            </a:pPr>
            <a:r>
              <a:rPr lang="en-US" sz="4000" b="1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Enrollment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F90BD-2F40-DD00-59B0-208E52915C51}"/>
              </a:ext>
            </a:extLst>
          </p:cNvPr>
          <p:cNvSpPr txBox="1"/>
          <p:nvPr/>
        </p:nvSpPr>
        <p:spPr>
          <a:xfrm>
            <a:off x="436652" y="6172200"/>
            <a:ext cx="32209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15 - 29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369C9-280E-5DC1-0B52-1402F127DB63}"/>
              </a:ext>
            </a:extLst>
          </p:cNvPr>
          <p:cNvSpPr txBox="1"/>
          <p:nvPr/>
        </p:nvSpPr>
        <p:spPr>
          <a:xfrm>
            <a:off x="5029200" y="6172200"/>
            <a:ext cx="3639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Health  </a:t>
            </a:r>
            <a:r>
              <a:rPr lang="en-US" sz="800" b="1" dirty="0">
                <a:solidFill>
                  <a:srgbClr val="34C3EA"/>
                </a:solidFill>
                <a:latin typeface="Wingdings" panose="05000000000000000000" pitchFamily="2" charset="2"/>
                <a:cs typeface="Gotham Book" pitchFamily="50" charset="0"/>
              </a:rPr>
              <a:t>l</a:t>
            </a:r>
            <a:r>
              <a:rPr lang="en-US" sz="1300" b="1" spc="-400" dirty="0">
                <a:solidFill>
                  <a:schemeClr val="tx1"/>
                </a:solidFill>
                <a:latin typeface="Wingdings" panose="05000000000000000000" pitchFamily="2" charset="2"/>
                <a:cs typeface="Gotham Book" pitchFamily="50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Gotham Book" pitchFamily="50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n-US" sz="1300" b="1" dirty="0">
                <a:solidFill>
                  <a:schemeClr val="tx1"/>
                </a:solidFill>
                <a:latin typeface="+mn-lt"/>
                <a:cs typeface="Gotham Book" pitchFamily="50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rgbClr val="34C3EA"/>
                </a:solidFill>
                <a:latin typeface="Wingdings" panose="05000000000000000000" pitchFamily="2" charset="2"/>
                <a:cs typeface="Gotham Book" pitchFamily="50" charset="0"/>
              </a:rPr>
              <a:t>l</a:t>
            </a:r>
            <a:r>
              <a:rPr lang="en-US" sz="1300" b="1" spc="-400" dirty="0">
                <a:solidFill>
                  <a:schemeClr val="tx1"/>
                </a:solidFill>
                <a:latin typeface="Wingdings" panose="05000000000000000000" pitchFamily="2" charset="2"/>
                <a:cs typeface="Gotham Book" pitchFamily="50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Gotham Book" pitchFamily="50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6EF9-FE68-79E9-2DA0-A3D13E4B421F}"/>
              </a:ext>
            </a:extLst>
          </p:cNvPr>
          <p:cNvSpPr txBox="1"/>
          <p:nvPr/>
        </p:nvSpPr>
        <p:spPr>
          <a:xfrm>
            <a:off x="436652" y="454223"/>
            <a:ext cx="1315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20XX-XX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15EE0-C394-7121-A12D-B3D57BBD8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6" t="29459" r="10631" b="38672"/>
          <a:stretch/>
        </p:blipFill>
        <p:spPr>
          <a:xfrm>
            <a:off x="7239000" y="529009"/>
            <a:ext cx="1371600" cy="7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5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623317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/>
                </a:solidFill>
                <a:latin typeface="+mn-lt"/>
                <a:cs typeface="Gotham Medium" pitchFamily="50" charset="0"/>
              </a:rPr>
              <a:t>November 15 - 29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1177636" cy="592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51463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+mn-lt"/>
                <a:cs typeface="Gotham Book" pitchFamily="50" charset="0"/>
              </a:rPr>
              <a:t>20XX –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4DF06-A9BB-46A9-BDC1-88D12D74A105}"/>
              </a:ext>
            </a:extLst>
          </p:cNvPr>
          <p:cNvSpPr txBox="1"/>
          <p:nvPr/>
        </p:nvSpPr>
        <p:spPr>
          <a:xfrm>
            <a:off x="4572000" y="5771038"/>
            <a:ext cx="4419600" cy="70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4000" b="1" dirty="0">
                <a:solidFill>
                  <a:schemeClr val="tx1"/>
                </a:solidFill>
                <a:latin typeface="+mn-lt"/>
              </a:rPr>
              <a:t>BENEFITS</a:t>
            </a:r>
          </a:p>
          <a:p>
            <a:pPr algn="r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OPEN ENROLLMENT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91D3F-9401-4F3B-8122-D75E67F336FA}"/>
              </a:ext>
            </a:extLst>
          </p:cNvPr>
          <p:cNvSpPr txBox="1"/>
          <p:nvPr/>
        </p:nvSpPr>
        <p:spPr>
          <a:xfrm>
            <a:off x="7037196" y="73967"/>
            <a:ext cx="198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i="0" u="none" strike="noStrike" baseline="30000" dirty="0">
                <a:solidFill>
                  <a:schemeClr val="tx1"/>
                </a:solidFill>
                <a:latin typeface="+mn-lt"/>
              </a:rPr>
              <a:t>Health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084AC-D259-4408-9349-FD18FF08C3E0}"/>
              </a:ext>
            </a:extLst>
          </p:cNvPr>
          <p:cNvSpPr txBox="1"/>
          <p:nvPr/>
        </p:nvSpPr>
        <p:spPr>
          <a:xfrm>
            <a:off x="6632869" y="452735"/>
            <a:ext cx="238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aseline="30000" dirty="0">
                <a:solidFill>
                  <a:schemeClr val="tx1"/>
                </a:solidFill>
                <a:latin typeface="+mn-lt"/>
              </a:rPr>
              <a:t>Financial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C1387-8C32-491A-B0B0-10C4C25F9686}"/>
              </a:ext>
            </a:extLst>
          </p:cNvPr>
          <p:cNvSpPr txBox="1"/>
          <p:nvPr/>
        </p:nvSpPr>
        <p:spPr>
          <a:xfrm>
            <a:off x="6632869" y="835967"/>
            <a:ext cx="238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aseline="30000" dirty="0">
                <a:solidFill>
                  <a:schemeClr val="tx1"/>
                </a:solidFill>
                <a:latin typeface="+mn-lt"/>
              </a:rPr>
              <a:t>Work-Life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546294-2C60-4251-9261-21DCC0641144}"/>
              </a:ext>
            </a:extLst>
          </p:cNvPr>
          <p:cNvSpPr/>
          <p:nvPr/>
        </p:nvSpPr>
        <p:spPr>
          <a:xfrm>
            <a:off x="8153400" y="212903"/>
            <a:ext cx="68193" cy="681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3E46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2CF95C-9960-4214-964F-2159C552326B}"/>
              </a:ext>
            </a:extLst>
          </p:cNvPr>
          <p:cNvSpPr/>
          <p:nvPr/>
        </p:nvSpPr>
        <p:spPr>
          <a:xfrm>
            <a:off x="7959603" y="596135"/>
            <a:ext cx="68193" cy="681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3E4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264B73-0EDC-4BBC-9944-B0A7AA3657CC}"/>
              </a:ext>
            </a:extLst>
          </p:cNvPr>
          <p:cNvSpPr/>
          <p:nvPr/>
        </p:nvSpPr>
        <p:spPr>
          <a:xfrm>
            <a:off x="7899349" y="992524"/>
            <a:ext cx="68193" cy="681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3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0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827713"/>
            <a:ext cx="1295400" cy="65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A82F2-B465-4E51-BCBD-20ABAED5DC38}"/>
              </a:ext>
            </a:extLst>
          </p:cNvPr>
          <p:cNvSpPr txBox="1"/>
          <p:nvPr/>
        </p:nvSpPr>
        <p:spPr>
          <a:xfrm>
            <a:off x="6992890" y="2342925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20XX-20XX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E72B7-8CAF-4124-BDAE-3E54466EC505}"/>
              </a:ext>
            </a:extLst>
          </p:cNvPr>
          <p:cNvSpPr txBox="1"/>
          <p:nvPr/>
        </p:nvSpPr>
        <p:spPr>
          <a:xfrm>
            <a:off x="6467873" y="648003"/>
            <a:ext cx="2418354" cy="1561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21D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21D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</a:p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21D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A6678-B19B-4EE3-BA53-62B3D1120FCF}"/>
              </a:ext>
            </a:extLst>
          </p:cNvPr>
          <p:cNvSpPr txBox="1"/>
          <p:nvPr/>
        </p:nvSpPr>
        <p:spPr>
          <a:xfrm>
            <a:off x="6992890" y="3280242"/>
            <a:ext cx="260566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135242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473B-0A17-444F-8102-25E7071FD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75606"/>
            <a:ext cx="77724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3D0B4-B754-4299-8413-357C9AD3D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55281"/>
            <a:ext cx="6858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AC07D7-FAAE-496B-A1FA-D9EB6487A1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829"/>
            <a:ext cx="9143998" cy="7065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0C9A0-6394-44B1-94CD-98190777B33E}"/>
              </a:ext>
            </a:extLst>
          </p:cNvPr>
          <p:cNvSpPr txBox="1"/>
          <p:nvPr/>
        </p:nvSpPr>
        <p:spPr>
          <a:xfrm>
            <a:off x="5829511" y="5203118"/>
            <a:ext cx="3627455" cy="297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15 - 29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807CC4C-9542-4B1D-BF4C-154D0140D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86" y="91562"/>
            <a:ext cx="1362075" cy="666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0D686-6132-4E03-93A6-503F859CE9EE}"/>
              </a:ext>
            </a:extLst>
          </p:cNvPr>
          <p:cNvSpPr txBox="1"/>
          <p:nvPr/>
        </p:nvSpPr>
        <p:spPr>
          <a:xfrm>
            <a:off x="331596" y="1237238"/>
            <a:ext cx="4642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82A78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F79BD-E8F3-4A88-B583-12D49B820A41}"/>
              </a:ext>
            </a:extLst>
          </p:cNvPr>
          <p:cNvSpPr txBox="1"/>
          <p:nvPr/>
        </p:nvSpPr>
        <p:spPr>
          <a:xfrm>
            <a:off x="291138" y="1710295"/>
            <a:ext cx="5570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30000" noProof="0" dirty="0">
                <a:ln>
                  <a:noFill/>
                </a:ln>
                <a:solidFill>
                  <a:srgbClr val="2E3E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449D3-C5B0-4AD7-B0F4-FAC6A29C3751}"/>
              </a:ext>
            </a:extLst>
          </p:cNvPr>
          <p:cNvSpPr txBox="1"/>
          <p:nvPr/>
        </p:nvSpPr>
        <p:spPr>
          <a:xfrm>
            <a:off x="284858" y="2032337"/>
            <a:ext cx="722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2E3E46"/>
                </a:solidFill>
                <a:latin typeface="+mn-lt"/>
              </a:rPr>
              <a:t>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292219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228600"/>
            <a:ext cx="9448800" cy="731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791200"/>
            <a:ext cx="1177636" cy="592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F4C8CD-589D-4AC5-B7F6-EAD4552E0E57}"/>
              </a:ext>
            </a:extLst>
          </p:cNvPr>
          <p:cNvSpPr txBox="1"/>
          <p:nvPr/>
        </p:nvSpPr>
        <p:spPr>
          <a:xfrm>
            <a:off x="457200" y="6388875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n-lt"/>
                <a:cs typeface="Gotham Medium" pitchFamily="50" charset="0"/>
              </a:rPr>
              <a:t>November 15 - 29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E5EB6-C87F-4105-B914-0A0856B15820}"/>
              </a:ext>
            </a:extLst>
          </p:cNvPr>
          <p:cNvSpPr txBox="1"/>
          <p:nvPr/>
        </p:nvSpPr>
        <p:spPr>
          <a:xfrm>
            <a:off x="457200" y="1143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92BA42"/>
                </a:solidFill>
                <a:latin typeface="+mn-lt"/>
                <a:cs typeface="Gotham Book" pitchFamily="50" charset="0"/>
              </a:rPr>
              <a:t>20XX – 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53B2B-A8CF-4228-87B4-FD2400988F1D}"/>
              </a:ext>
            </a:extLst>
          </p:cNvPr>
          <p:cNvSpPr txBox="1"/>
          <p:nvPr/>
        </p:nvSpPr>
        <p:spPr>
          <a:xfrm>
            <a:off x="381000" y="1905000"/>
            <a:ext cx="4419600" cy="70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5400" b="1" spc="-300" dirty="0">
                <a:solidFill>
                  <a:srgbClr val="002060"/>
                </a:solidFill>
                <a:latin typeface="+mn-lt"/>
              </a:rPr>
              <a:t>BENEFITS</a:t>
            </a:r>
          </a:p>
          <a:p>
            <a:pPr>
              <a:lnSpc>
                <a:spcPts val="2500"/>
              </a:lnSpc>
            </a:pPr>
            <a:r>
              <a:rPr lang="en-US" sz="1800" b="1" dirty="0">
                <a:solidFill>
                  <a:srgbClr val="00B0F0"/>
                </a:solidFill>
                <a:latin typeface="+mn-lt"/>
              </a:rPr>
              <a:t>OPEN ENROLLMENT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B107E-3E61-44AC-8956-41FB6F6EAB8E}"/>
              </a:ext>
            </a:extLst>
          </p:cNvPr>
          <p:cNvSpPr txBox="1"/>
          <p:nvPr/>
        </p:nvSpPr>
        <p:spPr>
          <a:xfrm>
            <a:off x="525393" y="3449974"/>
            <a:ext cx="198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cap="all" baseline="30000" dirty="0">
                <a:solidFill>
                  <a:srgbClr val="002060"/>
                </a:solidFill>
                <a:latin typeface="+mn-lt"/>
              </a:rPr>
              <a:t>Health</a:t>
            </a:r>
            <a:endParaRPr lang="en-US" sz="2400" b="1" cap="all" baseline="300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42B2-FEBC-4B42-950A-F4BD0BF0FE95}"/>
              </a:ext>
            </a:extLst>
          </p:cNvPr>
          <p:cNvSpPr txBox="1"/>
          <p:nvPr/>
        </p:nvSpPr>
        <p:spPr>
          <a:xfrm>
            <a:off x="525393" y="3841154"/>
            <a:ext cx="2385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 baseline="30000" dirty="0">
                <a:solidFill>
                  <a:srgbClr val="002060"/>
                </a:solidFill>
                <a:latin typeface="+mn-lt"/>
              </a:rPr>
              <a:t>Financial</a:t>
            </a:r>
            <a:endParaRPr lang="en-US" sz="2400" b="1" cap="all" baseline="300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10D56-2E67-4064-BCF4-913ACF48BBDF}"/>
              </a:ext>
            </a:extLst>
          </p:cNvPr>
          <p:cNvSpPr txBox="1"/>
          <p:nvPr/>
        </p:nvSpPr>
        <p:spPr>
          <a:xfrm>
            <a:off x="525393" y="4211974"/>
            <a:ext cx="2385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 baseline="30000" dirty="0">
                <a:solidFill>
                  <a:srgbClr val="002060"/>
                </a:solidFill>
                <a:latin typeface="+mn-lt"/>
              </a:rPr>
              <a:t>Work-Life</a:t>
            </a:r>
            <a:endParaRPr lang="en-US" sz="2400" b="1" cap="all" baseline="30000" dirty="0">
              <a:solidFill>
                <a:srgbClr val="0020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3F5490-B42A-4C04-8C21-46FC516B0D89}"/>
              </a:ext>
            </a:extLst>
          </p:cNvPr>
          <p:cNvSpPr/>
          <p:nvPr/>
        </p:nvSpPr>
        <p:spPr>
          <a:xfrm>
            <a:off x="457200" y="3484684"/>
            <a:ext cx="68193" cy="681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D332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B4B67E-7319-46A0-B887-2A31BF833CFA}"/>
              </a:ext>
            </a:extLst>
          </p:cNvPr>
          <p:cNvSpPr/>
          <p:nvPr/>
        </p:nvSpPr>
        <p:spPr>
          <a:xfrm>
            <a:off x="457200" y="3885540"/>
            <a:ext cx="68193" cy="681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D33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100C33-F27D-4864-9DCF-956ED2196454}"/>
              </a:ext>
            </a:extLst>
          </p:cNvPr>
          <p:cNvSpPr/>
          <p:nvPr/>
        </p:nvSpPr>
        <p:spPr>
          <a:xfrm>
            <a:off x="457200" y="4257095"/>
            <a:ext cx="68193" cy="681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D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8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473B-0A17-444F-8102-25E7071FD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75606"/>
            <a:ext cx="77724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3D0B4-B754-4299-8413-357C9AD3D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55281"/>
            <a:ext cx="6858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AC07D7-FAAE-496B-A1FA-D9EB6487A1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829"/>
            <a:ext cx="9143999" cy="7065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0C9A0-6394-44B1-94CD-98190777B33E}"/>
              </a:ext>
            </a:extLst>
          </p:cNvPr>
          <p:cNvSpPr txBox="1"/>
          <p:nvPr/>
        </p:nvSpPr>
        <p:spPr>
          <a:xfrm>
            <a:off x="5181600" y="6344988"/>
            <a:ext cx="36274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15 - 29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305E"/>
              </a:solidFill>
              <a:effectLst/>
              <a:uLnTx/>
              <a:uFillTx/>
              <a:latin typeface="+mn-lt"/>
              <a:ea typeface="+mn-ea"/>
              <a:cs typeface="+mn-cs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807CC4C-9542-4B1D-BF4C-154D0140D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58" y="6110866"/>
            <a:ext cx="1362075" cy="666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F78EC-8303-4ABA-9B18-814D69B18348}"/>
              </a:ext>
            </a:extLst>
          </p:cNvPr>
          <p:cNvSpPr txBox="1"/>
          <p:nvPr/>
        </p:nvSpPr>
        <p:spPr>
          <a:xfrm>
            <a:off x="4876800" y="3143071"/>
            <a:ext cx="3445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B9D4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6FE40-E048-4EB8-A8A1-95C093B8F180}"/>
              </a:ext>
            </a:extLst>
          </p:cNvPr>
          <p:cNvSpPr txBox="1"/>
          <p:nvPr/>
        </p:nvSpPr>
        <p:spPr>
          <a:xfrm>
            <a:off x="4648200" y="4286071"/>
            <a:ext cx="4314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Enrollment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A8399-5409-4A9C-BF93-D2E8211BEB27}"/>
              </a:ext>
            </a:extLst>
          </p:cNvPr>
          <p:cNvSpPr txBox="1"/>
          <p:nvPr/>
        </p:nvSpPr>
        <p:spPr>
          <a:xfrm>
            <a:off x="5121207" y="3992739"/>
            <a:ext cx="309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542528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538246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Gotham Medium" pitchFamily="50" charset="0"/>
              </a:rPr>
              <a:t>November 15 - 29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719855"/>
            <a:ext cx="1295400" cy="65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205398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  <a:cs typeface="Gotham Book" pitchFamily="50" charset="0"/>
              </a:rPr>
              <a:t>20XX – 20XX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3100" y="2844874"/>
            <a:ext cx="5257800" cy="152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8000" spc="-300" dirty="0">
                <a:solidFill>
                  <a:schemeClr val="bg1"/>
                </a:solidFill>
                <a:latin typeface="+mj-lt"/>
                <a:cs typeface="Gotham Medium" pitchFamily="50" charset="0"/>
              </a:rPr>
              <a:t>BENEFITS</a:t>
            </a:r>
          </a:p>
          <a:p>
            <a:pPr algn="ctr">
              <a:lnSpc>
                <a:spcPts val="5800"/>
              </a:lnSpc>
            </a:pPr>
            <a:r>
              <a:rPr lang="en-US" sz="4000" spc="-300" dirty="0">
                <a:solidFill>
                  <a:schemeClr val="bg1"/>
                </a:solidFill>
                <a:latin typeface="+mj-lt"/>
                <a:cs typeface="Gotham Medium" pitchFamily="50" charset="0"/>
              </a:rPr>
              <a:t>OPEN  ENROLLMENT</a:t>
            </a:r>
            <a:endParaRPr lang="en-US" sz="8000" spc="-300" dirty="0">
              <a:solidFill>
                <a:schemeClr val="bg1"/>
              </a:solidFill>
              <a:latin typeface="+mj-lt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4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8B2CDC-244E-4E3F-AE79-97912A00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4157246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1C2EC"/>
                </a:solidFill>
                <a:latin typeface="+mj-lt"/>
                <a:cs typeface="Gotham Medium" pitchFamily="50" charset="0"/>
              </a:rPr>
              <a:t>November 15 - 29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33174"/>
            <a:ext cx="1465924" cy="737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13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1DE31"/>
                </a:solidFill>
                <a:latin typeface="+mj-lt"/>
                <a:cs typeface="Gotham Book" pitchFamily="50" charset="0"/>
              </a:rPr>
              <a:t>20XX – 20XX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D68DA-5AEE-4D34-8E2E-D90B8964BC04}"/>
              </a:ext>
            </a:extLst>
          </p:cNvPr>
          <p:cNvSpPr txBox="1"/>
          <p:nvPr/>
        </p:nvSpPr>
        <p:spPr>
          <a:xfrm>
            <a:off x="381000" y="2667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574BB"/>
                </a:solidFill>
                <a:latin typeface="+mj-lt"/>
                <a:cs typeface="Gotham Medium" pitchFamily="50" charset="0"/>
              </a:rPr>
              <a:t>Benefits</a:t>
            </a:r>
            <a:r>
              <a:rPr lang="en-US" sz="3200" b="1" dirty="0">
                <a:solidFill>
                  <a:srgbClr val="2574BB"/>
                </a:solidFill>
                <a:latin typeface="+mj-lt"/>
                <a:cs typeface="Gotham Medium" pitchFamily="50" charset="0"/>
              </a:rPr>
              <a:t> </a:t>
            </a:r>
          </a:p>
          <a:p>
            <a:r>
              <a:rPr lang="en-US" sz="3200" b="1" dirty="0">
                <a:solidFill>
                  <a:srgbClr val="2574BB"/>
                </a:solidFill>
                <a:latin typeface="+mj-lt"/>
                <a:cs typeface="Gotham Medium" pitchFamily="50" charset="0"/>
              </a:rPr>
              <a:t>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369084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254823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83D69"/>
                </a:solidFill>
                <a:latin typeface="+mn-lt"/>
                <a:cs typeface="Gotham Medium" pitchFamily="50" charset="0"/>
              </a:rPr>
              <a:t>November 15 - 29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64" y="321758"/>
            <a:ext cx="1177636" cy="592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56229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50" dirty="0">
                <a:solidFill>
                  <a:srgbClr val="083D69"/>
                </a:solidFill>
                <a:latin typeface="+mn-lt"/>
                <a:cs typeface="Gotham Book" pitchFamily="50" charset="0"/>
              </a:rPr>
              <a:t>20XX – 20XX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4DF06-A9BB-46A9-BDC1-88D12D74A105}"/>
              </a:ext>
            </a:extLst>
          </p:cNvPr>
          <p:cNvSpPr txBox="1"/>
          <p:nvPr/>
        </p:nvSpPr>
        <p:spPr>
          <a:xfrm>
            <a:off x="152400" y="4193587"/>
            <a:ext cx="3352800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600" b="1" dirty="0">
                <a:solidFill>
                  <a:schemeClr val="bg1"/>
                </a:solidFill>
                <a:latin typeface="+mn-lt"/>
              </a:rPr>
              <a:t>BENEFITS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2260118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B58F2A-A349-4BBC-BAFA-0091D0D80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15087"/>
            <a:ext cx="434340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b="1" spc="-150" dirty="0">
                <a:solidFill>
                  <a:schemeClr val="bg1"/>
                </a:solidFill>
                <a:latin typeface="+mn-lt"/>
                <a:cs typeface="Gotham Medium" pitchFamily="50" charset="0"/>
              </a:rPr>
              <a:t>November 15 - 29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5821943"/>
            <a:ext cx="1465924" cy="737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1B7C6-91F4-4E50-9CBA-5C162C14A74B}"/>
              </a:ext>
            </a:extLst>
          </p:cNvPr>
          <p:cNvSpPr txBox="1"/>
          <p:nvPr/>
        </p:nvSpPr>
        <p:spPr>
          <a:xfrm>
            <a:off x="4966398" y="820795"/>
            <a:ext cx="4863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8000" b="1" i="0" u="none" strike="noStrike" spc="-300" dirty="0">
                <a:solidFill>
                  <a:srgbClr val="5B1136"/>
                </a:solidFill>
                <a:latin typeface="+mn-lt"/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F1639-B1EC-482F-B055-8FEF49A7B72B}"/>
              </a:ext>
            </a:extLst>
          </p:cNvPr>
          <p:cNvSpPr txBox="1"/>
          <p:nvPr/>
        </p:nvSpPr>
        <p:spPr>
          <a:xfrm>
            <a:off x="5715000" y="1915180"/>
            <a:ext cx="312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en-US" sz="2800" b="1" i="0" u="none" strike="noStrike" dirty="0">
                <a:solidFill>
                  <a:srgbClr val="5B1136"/>
                </a:solidFill>
                <a:latin typeface="+mn-lt"/>
              </a:rPr>
              <a:t>Open Enrollment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D23AF-DFB8-429E-939C-1780DB4FF8FE}"/>
              </a:ext>
            </a:extLst>
          </p:cNvPr>
          <p:cNvSpPr txBox="1"/>
          <p:nvPr/>
        </p:nvSpPr>
        <p:spPr>
          <a:xfrm>
            <a:off x="3833051" y="1282460"/>
            <a:ext cx="1477898" cy="914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4000" b="0" i="0" u="none" strike="noStrike" baseline="30000" dirty="0">
                <a:solidFill>
                  <a:srgbClr val="5B1136"/>
                </a:solidFill>
                <a:latin typeface="+mn-lt"/>
              </a:rPr>
              <a:t>20XX</a:t>
            </a:r>
            <a:br>
              <a:rPr lang="en-US" sz="4000" b="0" i="0" u="none" strike="noStrike" baseline="30000" dirty="0">
                <a:solidFill>
                  <a:srgbClr val="5B1136"/>
                </a:solidFill>
                <a:latin typeface="+mn-lt"/>
              </a:rPr>
            </a:br>
            <a:r>
              <a:rPr lang="en-US" sz="4000" b="0" i="0" u="none" strike="noStrike" baseline="30000" dirty="0">
                <a:solidFill>
                  <a:srgbClr val="5B1136"/>
                </a:solidFill>
                <a:latin typeface="+mn-lt"/>
              </a:rPr>
              <a:t>-</a:t>
            </a:r>
          </a:p>
          <a:p>
            <a:pPr algn="ctr">
              <a:lnSpc>
                <a:spcPts val="2000"/>
              </a:lnSpc>
            </a:pPr>
            <a:r>
              <a:rPr lang="en-US" sz="4000" baseline="30000" dirty="0">
                <a:solidFill>
                  <a:srgbClr val="5B1136"/>
                </a:solidFill>
                <a:latin typeface="+mn-lt"/>
              </a:rPr>
              <a:t>20XX</a:t>
            </a:r>
            <a:r>
              <a:rPr lang="en-US" sz="4000" b="0" i="0" u="none" strike="noStrike" baseline="30000" dirty="0">
                <a:solidFill>
                  <a:srgbClr val="5B1136"/>
                </a:solidFill>
                <a:latin typeface="+mn-lt"/>
              </a:rPr>
              <a:t> </a:t>
            </a:r>
            <a:endParaRPr lang="en-US" sz="4000" dirty="0">
              <a:solidFill>
                <a:srgbClr val="5B113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05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B58F2A-A349-4BBC-BAFA-0091D0D80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994854">
            <a:off x="4487480" y="5482076"/>
            <a:ext cx="365120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Gotham Medium" pitchFamily="50" charset="0"/>
              </a:rPr>
              <a:t>November 15 - 29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672" y="304800"/>
            <a:ext cx="1465924" cy="73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B77FF-5122-4193-8092-5131C8F0025F}"/>
              </a:ext>
            </a:extLst>
          </p:cNvPr>
          <p:cNvSpPr txBox="1"/>
          <p:nvPr/>
        </p:nvSpPr>
        <p:spPr>
          <a:xfrm rot="20994854">
            <a:off x="166344" y="609649"/>
            <a:ext cx="3523036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Gotham Medium" pitchFamily="50" charset="0"/>
              </a:rPr>
              <a:t>BENEFITS</a:t>
            </a:r>
            <a:endParaRPr lang="en-US" sz="2800" b="1" dirty="0">
              <a:solidFill>
                <a:schemeClr val="bg1"/>
              </a:solidFill>
              <a:latin typeface="+mj-lt"/>
              <a:cs typeface="Gotham Medium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E25A8-66BA-4837-AC47-9A367F082C06}"/>
              </a:ext>
            </a:extLst>
          </p:cNvPr>
          <p:cNvSpPr txBox="1"/>
          <p:nvPr/>
        </p:nvSpPr>
        <p:spPr>
          <a:xfrm rot="20994854">
            <a:off x="194350" y="1218798"/>
            <a:ext cx="4398423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cs typeface="Gotham Medium" pitchFamily="50" charset="0"/>
              </a:rPr>
              <a:t>Open Enrollment</a:t>
            </a:r>
            <a:endParaRPr lang="en-US" sz="4400" b="1" dirty="0">
              <a:solidFill>
                <a:schemeClr val="bg1"/>
              </a:solidFill>
              <a:latin typeface="+mj-lt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0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1DD9-D37B-3308-83AD-400F8637D05A}"/>
              </a:ext>
            </a:extLst>
          </p:cNvPr>
          <p:cNvSpPr txBox="1">
            <a:spLocks/>
          </p:cNvSpPr>
          <p:nvPr/>
        </p:nvSpPr>
        <p:spPr>
          <a:xfrm>
            <a:off x="373444" y="4821035"/>
            <a:ext cx="5521817" cy="1337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br>
              <a:rPr lang="en-US" sz="3600" b="1" dirty="0">
                <a:solidFill>
                  <a:srgbClr val="002A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br>
              <a:rPr lang="en-US" sz="3600" b="1" dirty="0">
                <a:solidFill>
                  <a:srgbClr val="002A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FC36EF-13E1-C082-E087-852F95286E14}"/>
              </a:ext>
            </a:extLst>
          </p:cNvPr>
          <p:cNvSpPr txBox="1">
            <a:spLocks/>
          </p:cNvSpPr>
          <p:nvPr/>
        </p:nvSpPr>
        <p:spPr>
          <a:xfrm>
            <a:off x="395324" y="6169635"/>
            <a:ext cx="4166566" cy="58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5691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15 - 29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6F6A43-6C0B-3EEA-4BB2-E57DAE65F16C}"/>
              </a:ext>
            </a:extLst>
          </p:cNvPr>
          <p:cNvSpPr txBox="1">
            <a:spLocks/>
          </p:cNvSpPr>
          <p:nvPr/>
        </p:nvSpPr>
        <p:spPr>
          <a:xfrm>
            <a:off x="389266" y="4419600"/>
            <a:ext cx="4030333" cy="76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19D25"/>
                </a:solidFill>
                <a:latin typeface="Brush Script MT" panose="03060802040406070304" pitchFamily="66" charset="0"/>
              </a:rPr>
              <a:t>20XX-XX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8420DB-881E-0BA2-4174-5D955C00EEB2}"/>
              </a:ext>
            </a:extLst>
          </p:cNvPr>
          <p:cNvCxnSpPr>
            <a:cxnSpLocks/>
          </p:cNvCxnSpPr>
          <p:nvPr/>
        </p:nvCxnSpPr>
        <p:spPr>
          <a:xfrm>
            <a:off x="507556" y="6189956"/>
            <a:ext cx="2942780" cy="0"/>
          </a:xfrm>
          <a:prstGeom prst="line">
            <a:avLst/>
          </a:prstGeom>
          <a:ln w="25400">
            <a:solidFill>
              <a:srgbClr val="002A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54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B58F2A-A349-4BBC-BAFA-0091D0D80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065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"/>
            <a:ext cx="1465924" cy="737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84730-28E0-449E-9D23-819507981719}"/>
              </a:ext>
            </a:extLst>
          </p:cNvPr>
          <p:cNvSpPr txBox="1"/>
          <p:nvPr/>
        </p:nvSpPr>
        <p:spPr>
          <a:xfrm>
            <a:off x="2667000" y="3276600"/>
            <a:ext cx="20574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20XX-XX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703A5-7080-46AE-8025-60EFE4CCBAC8}"/>
              </a:ext>
            </a:extLst>
          </p:cNvPr>
          <p:cNvSpPr txBox="1"/>
          <p:nvPr/>
        </p:nvSpPr>
        <p:spPr>
          <a:xfrm>
            <a:off x="2819400" y="3962400"/>
            <a:ext cx="36576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BENEFIT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9C766-734D-4730-A6BA-24A86BE0274E}"/>
              </a:ext>
            </a:extLst>
          </p:cNvPr>
          <p:cNvSpPr txBox="1"/>
          <p:nvPr/>
        </p:nvSpPr>
        <p:spPr>
          <a:xfrm>
            <a:off x="3810000" y="4509700"/>
            <a:ext cx="5486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4E82"/>
                </a:solidFill>
              </a:rPr>
              <a:t>OPEN ENROLLMENT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5F0F1-1C97-433F-93A0-2A390B7EE711}"/>
              </a:ext>
            </a:extLst>
          </p:cNvPr>
          <p:cNvSpPr txBox="1"/>
          <p:nvPr/>
        </p:nvSpPr>
        <p:spPr>
          <a:xfrm>
            <a:off x="3810000" y="5071646"/>
            <a:ext cx="54864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4E82"/>
                </a:solidFill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185493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04800"/>
            <a:ext cx="1817002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0" y="4572000"/>
            <a:ext cx="533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6000" dirty="0">
                <a:solidFill>
                  <a:schemeClr val="accent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BENEFITS</a:t>
            </a:r>
            <a:br>
              <a:rPr lang="en-US" sz="3600" dirty="0">
                <a:solidFill>
                  <a:schemeClr val="accent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OPEN ENROLLMENT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975DA-751A-42BE-987A-5D482AF1DC76}"/>
              </a:ext>
            </a:extLst>
          </p:cNvPr>
          <p:cNvSpPr/>
          <p:nvPr/>
        </p:nvSpPr>
        <p:spPr>
          <a:xfrm>
            <a:off x="5421998" y="3959423"/>
            <a:ext cx="3874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November 15 - 29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AB9CD-3069-48BE-B046-7E46BDAFACC3}"/>
              </a:ext>
            </a:extLst>
          </p:cNvPr>
          <p:cNvSpPr txBox="1"/>
          <p:nvPr/>
        </p:nvSpPr>
        <p:spPr>
          <a:xfrm>
            <a:off x="3618245" y="3896380"/>
            <a:ext cx="1791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150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20XX-XX</a:t>
            </a:r>
          </a:p>
        </p:txBody>
      </p:sp>
    </p:spTree>
    <p:extLst>
      <p:ext uri="{BB962C8B-B14F-4D97-AF65-F5344CB8AC3E}">
        <p14:creationId xmlns:p14="http://schemas.microsoft.com/office/powerpoint/2010/main" val="901406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B58F2A-A349-4BBC-BAFA-0091D0D80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745C3-C2BE-40C1-920E-04CA7AAF584F}"/>
              </a:ext>
            </a:extLst>
          </p:cNvPr>
          <p:cNvSpPr txBox="1"/>
          <p:nvPr/>
        </p:nvSpPr>
        <p:spPr>
          <a:xfrm>
            <a:off x="281868" y="2895600"/>
            <a:ext cx="5280732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500"/>
              </a:lnSpc>
            </a:pPr>
            <a:r>
              <a:rPr lang="en-US" sz="5400" b="1" dirty="0">
                <a:solidFill>
                  <a:srgbClr val="44C9F6"/>
                </a:solidFill>
                <a:latin typeface="+mn-lt"/>
                <a:cs typeface="Gotham Medium" pitchFamily="50" charset="0"/>
              </a:rPr>
              <a:t>BENEFITS</a:t>
            </a:r>
          </a:p>
          <a:p>
            <a:pPr>
              <a:lnSpc>
                <a:spcPts val="4500"/>
              </a:lnSpc>
            </a:pPr>
            <a:r>
              <a:rPr lang="en-US" sz="5400" b="1" dirty="0">
                <a:solidFill>
                  <a:srgbClr val="44C9F6"/>
                </a:solidFill>
                <a:latin typeface="+mn-lt"/>
                <a:cs typeface="Gotham Medium" pitchFamily="50" charset="0"/>
              </a:rPr>
              <a:t>OPEN </a:t>
            </a:r>
          </a:p>
          <a:p>
            <a:pPr>
              <a:lnSpc>
                <a:spcPts val="4500"/>
              </a:lnSpc>
            </a:pPr>
            <a:r>
              <a:rPr lang="en-US" sz="5400" b="1" dirty="0">
                <a:solidFill>
                  <a:srgbClr val="44C9F6"/>
                </a:solidFill>
                <a:latin typeface="+mn-lt"/>
                <a:cs typeface="Gotham Medium" pitchFamily="50" charset="0"/>
              </a:rPr>
              <a:t>ENROLLMENT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6324600"/>
            <a:ext cx="434340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B9D332"/>
                </a:solidFill>
                <a:latin typeface="+mn-lt"/>
                <a:cs typeface="Gotham Medium" pitchFamily="50" charset="0"/>
              </a:rPr>
              <a:t>November 15 - 29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5821943"/>
            <a:ext cx="1465924" cy="73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AFAFC-16F1-4C1A-A10D-7451207A0458}"/>
              </a:ext>
            </a:extLst>
          </p:cNvPr>
          <p:cNvSpPr txBox="1"/>
          <p:nvPr/>
        </p:nvSpPr>
        <p:spPr>
          <a:xfrm>
            <a:off x="322556" y="2882674"/>
            <a:ext cx="5240044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500"/>
              </a:lnSpc>
            </a:pPr>
            <a:r>
              <a:rPr lang="en-US" sz="5400" b="1" dirty="0">
                <a:solidFill>
                  <a:schemeClr val="bg1"/>
                </a:solidFill>
                <a:latin typeface="+mn-lt"/>
                <a:cs typeface="Gotham Medium" pitchFamily="50" charset="0"/>
              </a:rPr>
              <a:t>BENEFITS</a:t>
            </a:r>
          </a:p>
          <a:p>
            <a:pPr>
              <a:lnSpc>
                <a:spcPts val="4500"/>
              </a:lnSpc>
            </a:pPr>
            <a:r>
              <a:rPr lang="en-US" sz="5400" b="1" dirty="0">
                <a:solidFill>
                  <a:schemeClr val="bg1"/>
                </a:solidFill>
                <a:latin typeface="+mn-lt"/>
                <a:cs typeface="Gotham Medium" pitchFamily="50" charset="0"/>
              </a:rPr>
              <a:t>OPEN </a:t>
            </a:r>
          </a:p>
          <a:p>
            <a:pPr>
              <a:lnSpc>
                <a:spcPts val="4500"/>
              </a:lnSpc>
            </a:pPr>
            <a:r>
              <a:rPr lang="en-US" sz="5400" b="1" dirty="0">
                <a:solidFill>
                  <a:schemeClr val="bg1"/>
                </a:solidFill>
                <a:latin typeface="+mn-lt"/>
                <a:cs typeface="Gotham Medium" pitchFamily="50" charset="0"/>
              </a:rPr>
              <a:t>ENROLLMENT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0B206-4942-45E7-ADAB-94F4A3CC29FC}"/>
              </a:ext>
            </a:extLst>
          </p:cNvPr>
          <p:cNvSpPr txBox="1"/>
          <p:nvPr/>
        </p:nvSpPr>
        <p:spPr>
          <a:xfrm>
            <a:off x="76200" y="71412"/>
            <a:ext cx="4191000" cy="470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Gotham Medium" pitchFamily="50" charset="0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25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4648200"/>
            <a:ext cx="47244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000" dirty="0">
                <a:solidFill>
                  <a:schemeClr val="bg1"/>
                </a:solidFill>
              </a:rPr>
              <a:t>Open Enrollment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486400"/>
            <a:ext cx="4800600" cy="457200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November 15 - 29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1" y="3886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20XX-20XX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8584"/>
            <a:ext cx="1618324" cy="8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79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4552146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20XX-20XX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84950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4174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6199495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November 15 - 29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328585"/>
            <a:ext cx="1618324" cy="8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2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909"/>
            <a:ext cx="9143999" cy="70658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431800"/>
            <a:ext cx="1219200" cy="71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6062989" y="594136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BENEFITS GUIDE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075708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bg1"/>
                </a:solidFill>
                <a:latin typeface="+mn-lt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3024107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8233" y="6077528"/>
            <a:ext cx="2352675" cy="44553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>
                <a:lumMod val="8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107668"/>
            <a:ext cx="3124200" cy="369332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DD8D00"/>
                </a:solidFill>
                <a:latin typeface="+mn-lt"/>
                <a:cs typeface="Gotham Book" pitchFamily="50" charset="0"/>
              </a:rPr>
              <a:t>NOVEMBER 15 - 29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924" y="381000"/>
            <a:ext cx="1124876" cy="566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14350"/>
            <a:ext cx="502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DD8D00"/>
                </a:solidFill>
                <a:latin typeface="+mn-lt"/>
                <a:cs typeface="Gotham Book" pitchFamily="50" charset="0"/>
              </a:rPr>
              <a:t>20XX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451" y="304800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D8D00"/>
                </a:solidFill>
                <a:latin typeface="+mn-lt"/>
                <a:cs typeface="Gotham Book" pitchFamily="50" charset="0"/>
              </a:rPr>
              <a:t>Open Enrollment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0412" y="5867400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DD8D00"/>
                </a:solidFill>
                <a:latin typeface="+mn-lt"/>
              </a:rPr>
              <a:t>Designed for you!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82921" y="6350913"/>
            <a:ext cx="2667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4858" y="6383179"/>
            <a:ext cx="26805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Helping protect the things that matter most</a:t>
            </a:r>
          </a:p>
        </p:txBody>
      </p:sp>
    </p:spTree>
    <p:extLst>
      <p:ext uri="{BB962C8B-B14F-4D97-AF65-F5344CB8AC3E}">
        <p14:creationId xmlns:p14="http://schemas.microsoft.com/office/powerpoint/2010/main" val="3935193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894" y="-152400"/>
            <a:ext cx="9170894" cy="7086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2672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+mn-lt"/>
                <a:cs typeface="Gotham Medium" pitchFamily="50" charset="0"/>
              </a:rPr>
              <a:t>November 15 - 29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676" y="5282080"/>
            <a:ext cx="1465924" cy="737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0"/>
            <a:ext cx="1752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305E"/>
                </a:solidFill>
                <a:latin typeface="+mn-lt"/>
                <a:cs typeface="Gotham Book" pitchFamily="50" charset="0"/>
              </a:rPr>
              <a:t>20XX – </a:t>
            </a:r>
          </a:p>
          <a:p>
            <a:pPr algn="r"/>
            <a:r>
              <a:rPr lang="en-US" sz="3400" dirty="0">
                <a:solidFill>
                  <a:srgbClr val="00305E"/>
                </a:solidFill>
                <a:latin typeface="+mn-lt"/>
                <a:cs typeface="Gotham Book" pitchFamily="50" charset="0"/>
              </a:rPr>
              <a:t>20XX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150904"/>
            <a:ext cx="45720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spc="-300" dirty="0">
                <a:solidFill>
                  <a:schemeClr val="tx2"/>
                </a:solidFill>
                <a:latin typeface="+mn-lt"/>
                <a:cs typeface="Gotham Medium" pitchFamily="50" charset="0"/>
              </a:rPr>
              <a:t>Open </a:t>
            </a:r>
          </a:p>
          <a:p>
            <a:pPr>
              <a:lnSpc>
                <a:spcPts val="6500"/>
              </a:lnSpc>
            </a:pPr>
            <a:r>
              <a:rPr lang="en-US" sz="6000" spc="-300" dirty="0">
                <a:solidFill>
                  <a:schemeClr val="tx2"/>
                </a:solidFill>
                <a:latin typeface="+mn-lt"/>
                <a:cs typeface="Gotham Medium" pitchFamily="50" charset="0"/>
              </a:rPr>
              <a:t>Enrollment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01702-ED71-4BD2-AE09-E2DF3BBC3689}"/>
              </a:ext>
            </a:extLst>
          </p:cNvPr>
          <p:cNvSpPr txBox="1"/>
          <p:nvPr/>
        </p:nvSpPr>
        <p:spPr>
          <a:xfrm>
            <a:off x="609600" y="3887609"/>
            <a:ext cx="3810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800" b="0" i="0" u="none" strike="noStrike" baseline="30000" dirty="0">
                <a:solidFill>
                  <a:srgbClr val="53555A"/>
                </a:solidFill>
                <a:latin typeface="+mn-lt"/>
              </a:rPr>
              <a:t>my life  |  my health  |  my family</a:t>
            </a:r>
          </a:p>
        </p:txBody>
      </p:sp>
    </p:spTree>
    <p:extLst>
      <p:ext uri="{BB962C8B-B14F-4D97-AF65-F5344CB8AC3E}">
        <p14:creationId xmlns:p14="http://schemas.microsoft.com/office/powerpoint/2010/main" val="609284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0" y="-1"/>
            <a:ext cx="9009529" cy="69619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FE62-52EE-47AB-B40F-151C88166FB1}" type="slidenum">
              <a:rPr lang="en-US" smtClean="0"/>
              <a:t>38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667000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+mn-lt"/>
              </a:rPr>
              <a:t>20XX-20XX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191000"/>
            <a:ext cx="6400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</a:rPr>
              <a:t>NOV. 15 - 29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826" y="5715000"/>
            <a:ext cx="1215871" cy="6118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D88B72-7400-4BF0-B806-88F573A91E05}"/>
              </a:ext>
            </a:extLst>
          </p:cNvPr>
          <p:cNvSpPr txBox="1">
            <a:spLocks/>
          </p:cNvSpPr>
          <p:nvPr/>
        </p:nvSpPr>
        <p:spPr>
          <a:xfrm>
            <a:off x="304800" y="3276600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latin typeface="+mn-lt"/>
              </a:rPr>
              <a:t>OPEN</a:t>
            </a:r>
            <a:r>
              <a:rPr lang="en-US" sz="6000" b="1" dirty="0">
                <a:solidFill>
                  <a:srgbClr val="23B3E7"/>
                </a:solidFill>
                <a:latin typeface="+mn-lt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79169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06319" cy="7886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7620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293F70"/>
                </a:solidFill>
                <a:latin typeface="+mj-lt"/>
                <a:cs typeface="Arial" panose="020B0604020202020204" pitchFamily="34" charset="0"/>
              </a:rPr>
              <a:t>20XX- 20XX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874" y="442102"/>
            <a:ext cx="1618324" cy="814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3837B8-C4D3-4226-B63F-EC32CED8F2C7}"/>
              </a:ext>
            </a:extLst>
          </p:cNvPr>
          <p:cNvSpPr txBox="1"/>
          <p:nvPr/>
        </p:nvSpPr>
        <p:spPr>
          <a:xfrm>
            <a:off x="766481" y="2102584"/>
            <a:ext cx="100539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-200" dirty="0">
                <a:solidFill>
                  <a:schemeClr val="bg1">
                    <a:lumMod val="50000"/>
                  </a:schemeClr>
                </a:solidFill>
              </a:rPr>
              <a:t>Open Enrollment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B31D5-A9E3-445C-BA9B-81F8078C2BD6}"/>
              </a:ext>
            </a:extLst>
          </p:cNvPr>
          <p:cNvSpPr txBox="1">
            <a:spLocks/>
          </p:cNvSpPr>
          <p:nvPr/>
        </p:nvSpPr>
        <p:spPr>
          <a:xfrm>
            <a:off x="7373276" y="4953000"/>
            <a:ext cx="2151724" cy="3086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162048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8512F-4464-651D-5221-7A4E7A5D5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04" y="433695"/>
            <a:ext cx="1479719" cy="744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CAA1A-91D2-84C6-BC20-E487EBB8ABF0}"/>
              </a:ext>
            </a:extLst>
          </p:cNvPr>
          <p:cNvSpPr txBox="1"/>
          <p:nvPr/>
        </p:nvSpPr>
        <p:spPr>
          <a:xfrm>
            <a:off x="340581" y="4598526"/>
            <a:ext cx="322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1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20XX-XX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43753-1B23-F13B-ACA9-14FB66AAE35E}"/>
              </a:ext>
            </a:extLst>
          </p:cNvPr>
          <p:cNvSpPr txBox="1"/>
          <p:nvPr/>
        </p:nvSpPr>
        <p:spPr>
          <a:xfrm>
            <a:off x="323803" y="5010759"/>
            <a:ext cx="38539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rgbClr val="0059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Open Enrollment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27A40-5380-7F68-1545-19B72D5C4B7E}"/>
              </a:ext>
            </a:extLst>
          </p:cNvPr>
          <p:cNvSpPr txBox="1"/>
          <p:nvPr/>
        </p:nvSpPr>
        <p:spPr>
          <a:xfrm>
            <a:off x="323803" y="6085751"/>
            <a:ext cx="3224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1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1715106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753" y="0"/>
            <a:ext cx="9269506" cy="716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571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20XX-20XX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6629400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15 - 29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2" y="381000"/>
            <a:ext cx="1354347" cy="681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964AE-4E0B-4BD1-B0C0-3DA3C361E498}"/>
              </a:ext>
            </a:extLst>
          </p:cNvPr>
          <p:cNvSpPr txBox="1"/>
          <p:nvPr/>
        </p:nvSpPr>
        <p:spPr>
          <a:xfrm>
            <a:off x="1167651" y="2166606"/>
            <a:ext cx="256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E8A46-1DFC-41C0-B1B9-30C9FD5216CF}"/>
              </a:ext>
            </a:extLst>
          </p:cNvPr>
          <p:cNvSpPr txBox="1"/>
          <p:nvPr/>
        </p:nvSpPr>
        <p:spPr>
          <a:xfrm>
            <a:off x="1091452" y="2489772"/>
            <a:ext cx="2933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9FBB0-84DC-484C-8F61-AD3F0A5532EC}"/>
              </a:ext>
            </a:extLst>
          </p:cNvPr>
          <p:cNvSpPr txBox="1"/>
          <p:nvPr/>
        </p:nvSpPr>
        <p:spPr>
          <a:xfrm>
            <a:off x="228600" y="3271541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4163114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753" y="-152400"/>
            <a:ext cx="9269506" cy="716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02709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Open Enrollment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15 - 29</a:t>
            </a:r>
            <a:endParaRPr lang="en-US" sz="2800" dirty="0">
              <a:solidFill>
                <a:srgbClr val="34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711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" y="96836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endParaRPr lang="en-US" sz="4800" dirty="0">
              <a:solidFill>
                <a:srgbClr val="34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667C4-EFB6-4A42-9E4E-F39BCE3A8011}"/>
              </a:ext>
            </a:extLst>
          </p:cNvPr>
          <p:cNvSpPr txBox="1"/>
          <p:nvPr/>
        </p:nvSpPr>
        <p:spPr>
          <a:xfrm>
            <a:off x="5004079" y="643443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US" dirty="0">
              <a:solidFill>
                <a:srgbClr val="34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82C6F-041B-4A93-AE6A-870FBC3B35DB}"/>
              </a:ext>
            </a:extLst>
          </p:cNvPr>
          <p:cNvSpPr txBox="1"/>
          <p:nvPr/>
        </p:nvSpPr>
        <p:spPr>
          <a:xfrm>
            <a:off x="6248400" y="64344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endParaRPr lang="en-US" dirty="0">
              <a:solidFill>
                <a:srgbClr val="34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9DF24-2B2B-4191-A5A9-AC419E36157C}"/>
              </a:ext>
            </a:extLst>
          </p:cNvPr>
          <p:cNvSpPr txBox="1"/>
          <p:nvPr/>
        </p:nvSpPr>
        <p:spPr>
          <a:xfrm>
            <a:off x="7489372" y="643443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Work-Life</a:t>
            </a:r>
            <a:endParaRPr lang="en-US" dirty="0">
              <a:solidFill>
                <a:srgbClr val="34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98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87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93F70"/>
                </a:solidFill>
                <a:latin typeface="+mj-lt"/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334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3F70"/>
                </a:solidFill>
              </a:rPr>
              <a:t>OPEN ENROLLMENT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314" y="574795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93F70"/>
                </a:solidFill>
              </a:rPr>
              <a:t>Nov. 15 - 29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20130"/>
            <a:ext cx="1618324" cy="8144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1C2375-F571-4322-8807-AFA38703FC7B}"/>
              </a:ext>
            </a:extLst>
          </p:cNvPr>
          <p:cNvSpPr txBox="1"/>
          <p:nvPr/>
        </p:nvSpPr>
        <p:spPr>
          <a:xfrm>
            <a:off x="259080" y="2600980"/>
            <a:ext cx="149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30000" dirty="0">
                <a:solidFill>
                  <a:schemeClr val="bg1"/>
                </a:solidFill>
                <a:latin typeface="+mn-lt"/>
              </a:rPr>
              <a:t>HEALTH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E90A3-7931-4540-AA99-73A67AE7DE29}"/>
              </a:ext>
            </a:extLst>
          </p:cNvPr>
          <p:cNvSpPr txBox="1"/>
          <p:nvPr/>
        </p:nvSpPr>
        <p:spPr>
          <a:xfrm>
            <a:off x="259080" y="3102916"/>
            <a:ext cx="149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2800" b="0" i="0" u="none" strike="noStrike" baseline="30000" dirty="0">
                <a:solidFill>
                  <a:schemeClr val="bg1"/>
                </a:solidFill>
                <a:latin typeface="+mn-lt"/>
              </a:rPr>
              <a:t>ELLNESS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191AA-F5ED-4FC0-9B61-7FB1E3163FA6}"/>
              </a:ext>
            </a:extLst>
          </p:cNvPr>
          <p:cNvSpPr txBox="1"/>
          <p:nvPr/>
        </p:nvSpPr>
        <p:spPr>
          <a:xfrm>
            <a:off x="259080" y="3626136"/>
            <a:ext cx="149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+mn-lt"/>
              </a:rPr>
              <a:t>FINANCIAL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30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her and Son PPT 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86"/>
            <a:ext cx="9181208" cy="6942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4572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6614E"/>
                </a:solidFill>
                <a:latin typeface="+mj-lt"/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625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614E"/>
                </a:solidFill>
              </a:rPr>
              <a:t>OPEN ENROLLMENT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971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6614E"/>
                </a:solidFill>
              </a:rPr>
              <a:t>Nov. 15 – 29 </a:t>
            </a:r>
          </a:p>
        </p:txBody>
      </p:sp>
    </p:spTree>
    <p:extLst>
      <p:ext uri="{BB962C8B-B14F-4D97-AF65-F5344CB8AC3E}">
        <p14:creationId xmlns:p14="http://schemas.microsoft.com/office/powerpoint/2010/main" val="588578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09"/>
            <a:ext cx="9143999" cy="706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905000"/>
            <a:ext cx="6248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00"/>
              </a:lnSpc>
            </a:pPr>
            <a:r>
              <a:rPr lang="en-US" sz="48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 Benefits</a:t>
            </a:r>
          </a:p>
          <a:p>
            <a:pPr>
              <a:lnSpc>
                <a:spcPts val="5100"/>
              </a:lnSpc>
            </a:pPr>
            <a:r>
              <a:rPr lang="en-US" sz="48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Enrollment</a:t>
            </a:r>
            <a:endParaRPr lang="en-US" sz="4800" b="1" dirty="0">
              <a:solidFill>
                <a:srgbClr val="34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98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3C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15 - 29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304800"/>
            <a:ext cx="1219200" cy="71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F6C25E-DB6A-4772-83DD-81F392C5821E}"/>
              </a:ext>
            </a:extLst>
          </p:cNvPr>
          <p:cNvSpPr txBox="1"/>
          <p:nvPr/>
        </p:nvSpPr>
        <p:spPr>
          <a:xfrm>
            <a:off x="1143000" y="5943600"/>
            <a:ext cx="3566160" cy="379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0" i="0" u="none" strike="noStrike" baseline="30000" dirty="0">
                <a:solidFill>
                  <a:srgbClr val="53555A"/>
                </a:solidFill>
                <a:latin typeface="+mn-lt"/>
              </a:rPr>
              <a:t>Health    Financial    Work-Life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02DC56-8DDA-486E-8416-F7AEE80A60E5}"/>
              </a:ext>
            </a:extLst>
          </p:cNvPr>
          <p:cNvSpPr/>
          <p:nvPr/>
        </p:nvSpPr>
        <p:spPr>
          <a:xfrm>
            <a:off x="1989207" y="5980017"/>
            <a:ext cx="68193" cy="681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3E46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40AE04-3C94-45C0-8CC4-D20381F1B4CD}"/>
              </a:ext>
            </a:extLst>
          </p:cNvPr>
          <p:cNvSpPr/>
          <p:nvPr/>
        </p:nvSpPr>
        <p:spPr>
          <a:xfrm>
            <a:off x="3215183" y="5980018"/>
            <a:ext cx="68193" cy="681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3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24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14400"/>
            <a:ext cx="56388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59AB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5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  <a:p>
            <a:endParaRPr lang="en-US" sz="4800" dirty="0">
              <a:solidFill>
                <a:srgbClr val="346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8306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15 - 29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39931"/>
            <a:ext cx="1219200" cy="71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5381"/>
          <a:stretch/>
        </p:blipFill>
        <p:spPr>
          <a:xfrm>
            <a:off x="609599" y="1981200"/>
            <a:ext cx="4972493" cy="4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C81C13-C2C9-47BF-96C5-EB3F58B2D610}"/>
              </a:ext>
            </a:extLst>
          </p:cNvPr>
          <p:cNvSpPr txBox="1"/>
          <p:nvPr/>
        </p:nvSpPr>
        <p:spPr>
          <a:xfrm>
            <a:off x="76200" y="-4465"/>
            <a:ext cx="4652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20XX-XX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4E593-D4E2-43E4-91AE-2B6905BF016E}"/>
              </a:ext>
            </a:extLst>
          </p:cNvPr>
          <p:cNvSpPr txBox="1"/>
          <p:nvPr/>
        </p:nvSpPr>
        <p:spPr>
          <a:xfrm>
            <a:off x="1005840" y="2860341"/>
            <a:ext cx="149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30000" dirty="0">
                <a:solidFill>
                  <a:srgbClr val="ADCD00"/>
                </a:solidFill>
                <a:latin typeface="+mn-lt"/>
              </a:rPr>
              <a:t>Health</a:t>
            </a:r>
            <a:endParaRPr lang="en-US" sz="2800" dirty="0">
              <a:solidFill>
                <a:srgbClr val="ADCD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FE906-0AC1-4F8D-B93F-3A13E90CA0DC}"/>
              </a:ext>
            </a:extLst>
          </p:cNvPr>
          <p:cNvSpPr txBox="1"/>
          <p:nvPr/>
        </p:nvSpPr>
        <p:spPr>
          <a:xfrm>
            <a:off x="868680" y="3505200"/>
            <a:ext cx="149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accent5"/>
                </a:solidFill>
                <a:latin typeface="+mn-lt"/>
              </a:rPr>
              <a:t>Financial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4F5E3-6D89-405C-A337-E508CB37C1C6}"/>
              </a:ext>
            </a:extLst>
          </p:cNvPr>
          <p:cNvSpPr txBox="1"/>
          <p:nvPr/>
        </p:nvSpPr>
        <p:spPr>
          <a:xfrm>
            <a:off x="792480" y="4149415"/>
            <a:ext cx="149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rgbClr val="0281C6"/>
                </a:solidFill>
                <a:latin typeface="+mn-lt"/>
              </a:rPr>
              <a:t>Work-Life</a:t>
            </a:r>
            <a:endParaRPr lang="en-US" sz="2800" dirty="0">
              <a:solidFill>
                <a:srgbClr val="0281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33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4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 Benefits</a:t>
            </a:r>
          </a:p>
          <a:p>
            <a:r>
              <a:rPr lang="en-US" sz="4400" b="1" dirty="0">
                <a:solidFill>
                  <a:srgbClr val="346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Enrollment</a:t>
            </a:r>
          </a:p>
          <a:p>
            <a:r>
              <a:rPr lang="en-US" sz="3400" b="1" dirty="0">
                <a:solidFill>
                  <a:srgbClr val="62D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15 - 29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657" y="5715000"/>
            <a:ext cx="15675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8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57" y="-116527"/>
            <a:ext cx="9176657" cy="7091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057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50303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Gotham Medium" pitchFamily="50" charset="0"/>
                <a:cs typeface="Gotham Medium" pitchFamily="50" charset="0"/>
              </a:rPr>
              <a:t>November 15 - 29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32717"/>
            <a:ext cx="1465924" cy="737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127" y="-368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+mn-lt"/>
                <a:cs typeface="Gotham Book" pitchFamily="50" charset="0"/>
              </a:rPr>
              <a:t>20XX – 20XX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D3D83-3FE5-42D5-9350-0FDC781C7DCB}"/>
              </a:ext>
            </a:extLst>
          </p:cNvPr>
          <p:cNvSpPr txBox="1"/>
          <p:nvPr/>
        </p:nvSpPr>
        <p:spPr>
          <a:xfrm>
            <a:off x="5410200" y="5976919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life | my health | my family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89C6D-D3F3-4008-828D-D66689C062E5}"/>
              </a:ext>
            </a:extLst>
          </p:cNvPr>
          <p:cNvSpPr txBox="1"/>
          <p:nvPr/>
        </p:nvSpPr>
        <p:spPr>
          <a:xfrm>
            <a:off x="5334000" y="542003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0" dirty="0">
                <a:solidFill>
                  <a:schemeClr val="bg1"/>
                </a:solidFill>
              </a:rPr>
              <a:t>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3369962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133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3505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76614E"/>
                </a:solidFill>
              </a:rPr>
              <a:t>OPEN ENROLLMENT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886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76614E"/>
                </a:solidFill>
              </a:rPr>
              <a:t>Nov. 15 - 29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645404A-F694-4642-8FB1-C7CCC3DFF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47506"/>
            <a:ext cx="1823201" cy="8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7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16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11238"/>
            <a:ext cx="1600200" cy="805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2438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Century Gothic" charset="0"/>
                <a:cs typeface="Century Gothic" charset="0"/>
                <a:sym typeface="Arial Narrow"/>
              </a:rPr>
              <a:t>NOV. 15 – 29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5791200" cy="2708434"/>
          </a:xfrm>
          <a:prstGeom prst="rect">
            <a:avLst/>
          </a:prstGeom>
          <a:noFill/>
          <a:effectLst>
            <a:glow rad="660400">
              <a:schemeClr val="tx2">
                <a:alpha val="40000"/>
              </a:schemeClr>
            </a:glow>
            <a:reflection blurRad="330200" stA="64000" endPos="65000" dist="508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FFF00">
                    <a:alpha val="51000"/>
                  </a:srgb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63500" dist="25400" dir="5400000" sx="103000" sy="103000" algn="t" rotWithShape="0">
                    <a:schemeClr val="accent6">
                      <a:lumMod val="75000"/>
                      <a:alpha val="52000"/>
                    </a:schemeClr>
                  </a:outerShdw>
                  <a:reflection endPos="0" dir="5400000" sy="-100000" algn="bl" rotWithShape="0"/>
                </a:effectLst>
                <a:latin typeface="+mn-lt"/>
                <a:ea typeface="Century Gothic" charset="0"/>
                <a:cs typeface="Century Gothic" charset="0"/>
              </a:rPr>
              <a:t>20XX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2590800"/>
            <a:ext cx="1752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tx2">
                    <a:lumMod val="50000"/>
                  </a:schemeClr>
                </a:solidFill>
                <a:latin typeface="+mn-lt"/>
                <a:ea typeface="Century Gothic" charset="0"/>
                <a:cs typeface="Century Gothic" charset="0"/>
              </a:rPr>
              <a:t>OPEN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35814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  <a:ea typeface="Calliope MVB" charset="0"/>
                <a:cs typeface="Calliope MVB" charset="0"/>
              </a:rPr>
              <a:t>Your Health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  <a:ea typeface="Calliope MVB" charset="0"/>
                <a:cs typeface="Calliope MVB" charset="0"/>
              </a:rPr>
              <a:t>Your Family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  <a:ea typeface="Calliope MVB" charset="0"/>
                <a:cs typeface="Calliope MVB" charset="0"/>
              </a:rPr>
              <a:t>Your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026658"/>
            <a:ext cx="327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tx2">
                    <a:lumMod val="50000"/>
                  </a:schemeClr>
                </a:solidFill>
                <a:latin typeface="+mn-lt"/>
                <a:ea typeface="Century Gothic" charset="0"/>
                <a:cs typeface="Century Gothic" charset="0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76720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7C7E09-67FC-19F3-4562-3E2E7529BC31}"/>
              </a:ext>
            </a:extLst>
          </p:cNvPr>
          <p:cNvSpPr/>
          <p:nvPr/>
        </p:nvSpPr>
        <p:spPr>
          <a:xfrm>
            <a:off x="152400" y="2741711"/>
            <a:ext cx="6019800" cy="6872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A0763-BA42-78F0-9585-56D221E421C6}"/>
              </a:ext>
            </a:extLst>
          </p:cNvPr>
          <p:cNvSpPr txBox="1"/>
          <p:nvPr/>
        </p:nvSpPr>
        <p:spPr>
          <a:xfrm>
            <a:off x="6144087" y="2629596"/>
            <a:ext cx="322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spc="-50" dirty="0">
                <a:solidFill>
                  <a:srgbClr val="322F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15 - 29</a:t>
            </a:r>
          </a:p>
        </p:txBody>
      </p:sp>
      <p:pic>
        <p:nvPicPr>
          <p:cNvPr id="4" name="Picture 3" descr="A logo with a hexagon and a green hexagon&#10;&#10;Description automatically generated">
            <a:extLst>
              <a:ext uri="{FF2B5EF4-FFF2-40B4-BE49-F238E27FC236}">
                <a16:creationId xmlns:a16="http://schemas.microsoft.com/office/drawing/2014/main" id="{3A20A57B-9F03-B0CE-E1D1-4B6E4FF40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" t="27006" r="9825" b="31833"/>
          <a:stretch/>
        </p:blipFill>
        <p:spPr>
          <a:xfrm>
            <a:off x="496501" y="389190"/>
            <a:ext cx="1408499" cy="9062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54662D-A42B-5203-51DF-0726AFE47B42}"/>
              </a:ext>
            </a:extLst>
          </p:cNvPr>
          <p:cNvGrpSpPr/>
          <p:nvPr/>
        </p:nvGrpSpPr>
        <p:grpSpPr>
          <a:xfrm>
            <a:off x="152400" y="1625025"/>
            <a:ext cx="6802348" cy="1857241"/>
            <a:chOff x="304800" y="1190170"/>
            <a:chExt cx="6802348" cy="18572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54B05F-FA19-65F6-77EF-5BCB1DCD8363}"/>
                </a:ext>
              </a:extLst>
            </p:cNvPr>
            <p:cNvSpPr txBox="1"/>
            <p:nvPr/>
          </p:nvSpPr>
          <p:spPr>
            <a:xfrm>
              <a:off x="533400" y="1190170"/>
              <a:ext cx="19812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pc="100" dirty="0">
                  <a:solidFill>
                    <a:srgbClr val="322F3A"/>
                  </a:solidFill>
                  <a:latin typeface="Bauhaus 93" panose="04030905020B02020C02" pitchFamily="82" charset="0"/>
                  <a:cs typeface="Gotham Book" pitchFamily="50" charset="0"/>
                </a:rPr>
                <a:t>20XX-XX</a:t>
              </a:r>
              <a:endParaRPr lang="en-US" sz="2200" dirty="0">
                <a:solidFill>
                  <a:srgbClr val="322F3A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E8BE8-5D7F-A05C-9B43-94E026819DB4}"/>
                </a:ext>
              </a:extLst>
            </p:cNvPr>
            <p:cNvSpPr txBox="1"/>
            <p:nvPr/>
          </p:nvSpPr>
          <p:spPr>
            <a:xfrm>
              <a:off x="304800" y="1649849"/>
              <a:ext cx="6802348" cy="139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6600" b="1" spc="-150" dirty="0">
                  <a:solidFill>
                    <a:srgbClr val="322F3A"/>
                  </a:solidFill>
                  <a:latin typeface="Bauhaus 93" panose="04030905020B02020C02" pitchFamily="82" charset="0"/>
                  <a:cs typeface="Gotham Book" pitchFamily="50" charset="0"/>
                </a:rPr>
                <a:t>benefits</a:t>
              </a:r>
              <a:r>
                <a:rPr lang="en-US" sz="6600" b="1" spc="-150" dirty="0">
                  <a:solidFill>
                    <a:schemeClr val="tx1"/>
                  </a:solidFill>
                  <a:latin typeface="Bauhaus 93" panose="04030905020B02020C02" pitchFamily="82" charset="0"/>
                  <a:cs typeface="Gotham Book" pitchFamily="50" charset="0"/>
                </a:rPr>
                <a:t> </a:t>
              </a:r>
            </a:p>
            <a:p>
              <a:pPr>
                <a:lnSpc>
                  <a:spcPts val="4800"/>
                </a:lnSpc>
              </a:pPr>
              <a:r>
                <a:rPr lang="en-US" sz="6600" b="1" spc="-150" dirty="0">
                  <a:solidFill>
                    <a:srgbClr val="A84554"/>
                  </a:solidFill>
                  <a:latin typeface="Bauhaus 93" panose="04030905020B02020C02" pitchFamily="82" charset="0"/>
                  <a:cs typeface="Gotham Book" pitchFamily="50" charset="0"/>
                </a:rPr>
                <a:t>o</a:t>
              </a:r>
              <a:r>
                <a:rPr lang="en-US" sz="6600" b="1" spc="-150" dirty="0">
                  <a:solidFill>
                    <a:srgbClr val="6560A6"/>
                  </a:solidFill>
                  <a:latin typeface="Bauhaus 93" panose="04030905020B02020C02" pitchFamily="82" charset="0"/>
                  <a:cs typeface="Gotham Book" pitchFamily="50" charset="0"/>
                </a:rPr>
                <a:t>p</a:t>
              </a:r>
              <a:r>
                <a:rPr lang="en-US" sz="6600" b="1" spc="-150" dirty="0">
                  <a:solidFill>
                    <a:srgbClr val="7DCED9"/>
                  </a:solidFill>
                  <a:latin typeface="Bauhaus 93" panose="04030905020B02020C02" pitchFamily="82" charset="0"/>
                  <a:cs typeface="Gotham Book" pitchFamily="50" charset="0"/>
                </a:rPr>
                <a:t>e</a:t>
              </a:r>
              <a:r>
                <a:rPr lang="en-US" sz="6600" b="1" spc="-150" dirty="0">
                  <a:solidFill>
                    <a:srgbClr val="D6A328"/>
                  </a:solidFill>
                  <a:latin typeface="Bauhaus 93" panose="04030905020B02020C02" pitchFamily="82" charset="0"/>
                  <a:cs typeface="Gotham Book" pitchFamily="50" charset="0"/>
                </a:rPr>
                <a:t>n</a:t>
              </a:r>
              <a:r>
                <a:rPr lang="en-US" sz="6600" b="1" spc="-150" dirty="0">
                  <a:solidFill>
                    <a:srgbClr val="A84554"/>
                  </a:solidFill>
                  <a:latin typeface="Bauhaus 93" panose="04030905020B02020C02" pitchFamily="82" charset="0"/>
                  <a:cs typeface="Gotham Book" pitchFamily="50" charset="0"/>
                </a:rPr>
                <a:t> </a:t>
              </a:r>
              <a:r>
                <a:rPr lang="en-US" sz="6600" b="1" spc="-150" dirty="0">
                  <a:solidFill>
                    <a:srgbClr val="EF695B"/>
                  </a:solidFill>
                  <a:latin typeface="Bauhaus 93" panose="04030905020B02020C02" pitchFamily="82" charset="0"/>
                  <a:cs typeface="Gotham Book" pitchFamily="50" charset="0"/>
                </a:rPr>
                <a:t>e</a:t>
              </a:r>
              <a:r>
                <a:rPr lang="en-US" sz="6600" b="1" spc="-150" dirty="0">
                  <a:solidFill>
                    <a:srgbClr val="A84554"/>
                  </a:solidFill>
                  <a:latin typeface="Bauhaus 93" panose="04030905020B02020C02" pitchFamily="82" charset="0"/>
                  <a:cs typeface="Gotham Book" pitchFamily="50" charset="0"/>
                </a:rPr>
                <a:t>n</a:t>
              </a:r>
              <a:r>
                <a:rPr lang="en-US" sz="6600" b="1" spc="-150" dirty="0">
                  <a:solidFill>
                    <a:srgbClr val="6560A6"/>
                  </a:solidFill>
                  <a:latin typeface="Bauhaus 93" panose="04030905020B02020C02" pitchFamily="82" charset="0"/>
                  <a:cs typeface="Gotham Book" pitchFamily="50" charset="0"/>
                </a:rPr>
                <a:t>r</a:t>
              </a:r>
              <a:r>
                <a:rPr lang="en-US" sz="6600" b="1" spc="-150" dirty="0">
                  <a:solidFill>
                    <a:srgbClr val="7DCED9"/>
                  </a:solidFill>
                  <a:latin typeface="Bauhaus 93" panose="04030905020B02020C02" pitchFamily="82" charset="0"/>
                  <a:cs typeface="Gotham Book" pitchFamily="50" charset="0"/>
                </a:rPr>
                <a:t>o</a:t>
              </a:r>
              <a:r>
                <a:rPr lang="en-US" sz="6600" b="1" spc="-150" dirty="0">
                  <a:solidFill>
                    <a:srgbClr val="D6A328"/>
                  </a:solidFill>
                  <a:latin typeface="Bauhaus 93" panose="04030905020B02020C02" pitchFamily="82" charset="0"/>
                  <a:cs typeface="Gotham Book" pitchFamily="50" charset="0"/>
                </a:rPr>
                <a:t>l</a:t>
              </a:r>
              <a:r>
                <a:rPr lang="en-US" sz="6600" b="1" spc="-150" dirty="0">
                  <a:solidFill>
                    <a:srgbClr val="EF695B"/>
                  </a:solidFill>
                  <a:latin typeface="Bauhaus 93" panose="04030905020B02020C02" pitchFamily="82" charset="0"/>
                  <a:cs typeface="Gotham Book" pitchFamily="50" charset="0"/>
                </a:rPr>
                <a:t>l</a:t>
              </a:r>
              <a:r>
                <a:rPr lang="en-US" sz="6600" b="1" spc="-150" dirty="0">
                  <a:solidFill>
                    <a:srgbClr val="A84554"/>
                  </a:solidFill>
                  <a:latin typeface="Bauhaus 93" panose="04030905020B02020C02" pitchFamily="82" charset="0"/>
                  <a:cs typeface="Gotham Book" pitchFamily="50" charset="0"/>
                </a:rPr>
                <a:t>m</a:t>
              </a:r>
              <a:r>
                <a:rPr lang="en-US" sz="6600" b="1" spc="-150" dirty="0">
                  <a:solidFill>
                    <a:srgbClr val="6560A6"/>
                  </a:solidFill>
                  <a:latin typeface="Bauhaus 93" panose="04030905020B02020C02" pitchFamily="82" charset="0"/>
                  <a:cs typeface="Gotham Book" pitchFamily="50" charset="0"/>
                </a:rPr>
                <a:t>e</a:t>
              </a:r>
              <a:r>
                <a:rPr lang="en-US" sz="6600" b="1" spc="-150" dirty="0">
                  <a:solidFill>
                    <a:srgbClr val="7DCED9"/>
                  </a:solidFill>
                  <a:latin typeface="Bauhaus 93" panose="04030905020B02020C02" pitchFamily="82" charset="0"/>
                  <a:cs typeface="Gotham Book" pitchFamily="50" charset="0"/>
                </a:rPr>
                <a:t>n</a:t>
              </a:r>
              <a:r>
                <a:rPr lang="en-US" sz="6600" b="1" spc="-150" dirty="0">
                  <a:solidFill>
                    <a:srgbClr val="D6A328"/>
                  </a:solidFill>
                  <a:latin typeface="Bauhaus 93" panose="04030905020B02020C02" pitchFamily="82" charset="0"/>
                  <a:cs typeface="Gotham Book" pitchFamily="50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952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09"/>
            <a:ext cx="9143999" cy="7065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4377790"/>
            <a:ext cx="1143000" cy="575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868" y="5029200"/>
            <a:ext cx="5490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17264F"/>
                </a:solidFill>
              </a:rPr>
              <a:t>20XX BENEFITS </a:t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rgbClr val="75CEE0"/>
                </a:solidFill>
              </a:rPr>
              <a:t>OPEN ENROLLMENT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6413" y="6229529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8A8C8E"/>
                </a:solidFill>
              </a:rPr>
              <a:t>November 15 - 29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0E449-A995-4FA9-A032-DF5BDF820D7A}"/>
              </a:ext>
            </a:extLst>
          </p:cNvPr>
          <p:cNvSpPr txBox="1"/>
          <p:nvPr/>
        </p:nvSpPr>
        <p:spPr>
          <a:xfrm>
            <a:off x="304800" y="290282"/>
            <a:ext cx="457771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spcAft>
                <a:spcPts val="600"/>
              </a:spcAft>
            </a:pPr>
            <a:r>
              <a:rPr lang="en-US" sz="3200" b="0" i="0" u="none" strike="noStrike" baseline="30000" dirty="0">
                <a:solidFill>
                  <a:srgbClr val="17264F"/>
                </a:solidFill>
                <a:latin typeface="+mn-lt"/>
              </a:rPr>
              <a:t>Your</a:t>
            </a:r>
            <a:r>
              <a:rPr lang="en-US" sz="3200" b="0" i="0" u="none" strike="noStrike" baseline="30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0" u="none" strike="noStrike" baseline="30000" dirty="0">
                <a:solidFill>
                  <a:schemeClr val="bg1"/>
                </a:solidFill>
                <a:latin typeface="+mn-lt"/>
              </a:rPr>
              <a:t>HEALTH</a:t>
            </a:r>
          </a:p>
          <a:p>
            <a:pPr>
              <a:spcAft>
                <a:spcPts val="600"/>
              </a:spcAft>
            </a:pPr>
            <a:r>
              <a:rPr lang="en-US" sz="3200" b="0" i="0" u="none" strike="noStrike" baseline="30000" dirty="0">
                <a:solidFill>
                  <a:srgbClr val="17264F"/>
                </a:solidFill>
                <a:latin typeface="+mn-lt"/>
              </a:rPr>
              <a:t>Your</a:t>
            </a:r>
            <a:r>
              <a:rPr lang="en-US" sz="3200" b="0" i="0" u="none" strike="noStrike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i="0" u="none" strike="noStrike" baseline="30000" dirty="0">
                <a:solidFill>
                  <a:schemeClr val="bg1"/>
                </a:solidFill>
                <a:latin typeface="+mn-lt"/>
              </a:rPr>
              <a:t>FAMILY</a:t>
            </a:r>
            <a:endParaRPr lang="en-US" sz="3200" b="1" baseline="300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0" i="0" u="none" strike="noStrike" baseline="30000" dirty="0">
                <a:solidFill>
                  <a:srgbClr val="17264F"/>
                </a:solidFill>
                <a:latin typeface="+mn-lt"/>
              </a:rPr>
              <a:t>Your</a:t>
            </a:r>
            <a:r>
              <a:rPr lang="en-US" sz="3200" b="0" i="0" u="none" strike="noStrike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i="0" u="none" strike="noStrike" baseline="30000" dirty="0">
                <a:solidFill>
                  <a:schemeClr val="bg1"/>
                </a:solidFill>
                <a:latin typeface="+mn-lt"/>
              </a:rPr>
              <a:t>LIFE</a:t>
            </a:r>
            <a:r>
              <a:rPr lang="en-US" sz="3200" b="0" i="0" u="none" strike="noStrike" baseline="300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4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088" y="45195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DCD00"/>
                </a:solidFill>
              </a:rPr>
              <a:t>Your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>
                <a:solidFill>
                  <a:srgbClr val="ADCD00"/>
                </a:solidFill>
              </a:rPr>
              <a:t>Your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Family</a:t>
            </a:r>
          </a:p>
          <a:p>
            <a:r>
              <a:rPr lang="en-US" sz="2400" dirty="0">
                <a:solidFill>
                  <a:srgbClr val="ADCD00"/>
                </a:solidFill>
              </a:rPr>
              <a:t>Your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034" y="91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8088" y="4766579"/>
            <a:ext cx="548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OPEN ENROLLMENT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288" y="53674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6264E"/>
                </a:solidFill>
              </a:rPr>
              <a:t>Nov. 15 - 29</a:t>
            </a:r>
          </a:p>
        </p:txBody>
      </p:sp>
    </p:spTree>
    <p:extLst>
      <p:ext uri="{BB962C8B-B14F-4D97-AF65-F5344CB8AC3E}">
        <p14:creationId xmlns:p14="http://schemas.microsoft.com/office/powerpoint/2010/main" val="4043978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3" y="0"/>
            <a:ext cx="8875057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457200"/>
            <a:ext cx="1223132" cy="615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5490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264F"/>
                </a:solidFill>
              </a:rPr>
              <a:t>20XX </a:t>
            </a:r>
            <a:r>
              <a:rPr lang="en-US" sz="3600" dirty="0">
                <a:solidFill>
                  <a:srgbClr val="17264F"/>
                </a:solidFill>
              </a:rPr>
              <a:t>BENEFITS </a:t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rgbClr val="61ACBA"/>
                </a:solidFill>
              </a:rPr>
              <a:t>OPEN ENROLLMENT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465" y="1524000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38484"/>
                </a:solidFill>
              </a:rPr>
              <a:t>November 15 - 29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578F6-817B-41C1-B6F8-5475ABACA93B}"/>
              </a:ext>
            </a:extLst>
          </p:cNvPr>
          <p:cNvSpPr/>
          <p:nvPr/>
        </p:nvSpPr>
        <p:spPr>
          <a:xfrm>
            <a:off x="5943600" y="4648200"/>
            <a:ext cx="1471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38484"/>
                </a:solidFill>
              </a:rPr>
              <a:t>You Journey to Wellness Begins Here!</a:t>
            </a:r>
          </a:p>
        </p:txBody>
      </p:sp>
    </p:spTree>
    <p:extLst>
      <p:ext uri="{BB962C8B-B14F-4D97-AF65-F5344CB8AC3E}">
        <p14:creationId xmlns:p14="http://schemas.microsoft.com/office/powerpoint/2010/main" val="2773902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715000"/>
            <a:ext cx="1514169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84459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November 15 - 29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0173C-B3FA-4F14-A3A2-8B7C4E0B1BE6}"/>
              </a:ext>
            </a:extLst>
          </p:cNvPr>
          <p:cNvSpPr txBox="1"/>
          <p:nvPr/>
        </p:nvSpPr>
        <p:spPr>
          <a:xfrm>
            <a:off x="224668" y="434197"/>
            <a:ext cx="54903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20XX -20XX </a:t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Open Enrollment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30A9A-FD7F-43E6-9562-EFB523C33FD7}"/>
              </a:ext>
            </a:extLst>
          </p:cNvPr>
          <p:cNvSpPr txBox="1"/>
          <p:nvPr/>
        </p:nvSpPr>
        <p:spPr>
          <a:xfrm>
            <a:off x="259080" y="2600980"/>
            <a:ext cx="1493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30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72B57-DA13-42B0-B069-402F38107CEB}"/>
              </a:ext>
            </a:extLst>
          </p:cNvPr>
          <p:cNvSpPr txBox="1"/>
          <p:nvPr/>
        </p:nvSpPr>
        <p:spPr>
          <a:xfrm>
            <a:off x="259080" y="3102916"/>
            <a:ext cx="1798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</a:t>
            </a:r>
            <a:r>
              <a:rPr lang="en-US" sz="3200" b="0" i="0" u="none" strike="noStrike" baseline="30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ELLNESS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5736A-07F1-4E7A-A028-65BCDD9AB32F}"/>
              </a:ext>
            </a:extLst>
          </p:cNvPr>
          <p:cNvSpPr txBox="1"/>
          <p:nvPr/>
        </p:nvSpPr>
        <p:spPr>
          <a:xfrm>
            <a:off x="259080" y="3626136"/>
            <a:ext cx="1798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FINANCIAL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63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212330" y="6036078"/>
            <a:ext cx="1737360" cy="7304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499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46620" y="138198"/>
            <a:ext cx="1737360" cy="7304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90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3" name="Shape 65"/>
          <p:cNvSpPr txBox="1">
            <a:spLocks/>
          </p:cNvSpPr>
          <p:nvPr/>
        </p:nvSpPr>
        <p:spPr>
          <a:xfrm>
            <a:off x="4343400" y="1066800"/>
            <a:ext cx="4953000" cy="1769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200"/>
              </a:lnSpc>
              <a:spcBef>
                <a:spcPts val="0"/>
              </a:spcBef>
              <a:buSzPct val="25000"/>
            </a:pPr>
            <a:r>
              <a:rPr lang="en-US" sz="7200" b="1" spc="-300" dirty="0">
                <a:solidFill>
                  <a:srgbClr val="FFC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</a:t>
            </a:r>
            <a:br>
              <a:rPr lang="en-US" sz="7200" b="1" spc="-300" dirty="0">
                <a:solidFill>
                  <a:srgbClr val="FFC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7200" b="1" spc="-300" dirty="0">
                <a:solidFill>
                  <a:srgbClr val="FFC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Enrollment</a:t>
            </a:r>
            <a:endParaRPr lang="en-US" sz="7200" spc="-300" dirty="0">
              <a:solidFill>
                <a:srgbClr val="FFC000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889007"/>
            <a:ext cx="1168400" cy="587993"/>
          </a:xfrm>
          <a:prstGeom prst="rect">
            <a:avLst/>
          </a:prstGeom>
        </p:spPr>
      </p:pic>
      <p:sp>
        <p:nvSpPr>
          <p:cNvPr id="5" name="Shape 65">
            <a:extLst>
              <a:ext uri="{FF2B5EF4-FFF2-40B4-BE49-F238E27FC236}">
                <a16:creationId xmlns:a16="http://schemas.microsoft.com/office/drawing/2014/main" id="{5F133F57-B221-4A58-80B1-2371AE8072ED}"/>
              </a:ext>
            </a:extLst>
          </p:cNvPr>
          <p:cNvSpPr txBox="1">
            <a:spLocks/>
          </p:cNvSpPr>
          <p:nvPr/>
        </p:nvSpPr>
        <p:spPr>
          <a:xfrm>
            <a:off x="3962400" y="2743200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7200"/>
              </a:lnSpc>
              <a:spcBef>
                <a:spcPts val="0"/>
              </a:spcBef>
              <a:buSzPct val="25000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BENEFITS</a:t>
            </a:r>
          </a:p>
        </p:txBody>
      </p:sp>
    </p:spTree>
    <p:extLst>
      <p:ext uri="{BB962C8B-B14F-4D97-AF65-F5344CB8AC3E}">
        <p14:creationId xmlns:p14="http://schemas.microsoft.com/office/powerpoint/2010/main" val="36407262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3" name="Shape 65"/>
          <p:cNvSpPr txBox="1">
            <a:spLocks/>
          </p:cNvSpPr>
          <p:nvPr/>
        </p:nvSpPr>
        <p:spPr>
          <a:xfrm>
            <a:off x="533400" y="5164667"/>
            <a:ext cx="6934200" cy="1769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SzPct val="2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Open Enrollment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697915"/>
            <a:ext cx="1397000" cy="7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hape 65"/>
          <p:cNvSpPr txBox="1">
            <a:spLocks/>
          </p:cNvSpPr>
          <p:nvPr/>
        </p:nvSpPr>
        <p:spPr>
          <a:xfrm>
            <a:off x="2667000" y="4885267"/>
            <a:ext cx="6934200" cy="1769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SzPct val="25000"/>
            </a:pPr>
            <a:r>
              <a:rPr lang="en-US" sz="4000" b="1" dirty="0">
                <a:solidFill>
                  <a:srgbClr val="3BBEB2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Benefits</a:t>
            </a:r>
            <a:br>
              <a:rPr lang="en-US" sz="4000" b="1" dirty="0">
                <a:solidFill>
                  <a:srgbClr val="3BBEB2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b="1" cap="all" dirty="0">
                <a:solidFill>
                  <a:srgbClr val="3BBEB2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b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300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NOV. 15 - 29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8232"/>
            <a:ext cx="1397000" cy="7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5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6"/>
          <a:stretch/>
        </p:blipFill>
        <p:spPr>
          <a:xfrm>
            <a:off x="0" y="0"/>
            <a:ext cx="9144000" cy="6653048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ctrTitle" idx="4294967295"/>
          </p:nvPr>
        </p:nvSpPr>
        <p:spPr>
          <a:xfrm>
            <a:off x="228600" y="4114800"/>
            <a:ext cx="84582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It’s Time for</a:t>
            </a:r>
            <a:br>
              <a:rPr lang="en-US" sz="4000" b="1" i="0" u="none" strike="noStrike" cap="none" baseline="0" dirty="0">
                <a:solidFill>
                  <a:schemeClr val="accent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b="1" dirty="0">
                <a:solidFill>
                  <a:srgbClr val="0281C6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Benefits</a:t>
            </a:r>
            <a:br>
              <a:rPr lang="en-US" sz="4000" b="1" dirty="0">
                <a:solidFill>
                  <a:srgbClr val="0281C6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b="1" cap="all" dirty="0">
                <a:solidFill>
                  <a:srgbClr val="0281C6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b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b="1" dirty="0">
                <a:solidFill>
                  <a:srgbClr val="A6E52E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NOVEMBER 15 - 29</a:t>
            </a:r>
            <a:endParaRPr lang="en-US" sz="4000" b="1" i="0" u="none" strike="noStrike" cap="none" baseline="0" dirty="0">
              <a:solidFill>
                <a:srgbClr val="A6E52E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1000"/>
            <a:ext cx="1752600" cy="8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squares with icons&#10;&#10;Description automatically generated with medium confidence">
            <a:extLst>
              <a:ext uri="{FF2B5EF4-FFF2-40B4-BE49-F238E27FC236}">
                <a16:creationId xmlns:a16="http://schemas.microsoft.com/office/drawing/2014/main" id="{EFE02ABF-877E-D375-4A02-330EAF673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" t="1" r="43071" b="-1"/>
          <a:stretch/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3" name="Picture 2" descr="A logo with a hexagon and a green hexagon&#10;&#10;Description automatically generated">
            <a:extLst>
              <a:ext uri="{FF2B5EF4-FFF2-40B4-BE49-F238E27FC236}">
                <a16:creationId xmlns:a16="http://schemas.microsoft.com/office/drawing/2014/main" id="{9A94AB5D-3E2A-DFEE-E1ED-A8686FEF3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" t="27006" r="9825" b="31833"/>
          <a:stretch/>
        </p:blipFill>
        <p:spPr>
          <a:xfrm>
            <a:off x="7010400" y="693990"/>
            <a:ext cx="1408499" cy="9062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D37A38-D370-CC08-0880-1A3531C4AA23}"/>
              </a:ext>
            </a:extLst>
          </p:cNvPr>
          <p:cNvGrpSpPr/>
          <p:nvPr/>
        </p:nvGrpSpPr>
        <p:grpSpPr>
          <a:xfrm>
            <a:off x="4724400" y="3807024"/>
            <a:ext cx="4419600" cy="2746176"/>
            <a:chOff x="4724400" y="3124201"/>
            <a:chExt cx="4419600" cy="27461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8F3AE9-B595-E2ED-4BAC-5A33FE7AAF70}"/>
                </a:ext>
              </a:extLst>
            </p:cNvPr>
            <p:cNvSpPr txBox="1"/>
            <p:nvPr/>
          </p:nvSpPr>
          <p:spPr>
            <a:xfrm>
              <a:off x="4780052" y="5562600"/>
              <a:ext cx="3220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spc="-50" dirty="0">
                  <a:solidFill>
                    <a:srgbClr val="4C4851"/>
                  </a:solidFill>
                  <a:latin typeface="Georgia" panose="02040502050405020303" pitchFamily="18" charset="0"/>
                  <a:cs typeface="Gotham Book" pitchFamily="50" charset="0"/>
                </a:rPr>
                <a:t>November 15 - 29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9215F2-7A51-99D3-B085-8C30A99AA648}"/>
                </a:ext>
              </a:extLst>
            </p:cNvPr>
            <p:cNvGrpSpPr/>
            <p:nvPr/>
          </p:nvGrpSpPr>
          <p:grpSpPr>
            <a:xfrm>
              <a:off x="4724400" y="3124201"/>
              <a:ext cx="4419600" cy="2362201"/>
              <a:chOff x="-381000" y="4179050"/>
              <a:chExt cx="4419600" cy="259842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E54E6B-8DDA-4F96-3704-E556B96FA7D3}"/>
                  </a:ext>
                </a:extLst>
              </p:cNvPr>
              <p:cNvSpPr txBox="1"/>
              <p:nvPr/>
            </p:nvSpPr>
            <p:spPr>
              <a:xfrm>
                <a:off x="-370726" y="4826102"/>
                <a:ext cx="4409326" cy="19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800"/>
                  </a:lnSpc>
                </a:pPr>
                <a:r>
                  <a:rPr lang="en-US" sz="5600" b="1" spc="-150" dirty="0">
                    <a:solidFill>
                      <a:srgbClr val="4C4851"/>
                    </a:solidFill>
                    <a:latin typeface="Georgia" panose="02040502050405020303" pitchFamily="18" charset="0"/>
                    <a:cs typeface="Gotham Book" pitchFamily="50" charset="0"/>
                  </a:rPr>
                  <a:t>Benefits </a:t>
                </a:r>
              </a:p>
              <a:p>
                <a:pPr>
                  <a:lnSpc>
                    <a:spcPts val="4800"/>
                  </a:lnSpc>
                </a:pPr>
                <a:r>
                  <a:rPr lang="en-US" sz="5600" b="1" spc="-150" dirty="0">
                    <a:solidFill>
                      <a:srgbClr val="4C4851"/>
                    </a:solidFill>
                    <a:latin typeface="Georgia" panose="02040502050405020303" pitchFamily="18" charset="0"/>
                    <a:cs typeface="Gotham Book" pitchFamily="50" charset="0"/>
                  </a:rPr>
                  <a:t>Open Enrollment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BF5B8-7614-3B0C-4DD8-8C8687B8570F}"/>
                  </a:ext>
                </a:extLst>
              </p:cNvPr>
              <p:cNvSpPr txBox="1"/>
              <p:nvPr/>
            </p:nvSpPr>
            <p:spPr>
              <a:xfrm>
                <a:off x="-381000" y="4179050"/>
                <a:ext cx="1981200" cy="643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spc="100" dirty="0">
                    <a:solidFill>
                      <a:srgbClr val="4CBEA0"/>
                    </a:solidFill>
                    <a:latin typeface="Georgia" panose="02040502050405020303" pitchFamily="18" charset="0"/>
                    <a:cs typeface="Gotham Book" pitchFamily="50" charset="0"/>
                  </a:rPr>
                  <a:t>20xx-xx</a:t>
                </a:r>
                <a:endParaRPr lang="en-US" sz="3200" dirty="0">
                  <a:solidFill>
                    <a:srgbClr val="4CBEA0"/>
                  </a:solidFill>
                  <a:latin typeface="Georgia" panose="020405020504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9166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09"/>
            <a:ext cx="9143999" cy="706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267200"/>
            <a:ext cx="1514169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505" y="231023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November 15 - 29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0173C-B3FA-4F14-A3A2-8B7C4E0B1BE6}"/>
              </a:ext>
            </a:extLst>
          </p:cNvPr>
          <p:cNvSpPr txBox="1"/>
          <p:nvPr/>
        </p:nvSpPr>
        <p:spPr>
          <a:xfrm>
            <a:off x="5334000" y="1957448"/>
            <a:ext cx="549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20XX -20XX 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30A9A-FD7F-43E6-9562-EFB523C33FD7}"/>
              </a:ext>
            </a:extLst>
          </p:cNvPr>
          <p:cNvSpPr txBox="1"/>
          <p:nvPr/>
        </p:nvSpPr>
        <p:spPr>
          <a:xfrm>
            <a:off x="7239000" y="4338935"/>
            <a:ext cx="1493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i="0" u="none" strike="noStrike" baseline="30000" dirty="0">
                <a:solidFill>
                  <a:srgbClr val="002060"/>
                </a:solidFill>
                <a:latin typeface="+mn-lt"/>
              </a:rPr>
              <a:t>Your </a:t>
            </a:r>
            <a:r>
              <a:rPr lang="en-US" sz="2400" b="1" i="0" u="none" strike="noStrike" baseline="30000" dirty="0">
                <a:solidFill>
                  <a:schemeClr val="bg1"/>
                </a:solidFill>
                <a:latin typeface="+mn-lt"/>
              </a:rPr>
              <a:t>HEALTH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72B57-DA13-42B0-B069-402F38107CEB}"/>
              </a:ext>
            </a:extLst>
          </p:cNvPr>
          <p:cNvSpPr txBox="1"/>
          <p:nvPr/>
        </p:nvSpPr>
        <p:spPr>
          <a:xfrm>
            <a:off x="6934200" y="4696235"/>
            <a:ext cx="1798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i="0" u="none" strike="noStrike" baseline="30000" dirty="0">
                <a:solidFill>
                  <a:srgbClr val="002060"/>
                </a:solidFill>
                <a:latin typeface="+mn-lt"/>
              </a:rPr>
              <a:t>Your </a:t>
            </a:r>
            <a:r>
              <a:rPr lang="en-US" sz="2400" b="1" baseline="30000" dirty="0">
                <a:solidFill>
                  <a:schemeClr val="bg1"/>
                </a:solidFill>
                <a:latin typeface="+mn-lt"/>
              </a:rPr>
              <a:t>FAMILY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5736A-07F1-4E7A-A028-65BCDD9AB32F}"/>
              </a:ext>
            </a:extLst>
          </p:cNvPr>
          <p:cNvSpPr txBox="1"/>
          <p:nvPr/>
        </p:nvSpPr>
        <p:spPr>
          <a:xfrm>
            <a:off x="6934200" y="5075909"/>
            <a:ext cx="1798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i="0" u="none" strike="noStrike" baseline="30000" dirty="0">
                <a:solidFill>
                  <a:srgbClr val="002060"/>
                </a:solidFill>
                <a:latin typeface="+mn-lt"/>
              </a:rPr>
              <a:t>Your </a:t>
            </a:r>
            <a:r>
              <a:rPr lang="en-US" sz="2400" b="1" baseline="30000" dirty="0">
                <a:solidFill>
                  <a:schemeClr val="bg1"/>
                </a:solidFill>
                <a:latin typeface="+mn-lt"/>
              </a:rPr>
              <a:t>LIFE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1EE6D-5DC5-43DD-865A-95C41B4C4411}"/>
              </a:ext>
            </a:extLst>
          </p:cNvPr>
          <p:cNvSpPr txBox="1"/>
          <p:nvPr/>
        </p:nvSpPr>
        <p:spPr>
          <a:xfrm>
            <a:off x="1179505" y="1143000"/>
            <a:ext cx="7431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-150" dirty="0">
                <a:solidFill>
                  <a:srgbClr val="002060"/>
                </a:solidFill>
              </a:rPr>
              <a:t>OPEN</a:t>
            </a:r>
            <a:r>
              <a:rPr lang="en-US" sz="5400" spc="-150" dirty="0">
                <a:solidFill>
                  <a:srgbClr val="0070C0"/>
                </a:solidFill>
              </a:rPr>
              <a:t> </a:t>
            </a:r>
            <a:r>
              <a:rPr lang="en-US" sz="5400" dirty="0">
                <a:solidFill>
                  <a:srgbClr val="75CEDE"/>
                </a:solidFill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3780864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142" y="0"/>
            <a:ext cx="887505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96322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sz="7200" dirty="0">
                <a:solidFill>
                  <a:srgbClr val="ADCD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20XX- 20XX</a:t>
            </a:r>
            <a:endParaRPr lang="en-US" b="1" dirty="0">
              <a:solidFill>
                <a:srgbClr val="FCC442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84" y="5486400"/>
            <a:ext cx="1828800" cy="920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E633CD-552A-42A6-904E-40E8C3783865}"/>
              </a:ext>
            </a:extLst>
          </p:cNvPr>
          <p:cNvSpPr/>
          <p:nvPr/>
        </p:nvSpPr>
        <p:spPr>
          <a:xfrm>
            <a:off x="152400" y="10668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endParaRPr lang="en-US" sz="4800" cap="all" dirty="0">
              <a:solidFill>
                <a:srgbClr val="0070C0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28E2E-F6D5-45F5-B433-5C209BE8633F}"/>
              </a:ext>
            </a:extLst>
          </p:cNvPr>
          <p:cNvSpPr/>
          <p:nvPr/>
        </p:nvSpPr>
        <p:spPr>
          <a:xfrm>
            <a:off x="228600" y="1897797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November 15 - 29</a:t>
            </a:r>
          </a:p>
          <a:p>
            <a:pPr>
              <a:buSzPct val="25000"/>
            </a:pPr>
            <a:endParaRPr lang="en-US" b="1" dirty="0">
              <a:solidFill>
                <a:srgbClr val="FCC442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89243-116C-4B39-BC9E-A0BA3A16168C}"/>
              </a:ext>
            </a:extLst>
          </p:cNvPr>
          <p:cNvSpPr txBox="1"/>
          <p:nvPr/>
        </p:nvSpPr>
        <p:spPr>
          <a:xfrm>
            <a:off x="228600" y="3181391"/>
            <a:ext cx="198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u="none" strike="noStrike" baseline="30000" dirty="0">
                <a:solidFill>
                  <a:srgbClr val="FCC442"/>
                </a:solidFill>
                <a:latin typeface="+mn-lt"/>
              </a:rPr>
              <a:t>Your </a:t>
            </a:r>
            <a:r>
              <a:rPr lang="en-US" sz="3600" b="1" i="0" u="none" strike="noStrike" baseline="30000" dirty="0">
                <a:solidFill>
                  <a:srgbClr val="FCC442"/>
                </a:solidFill>
                <a:latin typeface="+mn-lt"/>
              </a:rPr>
              <a:t>Health</a:t>
            </a:r>
            <a:endParaRPr lang="en-US" sz="3600" b="1" dirty="0">
              <a:solidFill>
                <a:srgbClr val="FCC44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2434A-F676-4434-A9EC-703D4A9B5E12}"/>
              </a:ext>
            </a:extLst>
          </p:cNvPr>
          <p:cNvSpPr txBox="1"/>
          <p:nvPr/>
        </p:nvSpPr>
        <p:spPr>
          <a:xfrm>
            <a:off x="228599" y="3657600"/>
            <a:ext cx="23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u="none" strike="noStrike" baseline="30000" dirty="0">
                <a:solidFill>
                  <a:srgbClr val="00B0F0"/>
                </a:solidFill>
                <a:latin typeface="+mn-lt"/>
              </a:rPr>
              <a:t>Your </a:t>
            </a:r>
            <a:r>
              <a:rPr lang="en-US" sz="3600" b="1" baseline="30000" dirty="0">
                <a:solidFill>
                  <a:srgbClr val="00B0F0"/>
                </a:solidFill>
                <a:latin typeface="+mn-lt"/>
              </a:rPr>
              <a:t>Family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1CC5D-58DC-4A0F-8CF7-D75FC62B584B}"/>
              </a:ext>
            </a:extLst>
          </p:cNvPr>
          <p:cNvSpPr txBox="1"/>
          <p:nvPr/>
        </p:nvSpPr>
        <p:spPr>
          <a:xfrm>
            <a:off x="228599" y="4154269"/>
            <a:ext cx="23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u="none" strike="noStrike" baseline="30000" dirty="0">
                <a:solidFill>
                  <a:srgbClr val="00B050"/>
                </a:solidFill>
                <a:latin typeface="+mn-lt"/>
              </a:rPr>
              <a:t>Your </a:t>
            </a:r>
            <a:r>
              <a:rPr lang="en-US" sz="3600" b="1" baseline="30000" dirty="0">
                <a:solidFill>
                  <a:srgbClr val="00B050"/>
                </a:solidFill>
                <a:latin typeface="+mn-lt"/>
              </a:rPr>
              <a:t>Life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1996F-A376-4221-A815-1DA6F3F22E99}"/>
              </a:ext>
            </a:extLst>
          </p:cNvPr>
          <p:cNvCxnSpPr/>
          <p:nvPr/>
        </p:nvCxnSpPr>
        <p:spPr>
          <a:xfrm>
            <a:off x="357673" y="2667000"/>
            <a:ext cx="2385527" cy="0"/>
          </a:xfrm>
          <a:prstGeom prst="line">
            <a:avLst/>
          </a:prstGeom>
          <a:ln w="762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89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777496"/>
            <a:ext cx="5486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Benefits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</a:p>
          <a:p>
            <a:pPr>
              <a:buSzPct val="25000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NOV. 15 - 29</a:t>
            </a:r>
          </a:p>
          <a:p>
            <a:pPr>
              <a:buSzPct val="25000"/>
            </a:pPr>
            <a:endParaRPr lang="en-US" b="1" dirty="0">
              <a:solidFill>
                <a:srgbClr val="FCC442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827782"/>
            <a:ext cx="1600200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20XX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27463"/>
            <a:ext cx="1828800" cy="920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94B49-584F-4A12-BCC3-A6FA85649D62}"/>
              </a:ext>
            </a:extLst>
          </p:cNvPr>
          <p:cNvSpPr txBox="1"/>
          <p:nvPr/>
        </p:nvSpPr>
        <p:spPr>
          <a:xfrm>
            <a:off x="2995127" y="1981200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i="0" u="none" strike="noStrike" baseline="30000" dirty="0">
                <a:solidFill>
                  <a:schemeClr val="bg1"/>
                </a:solidFill>
                <a:latin typeface="+mn-lt"/>
              </a:rPr>
              <a:t>Your </a:t>
            </a:r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Health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08341-72B9-4E87-A3E0-361C29AF5E97}"/>
              </a:ext>
            </a:extLst>
          </p:cNvPr>
          <p:cNvSpPr txBox="1"/>
          <p:nvPr/>
        </p:nvSpPr>
        <p:spPr>
          <a:xfrm>
            <a:off x="2590800" y="2372380"/>
            <a:ext cx="238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i="0" u="none" strike="noStrike" baseline="30000" dirty="0">
                <a:solidFill>
                  <a:schemeClr val="bg1"/>
                </a:solidFill>
                <a:latin typeface="+mn-lt"/>
              </a:rPr>
              <a:t>Your </a:t>
            </a:r>
            <a:r>
              <a:rPr lang="en-US" sz="2800" b="1" baseline="30000" dirty="0">
                <a:solidFill>
                  <a:schemeClr val="bg1"/>
                </a:solidFill>
                <a:latin typeface="+mn-lt"/>
              </a:rPr>
              <a:t>Family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59A1E-F5D4-4A5C-AD45-E546C4D24DD6}"/>
              </a:ext>
            </a:extLst>
          </p:cNvPr>
          <p:cNvSpPr txBox="1"/>
          <p:nvPr/>
        </p:nvSpPr>
        <p:spPr>
          <a:xfrm>
            <a:off x="2590800" y="2743200"/>
            <a:ext cx="238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i="0" u="none" strike="noStrike" baseline="30000" dirty="0">
                <a:solidFill>
                  <a:schemeClr val="bg1"/>
                </a:solidFill>
                <a:latin typeface="+mn-lt"/>
              </a:rPr>
              <a:t>Your </a:t>
            </a:r>
            <a:r>
              <a:rPr lang="en-US" sz="2800" b="1" baseline="30000" dirty="0">
                <a:solidFill>
                  <a:schemeClr val="bg1"/>
                </a:solidFill>
                <a:latin typeface="+mn-lt"/>
              </a:rPr>
              <a:t>Life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63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753" y="0"/>
            <a:ext cx="9269506" cy="716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09173"/>
            <a:ext cx="5486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sz="6000" spc="-300" dirty="0">
                <a:solidFill>
                  <a:srgbClr val="75CEDE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– 20XX</a:t>
            </a:r>
            <a:br>
              <a:rPr lang="en-US" sz="4000" b="1" dirty="0">
                <a:solidFill>
                  <a:srgbClr val="91B7CF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endParaRPr lang="en-US" sz="4000" cap="all" dirty="0">
              <a:solidFill>
                <a:srgbClr val="0070C0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>
              <a:buSzPct val="25000"/>
            </a:pPr>
            <a:endParaRPr lang="en-US" b="1" dirty="0">
              <a:solidFill>
                <a:srgbClr val="FCC442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5329052"/>
            <a:ext cx="1524000" cy="766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0EC54-B305-4A97-BDFC-9A213C6C0073}"/>
              </a:ext>
            </a:extLst>
          </p:cNvPr>
          <p:cNvSpPr txBox="1"/>
          <p:nvPr/>
        </p:nvSpPr>
        <p:spPr>
          <a:xfrm>
            <a:off x="152400" y="1906409"/>
            <a:ext cx="4635794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800" b="0" i="0" u="none" strike="noStrike" baseline="30000" dirty="0">
                <a:solidFill>
                  <a:srgbClr val="41AD49"/>
                </a:solidFill>
                <a:latin typeface="+mn-lt"/>
              </a:rPr>
              <a:t>Your </a:t>
            </a:r>
            <a:r>
              <a:rPr lang="en-US" sz="2800" b="1" i="0" u="none" strike="noStrike" baseline="30000" dirty="0">
                <a:solidFill>
                  <a:srgbClr val="41AD49"/>
                </a:solidFill>
                <a:latin typeface="+mn-lt"/>
              </a:rPr>
              <a:t>Health</a:t>
            </a:r>
            <a:r>
              <a:rPr lang="en-US" sz="2800" b="0" i="0" u="none" strike="noStrike" baseline="30000" dirty="0">
                <a:solidFill>
                  <a:srgbClr val="53555A"/>
                </a:solidFill>
                <a:latin typeface="+mn-lt"/>
              </a:rPr>
              <a:t>  </a:t>
            </a:r>
            <a:r>
              <a:rPr lang="en-US" sz="2800" b="0" i="0" u="none" strike="noStrike" baseline="30000" dirty="0">
                <a:solidFill>
                  <a:srgbClr val="0281C6"/>
                </a:solidFill>
                <a:latin typeface="+mn-lt"/>
              </a:rPr>
              <a:t>|</a:t>
            </a:r>
            <a:r>
              <a:rPr lang="en-US" sz="2800" b="0" i="0" u="none" strike="noStrike" baseline="30000" dirty="0">
                <a:solidFill>
                  <a:srgbClr val="53555A"/>
                </a:solidFill>
                <a:latin typeface="+mn-lt"/>
              </a:rPr>
              <a:t>  </a:t>
            </a:r>
            <a:r>
              <a:rPr lang="en-US" sz="2800" b="0" i="0" u="none" strike="noStrike" baseline="30000" dirty="0">
                <a:solidFill>
                  <a:srgbClr val="00B0F0"/>
                </a:solidFill>
                <a:latin typeface="+mn-lt"/>
              </a:rPr>
              <a:t>Your </a:t>
            </a:r>
            <a:r>
              <a:rPr lang="en-US" sz="2800" b="1" i="0" u="none" strike="noStrike" baseline="30000" dirty="0">
                <a:solidFill>
                  <a:srgbClr val="00B0F0"/>
                </a:solidFill>
                <a:latin typeface="+mn-lt"/>
              </a:rPr>
              <a:t>Family</a:t>
            </a:r>
            <a:r>
              <a:rPr lang="en-US" sz="2800" b="0" i="0" u="none" strike="noStrike" baseline="30000" dirty="0">
                <a:solidFill>
                  <a:srgbClr val="53555A"/>
                </a:solidFill>
                <a:latin typeface="+mn-lt"/>
              </a:rPr>
              <a:t>  </a:t>
            </a:r>
            <a:r>
              <a:rPr lang="en-US" sz="2800" b="0" i="0" u="none" strike="noStrike" baseline="30000" dirty="0">
                <a:solidFill>
                  <a:srgbClr val="0281C6"/>
                </a:solidFill>
                <a:latin typeface="+mn-lt"/>
              </a:rPr>
              <a:t>|</a:t>
            </a:r>
            <a:r>
              <a:rPr lang="en-US" sz="2800" b="0" i="0" u="none" strike="noStrike" baseline="30000" dirty="0">
                <a:solidFill>
                  <a:srgbClr val="53555A"/>
                </a:solidFill>
                <a:latin typeface="+mn-lt"/>
              </a:rPr>
              <a:t>  </a:t>
            </a:r>
            <a:r>
              <a:rPr lang="en-US" sz="2800" b="0" i="0" u="none" strike="noStrike" baseline="30000" dirty="0">
                <a:solidFill>
                  <a:srgbClr val="FFC000"/>
                </a:solidFill>
                <a:latin typeface="+mn-lt"/>
              </a:rPr>
              <a:t>Your </a:t>
            </a:r>
            <a:r>
              <a:rPr lang="en-US" sz="2800" b="1" i="0" u="none" strike="noStrike" baseline="30000" dirty="0">
                <a:solidFill>
                  <a:srgbClr val="FFC000"/>
                </a:solidFill>
                <a:latin typeface="+mn-lt"/>
              </a:rPr>
              <a:t>Life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A6AD2-8A81-4992-B721-ACFACBD80AED}"/>
              </a:ext>
            </a:extLst>
          </p:cNvPr>
          <p:cNvSpPr/>
          <p:nvPr/>
        </p:nvSpPr>
        <p:spPr>
          <a:xfrm>
            <a:off x="3429000" y="6569325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November 15 - 29</a:t>
            </a:r>
          </a:p>
          <a:p>
            <a:pPr algn="r">
              <a:buSzPct val="25000"/>
            </a:pPr>
            <a:endParaRPr lang="en-US" sz="1100" b="1" dirty="0">
              <a:solidFill>
                <a:srgbClr val="FCC442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90366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754" y="-103909"/>
            <a:ext cx="9206753" cy="7114309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ctrTitle" idx="4294967295"/>
          </p:nvPr>
        </p:nvSpPr>
        <p:spPr>
          <a:xfrm>
            <a:off x="457200" y="838200"/>
            <a:ext cx="84582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Benefits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b="1" cap="all" dirty="0">
                <a:solidFill>
                  <a:srgbClr val="005D86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b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NOV. 15 - 29</a:t>
            </a:r>
            <a:endParaRPr lang="en-US" sz="4000" b="1" i="0" u="none" strike="noStrike" cap="none" baseline="0" dirty="0">
              <a:solidFill>
                <a:schemeClr val="bg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28600"/>
            <a:ext cx="1524000" cy="766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5B5E1-7337-4C10-95AD-54C219FE1C9D}"/>
              </a:ext>
            </a:extLst>
          </p:cNvPr>
          <p:cNvSpPr txBox="1"/>
          <p:nvPr/>
        </p:nvSpPr>
        <p:spPr>
          <a:xfrm>
            <a:off x="4483084" y="6400800"/>
            <a:ext cx="4635794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800" b="0" i="0" u="none" strike="noStrike" baseline="30000" dirty="0">
                <a:solidFill>
                  <a:srgbClr val="00B0F0"/>
                </a:solidFill>
                <a:latin typeface="+mn-lt"/>
              </a:rPr>
              <a:t>Your </a:t>
            </a:r>
            <a:r>
              <a:rPr lang="en-US" sz="2800" b="1" i="0" u="none" strike="noStrike" baseline="30000" dirty="0">
                <a:solidFill>
                  <a:srgbClr val="00B0F0"/>
                </a:solidFill>
                <a:latin typeface="+mn-lt"/>
              </a:rPr>
              <a:t>Health</a:t>
            </a:r>
            <a:r>
              <a:rPr lang="en-US" sz="2800" b="0" i="0" u="none" strike="noStrike" baseline="30000" dirty="0">
                <a:solidFill>
                  <a:srgbClr val="00B0F0"/>
                </a:solidFill>
                <a:latin typeface="+mn-lt"/>
              </a:rPr>
              <a:t>  |  Your </a:t>
            </a:r>
            <a:r>
              <a:rPr lang="en-US" sz="2800" b="1" i="0" u="none" strike="noStrike" baseline="30000" dirty="0">
                <a:solidFill>
                  <a:srgbClr val="00B0F0"/>
                </a:solidFill>
                <a:latin typeface="+mn-lt"/>
              </a:rPr>
              <a:t>Family</a:t>
            </a:r>
            <a:r>
              <a:rPr lang="en-US" sz="2800" b="0" i="0" u="none" strike="noStrike" baseline="30000" dirty="0">
                <a:solidFill>
                  <a:srgbClr val="00B0F0"/>
                </a:solidFill>
                <a:latin typeface="+mn-lt"/>
              </a:rPr>
              <a:t>  |  Your </a:t>
            </a:r>
            <a:r>
              <a:rPr lang="en-US" sz="2800" b="1" i="0" u="none" strike="noStrike" baseline="30000" dirty="0">
                <a:solidFill>
                  <a:srgbClr val="00B0F0"/>
                </a:solidFill>
                <a:latin typeface="+mn-lt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4994532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7818"/>
            <a:ext cx="9144000" cy="7065819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ctrTitle" idx="4294967295"/>
          </p:nvPr>
        </p:nvSpPr>
        <p:spPr>
          <a:xfrm>
            <a:off x="3200400" y="6096000"/>
            <a:ext cx="56388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</a:rPr>
              <a:t>November 15 - 29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331" y="83315"/>
            <a:ext cx="1543869" cy="776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F0644-9AD3-433B-BFF1-EED904456958}"/>
              </a:ext>
            </a:extLst>
          </p:cNvPr>
          <p:cNvSpPr txBox="1"/>
          <p:nvPr/>
        </p:nvSpPr>
        <p:spPr>
          <a:xfrm>
            <a:off x="228600" y="120996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none" strike="noStrike" baseline="30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Your</a:t>
            </a:r>
            <a:r>
              <a:rPr lang="en-US" sz="2800" i="0" u="none" strike="noStrike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Health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C7BCF-14A2-4281-B97C-DA87FBC7FB13}"/>
              </a:ext>
            </a:extLst>
          </p:cNvPr>
          <p:cNvSpPr txBox="1"/>
          <p:nvPr/>
        </p:nvSpPr>
        <p:spPr>
          <a:xfrm>
            <a:off x="228600" y="512176"/>
            <a:ext cx="238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none" strike="noStrike" baseline="30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Your</a:t>
            </a:r>
            <a:r>
              <a:rPr lang="en-US" sz="2800" i="0" u="none" strike="noStrike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baseline="30000" dirty="0">
                <a:solidFill>
                  <a:schemeClr val="bg1"/>
                </a:solidFill>
                <a:latin typeface="+mn-lt"/>
              </a:rPr>
              <a:t>Family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65F4B-D167-4A18-BCCA-0B2F3CD0065F}"/>
              </a:ext>
            </a:extLst>
          </p:cNvPr>
          <p:cNvSpPr txBox="1"/>
          <p:nvPr/>
        </p:nvSpPr>
        <p:spPr>
          <a:xfrm>
            <a:off x="228600" y="882996"/>
            <a:ext cx="238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none" strike="noStrike" baseline="30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Your</a:t>
            </a:r>
            <a:r>
              <a:rPr lang="en-US" sz="2800" i="0" u="none" strike="noStrike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baseline="30000" dirty="0">
                <a:solidFill>
                  <a:schemeClr val="bg1"/>
                </a:solidFill>
                <a:latin typeface="+mn-lt"/>
              </a:rPr>
              <a:t>Life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5AC16-43EF-46EA-9E41-BA380FFB4B8C}"/>
              </a:ext>
            </a:extLst>
          </p:cNvPr>
          <p:cNvSpPr/>
          <p:nvPr/>
        </p:nvSpPr>
        <p:spPr>
          <a:xfrm>
            <a:off x="4800600" y="2286000"/>
            <a:ext cx="419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25000"/>
            </a:pPr>
            <a:r>
              <a:rPr lang="en-US" sz="5400" spc="-30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– 20XX</a:t>
            </a:r>
            <a:br>
              <a:rPr lang="en-US" sz="4000" b="1" dirty="0">
                <a:solidFill>
                  <a:srgbClr val="91B7CF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dirty="0">
                <a:solidFill>
                  <a:srgbClr val="004637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endParaRPr lang="en-US" sz="4000" cap="all" dirty="0">
              <a:solidFill>
                <a:srgbClr val="004637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algn="r">
              <a:buSzPct val="25000"/>
            </a:pPr>
            <a:endParaRPr lang="en-US" b="1" dirty="0">
              <a:solidFill>
                <a:srgbClr val="FCC442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406970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9BFC0-E14E-4815-BE0E-2203F59E93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909"/>
            <a:ext cx="9206753" cy="711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04800"/>
            <a:ext cx="1828800" cy="920337"/>
          </a:xfrm>
          <a:prstGeom prst="rect">
            <a:avLst/>
          </a:prstGeom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F24846C0-BF1F-4AA4-B117-92BDC7B8931F}"/>
              </a:ext>
            </a:extLst>
          </p:cNvPr>
          <p:cNvSpPr txBox="1">
            <a:spLocks/>
          </p:cNvSpPr>
          <p:nvPr/>
        </p:nvSpPr>
        <p:spPr>
          <a:xfrm>
            <a:off x="2743200" y="3124200"/>
            <a:ext cx="84582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SzPct val="2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20XX-XX Benefits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4000" b="1" cap="all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E6788-43B9-4C6F-9FC1-FAC2E32F0BDD}"/>
              </a:ext>
            </a:extLst>
          </p:cNvPr>
          <p:cNvSpPr txBox="1"/>
          <p:nvPr/>
        </p:nvSpPr>
        <p:spPr>
          <a:xfrm>
            <a:off x="2743200" y="2820809"/>
            <a:ext cx="586740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800" b="0" i="0" u="none" strike="noStrike" cap="all" baseline="30000" dirty="0">
                <a:solidFill>
                  <a:schemeClr val="bg1"/>
                </a:solidFill>
                <a:latin typeface="+mn-lt"/>
              </a:rPr>
              <a:t>Your </a:t>
            </a:r>
            <a:r>
              <a:rPr lang="en-US" sz="2800" b="1" i="0" u="none" strike="noStrike" cap="all" baseline="30000" dirty="0">
                <a:solidFill>
                  <a:schemeClr val="bg1"/>
                </a:solidFill>
                <a:latin typeface="+mn-lt"/>
              </a:rPr>
              <a:t>Health</a:t>
            </a:r>
            <a:r>
              <a:rPr lang="en-US" sz="2800" b="0" i="0" u="none" strike="noStrike" cap="all" baseline="30000" dirty="0">
                <a:solidFill>
                  <a:schemeClr val="bg1"/>
                </a:solidFill>
                <a:latin typeface="+mn-lt"/>
              </a:rPr>
              <a:t>  |  Your </a:t>
            </a:r>
            <a:r>
              <a:rPr lang="en-US" sz="2800" b="1" i="0" u="none" strike="noStrike" cap="all" baseline="30000" dirty="0">
                <a:solidFill>
                  <a:schemeClr val="bg1"/>
                </a:solidFill>
                <a:latin typeface="+mn-lt"/>
              </a:rPr>
              <a:t>Family</a:t>
            </a:r>
            <a:r>
              <a:rPr lang="en-US" sz="2800" b="0" i="0" u="none" strike="noStrike" cap="all" baseline="30000" dirty="0">
                <a:solidFill>
                  <a:schemeClr val="bg1"/>
                </a:solidFill>
                <a:latin typeface="+mn-lt"/>
              </a:rPr>
              <a:t>  |  Your </a:t>
            </a:r>
            <a:r>
              <a:rPr lang="en-US" sz="2800" b="1" i="0" u="none" strike="noStrike" cap="all" baseline="30000" dirty="0">
                <a:solidFill>
                  <a:schemeClr val="bg1"/>
                </a:solidFill>
                <a:latin typeface="+mn-lt"/>
              </a:rPr>
              <a:t>Life</a:t>
            </a:r>
          </a:p>
        </p:txBody>
      </p:sp>
      <p:sp>
        <p:nvSpPr>
          <p:cNvPr id="9" name="Shape 65">
            <a:extLst>
              <a:ext uri="{FF2B5EF4-FFF2-40B4-BE49-F238E27FC236}">
                <a16:creationId xmlns:a16="http://schemas.microsoft.com/office/drawing/2014/main" id="{E3186464-D051-40DB-A782-761C14D43B98}"/>
              </a:ext>
            </a:extLst>
          </p:cNvPr>
          <p:cNvSpPr txBox="1">
            <a:spLocks/>
          </p:cNvSpPr>
          <p:nvPr/>
        </p:nvSpPr>
        <p:spPr>
          <a:xfrm>
            <a:off x="3276600" y="6161809"/>
            <a:ext cx="56388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solidFill>
                  <a:srgbClr val="4A84A9"/>
                </a:solidFill>
              </a:rPr>
              <a:t>November 15 - 29</a:t>
            </a:r>
            <a:endParaRPr lang="en-US" sz="1800" b="1" dirty="0">
              <a:solidFill>
                <a:srgbClr val="4A84A9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93043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753" y="-152400"/>
            <a:ext cx="9206753" cy="711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81000"/>
            <a:ext cx="1600200" cy="805295"/>
          </a:xfrm>
          <a:prstGeom prst="rect">
            <a:avLst/>
          </a:prstGeom>
        </p:spPr>
      </p:pic>
      <p:sp>
        <p:nvSpPr>
          <p:cNvPr id="5" name="Shape 65">
            <a:extLst>
              <a:ext uri="{FF2B5EF4-FFF2-40B4-BE49-F238E27FC236}">
                <a16:creationId xmlns:a16="http://schemas.microsoft.com/office/drawing/2014/main" id="{BAAE47ED-440F-40B4-BF9A-E3307539A52B}"/>
              </a:ext>
            </a:extLst>
          </p:cNvPr>
          <p:cNvSpPr txBox="1">
            <a:spLocks/>
          </p:cNvSpPr>
          <p:nvPr/>
        </p:nvSpPr>
        <p:spPr>
          <a:xfrm>
            <a:off x="304800" y="851865"/>
            <a:ext cx="8458200" cy="911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SzPct val="25000"/>
            </a:pPr>
            <a:r>
              <a:rPr lang="en-US" sz="4000" cap="all" dirty="0">
                <a:solidFill>
                  <a:srgbClr val="00B0F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CC549-FA72-43C1-BD23-9AD08CD01205}"/>
              </a:ext>
            </a:extLst>
          </p:cNvPr>
          <p:cNvSpPr txBox="1"/>
          <p:nvPr/>
        </p:nvSpPr>
        <p:spPr>
          <a:xfrm>
            <a:off x="381000" y="424296"/>
            <a:ext cx="586740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800" i="0" u="none" strike="noStrike" cap="all" baseline="30000" dirty="0">
                <a:solidFill>
                  <a:srgbClr val="92BA42"/>
                </a:solidFill>
                <a:latin typeface="+mn-lt"/>
              </a:rPr>
              <a:t>Your Health   </a:t>
            </a:r>
            <a:r>
              <a:rPr lang="en-US" sz="2800" i="0" u="none" strike="noStrike" cap="all" baseline="30000" dirty="0">
                <a:solidFill>
                  <a:srgbClr val="5BAC99"/>
                </a:solidFill>
                <a:latin typeface="+mn-lt"/>
              </a:rPr>
              <a:t>Your Family</a:t>
            </a:r>
            <a:r>
              <a:rPr lang="en-US" sz="2800" i="0" u="none" strike="noStrike" cap="all" baseline="300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800" i="0" u="none" strike="noStrike" cap="all" baseline="30000" dirty="0">
                <a:solidFill>
                  <a:srgbClr val="FCC442"/>
                </a:solidFill>
                <a:latin typeface="+mn-lt"/>
              </a:rPr>
              <a:t>Your Life</a:t>
            </a:r>
          </a:p>
        </p:txBody>
      </p:sp>
      <p:sp>
        <p:nvSpPr>
          <p:cNvPr id="7" name="Shape 65">
            <a:extLst>
              <a:ext uri="{FF2B5EF4-FFF2-40B4-BE49-F238E27FC236}">
                <a16:creationId xmlns:a16="http://schemas.microsoft.com/office/drawing/2014/main" id="{8E63E179-47D3-45B2-8BDB-FB0E711F5D03}"/>
              </a:ext>
            </a:extLst>
          </p:cNvPr>
          <p:cNvSpPr txBox="1">
            <a:spLocks/>
          </p:cNvSpPr>
          <p:nvPr/>
        </p:nvSpPr>
        <p:spPr>
          <a:xfrm>
            <a:off x="3276600" y="6161809"/>
            <a:ext cx="56388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solidFill>
                  <a:srgbClr val="15274D"/>
                </a:solidFill>
              </a:rPr>
              <a:t>November 15 - 29</a:t>
            </a:r>
            <a:endParaRPr lang="en-US" sz="1800" b="1" dirty="0">
              <a:solidFill>
                <a:srgbClr val="15274D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A5156-2CFB-49AB-AF3C-3D41CA2E62E1}"/>
              </a:ext>
            </a:extLst>
          </p:cNvPr>
          <p:cNvSpPr txBox="1"/>
          <p:nvPr/>
        </p:nvSpPr>
        <p:spPr>
          <a:xfrm>
            <a:off x="1271118" y="1970782"/>
            <a:ext cx="46724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20XX-XX Benefits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EDE16E-E983-48D1-B636-94A00FA5DA64}"/>
              </a:ext>
            </a:extLst>
          </p:cNvPr>
          <p:cNvCxnSpPr>
            <a:cxnSpLocks/>
          </p:cNvCxnSpPr>
          <p:nvPr/>
        </p:nvCxnSpPr>
        <p:spPr>
          <a:xfrm flipV="1">
            <a:off x="457200" y="881495"/>
            <a:ext cx="50292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B5B9B0-A3F4-41E9-9D41-0CD55A84000A}"/>
              </a:ext>
            </a:extLst>
          </p:cNvPr>
          <p:cNvCxnSpPr>
            <a:cxnSpLocks/>
          </p:cNvCxnSpPr>
          <p:nvPr/>
        </p:nvCxnSpPr>
        <p:spPr>
          <a:xfrm flipV="1">
            <a:off x="457200" y="1828799"/>
            <a:ext cx="50292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745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ctrTitle" idx="4294967295"/>
          </p:nvPr>
        </p:nvSpPr>
        <p:spPr>
          <a:xfrm>
            <a:off x="457200" y="12954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It’s Time for</a:t>
            </a:r>
            <a:br>
              <a:rPr lang="en-US" sz="3200" b="1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20XX BENEFITS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Open Enrollment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NOV. 15 - 29</a:t>
            </a:r>
            <a:endParaRPr lang="en-US" sz="1600" b="1" i="0" u="none" strike="noStrike" cap="none" baseline="0" dirty="0">
              <a:solidFill>
                <a:schemeClr val="bg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5638800"/>
            <a:ext cx="1447800" cy="7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962433-52D5-49FF-BF57-DF60B16DDDC8}"/>
              </a:ext>
            </a:extLst>
          </p:cNvPr>
          <p:cNvSpPr txBox="1"/>
          <p:nvPr/>
        </p:nvSpPr>
        <p:spPr>
          <a:xfrm>
            <a:off x="1676400" y="7620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28160"/>
                </a:solidFill>
              </a:rPr>
              <a:t>YOUR HEALTH  |  YOUR FAMILY  |  YOUR LIFE</a:t>
            </a:r>
          </a:p>
        </p:txBody>
      </p:sp>
    </p:spTree>
    <p:extLst>
      <p:ext uri="{BB962C8B-B14F-4D97-AF65-F5344CB8AC3E}">
        <p14:creationId xmlns:p14="http://schemas.microsoft.com/office/powerpoint/2010/main" val="18993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with a headband">
            <a:extLst>
              <a:ext uri="{FF2B5EF4-FFF2-40B4-BE49-F238E27FC236}">
                <a16:creationId xmlns:a16="http://schemas.microsoft.com/office/drawing/2014/main" id="{583573FC-5E8A-B624-A6E0-2690451D6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0" b="15097"/>
          <a:stretch/>
        </p:blipFill>
        <p:spPr>
          <a:xfrm>
            <a:off x="0" y="0"/>
            <a:ext cx="9144000" cy="6873946"/>
          </a:xfrm>
          <a:prstGeom prst="rect">
            <a:avLst/>
          </a:prstGeom>
        </p:spPr>
      </p:pic>
      <p:pic>
        <p:nvPicPr>
          <p:cNvPr id="3" name="Picture 2" descr="A logo with a hexagon and a green hexagon&#10;&#10;Description automatically generated">
            <a:extLst>
              <a:ext uri="{FF2B5EF4-FFF2-40B4-BE49-F238E27FC236}">
                <a16:creationId xmlns:a16="http://schemas.microsoft.com/office/drawing/2014/main" id="{89BB80C5-AD9F-F5F4-4D27-FC99B75F0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" t="27006" r="9825" b="31833"/>
          <a:stretch/>
        </p:blipFill>
        <p:spPr>
          <a:xfrm>
            <a:off x="353456" y="228600"/>
            <a:ext cx="1408499" cy="906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52BAF-BD87-7506-47DC-E047C5BFC17D}"/>
              </a:ext>
            </a:extLst>
          </p:cNvPr>
          <p:cNvSpPr txBox="1"/>
          <p:nvPr/>
        </p:nvSpPr>
        <p:spPr>
          <a:xfrm rot="21118366">
            <a:off x="1644426" y="1337424"/>
            <a:ext cx="1734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7C9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20XX-XX</a:t>
            </a:r>
            <a:endParaRPr lang="en-US" sz="3200" dirty="0">
              <a:solidFill>
                <a:srgbClr val="E7C96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8D78B-4772-69CA-FEFC-C5127C377433}"/>
              </a:ext>
            </a:extLst>
          </p:cNvPr>
          <p:cNvSpPr txBox="1"/>
          <p:nvPr/>
        </p:nvSpPr>
        <p:spPr>
          <a:xfrm rot="20994725">
            <a:off x="461156" y="2058948"/>
            <a:ext cx="589970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13800" b="1" dirty="0">
                <a:solidFill>
                  <a:srgbClr val="DA562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B5871-A867-FD91-581C-C5C49535D9F4}"/>
              </a:ext>
            </a:extLst>
          </p:cNvPr>
          <p:cNvSpPr txBox="1"/>
          <p:nvPr/>
        </p:nvSpPr>
        <p:spPr>
          <a:xfrm rot="20977403">
            <a:off x="1157618" y="2004504"/>
            <a:ext cx="6006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spc="-150" dirty="0">
                <a:solidFill>
                  <a:srgbClr val="442E21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Open</a:t>
            </a:r>
            <a:endParaRPr lang="en-US" sz="6000" dirty="0">
              <a:solidFill>
                <a:srgbClr val="442E21"/>
              </a:solidFill>
              <a:latin typeface="Rage Italic" panose="030705020405070703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89BA0-6811-23B8-8CA4-D6FA2EB69978}"/>
              </a:ext>
            </a:extLst>
          </p:cNvPr>
          <p:cNvSpPr txBox="1"/>
          <p:nvPr/>
        </p:nvSpPr>
        <p:spPr>
          <a:xfrm rot="20947609">
            <a:off x="1583400" y="2279305"/>
            <a:ext cx="7455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spc="-150" dirty="0">
                <a:solidFill>
                  <a:srgbClr val="442E21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Enrollment</a:t>
            </a:r>
            <a:endParaRPr lang="en-US" sz="6000" dirty="0">
              <a:solidFill>
                <a:srgbClr val="442E2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D5471-29A5-6BD1-9D0D-9FDA115618F7}"/>
              </a:ext>
            </a:extLst>
          </p:cNvPr>
          <p:cNvSpPr txBox="1"/>
          <p:nvPr/>
        </p:nvSpPr>
        <p:spPr>
          <a:xfrm>
            <a:off x="353456" y="6096000"/>
            <a:ext cx="410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cap="all" dirty="0">
                <a:solidFill>
                  <a:srgbClr val="E7C9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November 15 - 29</a:t>
            </a:r>
          </a:p>
        </p:txBody>
      </p:sp>
    </p:spTree>
    <p:extLst>
      <p:ext uri="{BB962C8B-B14F-4D97-AF65-F5344CB8AC3E}">
        <p14:creationId xmlns:p14="http://schemas.microsoft.com/office/powerpoint/2010/main" val="126534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13659-2093-B028-C159-BE33BECAB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5367895"/>
            <a:ext cx="1295400" cy="651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B38877-B5E3-3D55-2468-9A555EBE628C}"/>
              </a:ext>
            </a:extLst>
          </p:cNvPr>
          <p:cNvSpPr txBox="1"/>
          <p:nvPr/>
        </p:nvSpPr>
        <p:spPr>
          <a:xfrm>
            <a:off x="228600" y="4572000"/>
            <a:ext cx="4267200" cy="11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spc="300" dirty="0">
                <a:ln w="9525">
                  <a:solidFill>
                    <a:srgbClr val="291C0F"/>
                  </a:solidFill>
                </a:ln>
                <a:solidFill>
                  <a:srgbClr val="0030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Open </a:t>
            </a:r>
          </a:p>
          <a:p>
            <a:pPr marL="0" marR="0" lvl="0" indent="0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spc="300" dirty="0">
                <a:ln w="9525">
                  <a:solidFill>
                    <a:srgbClr val="291C0F"/>
                  </a:solidFill>
                </a:ln>
                <a:solidFill>
                  <a:srgbClr val="0030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Enrollment</a:t>
            </a:r>
            <a:endParaRPr kumimoji="0" lang="en-US" sz="4800" b="1" u="none" strike="noStrike" kern="1200" cap="all" spc="300" normalizeH="0" noProof="0" dirty="0">
              <a:ln w="9525">
                <a:solidFill>
                  <a:srgbClr val="291C0F"/>
                </a:solidFill>
              </a:ln>
              <a:solidFill>
                <a:srgbClr val="00305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64548-B35A-3BC2-0355-A9534C2DB95E}"/>
              </a:ext>
            </a:extLst>
          </p:cNvPr>
          <p:cNvSpPr txBox="1"/>
          <p:nvPr/>
        </p:nvSpPr>
        <p:spPr>
          <a:xfrm>
            <a:off x="304800" y="5739182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15 - 29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B3A4B-5CF2-D758-5DAA-FE2C967F91FC}"/>
              </a:ext>
            </a:extLst>
          </p:cNvPr>
          <p:cNvSpPr txBox="1"/>
          <p:nvPr/>
        </p:nvSpPr>
        <p:spPr>
          <a:xfrm>
            <a:off x="6858000" y="103359"/>
            <a:ext cx="1864426" cy="53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cap="all" spc="300" dirty="0">
                <a:ln w="9525">
                  <a:solidFill>
                    <a:srgbClr val="291C0F"/>
                  </a:solidFill>
                </a:ln>
                <a:solidFill>
                  <a:srgbClr val="0030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20XX-XX</a:t>
            </a:r>
            <a:endParaRPr kumimoji="0" lang="en-US" sz="2800" u="none" strike="noStrike" kern="1200" cap="all" spc="300" normalizeH="0" noProof="0" dirty="0">
              <a:ln w="9525">
                <a:solidFill>
                  <a:srgbClr val="291C0F"/>
                </a:solidFill>
              </a:ln>
              <a:solidFill>
                <a:srgbClr val="00305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4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442" y="548476"/>
            <a:ext cx="1503324" cy="756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A82F2-B465-4E51-BCBD-20ABAED5DC38}"/>
              </a:ext>
            </a:extLst>
          </p:cNvPr>
          <p:cNvSpPr txBox="1"/>
          <p:nvPr/>
        </p:nvSpPr>
        <p:spPr>
          <a:xfrm rot="16200000">
            <a:off x="45895" y="1137755"/>
            <a:ext cx="1768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20XX-XX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FA6A8-B5CA-2249-A09A-7D65769CF9C8}"/>
              </a:ext>
            </a:extLst>
          </p:cNvPr>
          <p:cNvSpPr txBox="1"/>
          <p:nvPr/>
        </p:nvSpPr>
        <p:spPr>
          <a:xfrm>
            <a:off x="999263" y="871192"/>
            <a:ext cx="4760656" cy="693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500" normalizeH="0" baseline="0" noProof="0" dirty="0">
                <a:ln w="9525">
                  <a:solidFill>
                    <a:srgbClr val="291C0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B4F5C-48AB-0E02-929D-E7D96E4ABE4A}"/>
              </a:ext>
            </a:extLst>
          </p:cNvPr>
          <p:cNvSpPr txBox="1"/>
          <p:nvPr/>
        </p:nvSpPr>
        <p:spPr>
          <a:xfrm>
            <a:off x="573617" y="6293520"/>
            <a:ext cx="2453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November 15 – 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70AC1-C813-F12A-8386-2D0FC7D2FA10}"/>
              </a:ext>
            </a:extLst>
          </p:cNvPr>
          <p:cNvSpPr txBox="1"/>
          <p:nvPr/>
        </p:nvSpPr>
        <p:spPr>
          <a:xfrm>
            <a:off x="1243778" y="1339433"/>
            <a:ext cx="2921263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00" normalizeH="0" baseline="0" noProof="0" dirty="0">
                <a:ln w="9525">
                  <a:solidFill>
                    <a:srgbClr val="291C0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Open</a:t>
            </a:r>
          </a:p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00" normalizeH="0" baseline="0" noProof="0" dirty="0">
                <a:ln w="9525">
                  <a:solidFill>
                    <a:srgbClr val="291C0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5936582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737</Words>
  <Application>Microsoft Office PowerPoint</Application>
  <PresentationFormat>On-screen Show (4:3)</PresentationFormat>
  <Paragraphs>288</Paragraphs>
  <Slides>68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92" baseType="lpstr">
      <vt:lpstr>Arial</vt:lpstr>
      <vt:lpstr>Arial Black</vt:lpstr>
      <vt:lpstr>Arial Narrow</vt:lpstr>
      <vt:lpstr>Bauhaus 93</vt:lpstr>
      <vt:lpstr>Britannic Bold</vt:lpstr>
      <vt:lpstr>Brush Script MT</vt:lpstr>
      <vt:lpstr>Calibri</vt:lpstr>
      <vt:lpstr>Calibri Light</vt:lpstr>
      <vt:lpstr>Cambria</vt:lpstr>
      <vt:lpstr>Franklin Gothic Book</vt:lpstr>
      <vt:lpstr>Franklin Gothic Demi Cond</vt:lpstr>
      <vt:lpstr>Franklin Gothic Heavy</vt:lpstr>
      <vt:lpstr>Franklin Gothic Medium Cond</vt:lpstr>
      <vt:lpstr>Georgia</vt:lpstr>
      <vt:lpstr>Gotham Medium</vt:lpstr>
      <vt:lpstr>Ink Free</vt:lpstr>
      <vt:lpstr>Mistral</vt:lpstr>
      <vt:lpstr>Rage Italic</vt:lpstr>
      <vt:lpstr>Sitka Banner</vt:lpstr>
      <vt:lpstr>Times New Roman</vt:lpstr>
      <vt:lpstr>Wingdings</vt:lpstr>
      <vt:lpstr>Custom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 Enrollment</vt:lpstr>
      <vt:lpstr>Benefits   Open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Time for 20XX Benefits Open Enrollment NOVEMBER 15 - 29</vt:lpstr>
      <vt:lpstr>PowerPoint Presentation</vt:lpstr>
      <vt:lpstr>PowerPoint Presentation</vt:lpstr>
      <vt:lpstr>PowerPoint Presentation</vt:lpstr>
      <vt:lpstr>PowerPoint Presentation</vt:lpstr>
      <vt:lpstr>20XX Benefits Open Enrollment NOV. 15 - 29</vt:lpstr>
      <vt:lpstr>November 15 - 29</vt:lpstr>
      <vt:lpstr>PowerPoint Presentation</vt:lpstr>
      <vt:lpstr>PowerPoint Presentation</vt:lpstr>
      <vt:lpstr>It’s Time for 20XX BENEFITS Open Enrollment NOV. 15 - 29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BENEFITS OPEN ENROLLMENT</dc:title>
  <dc:creator>Hartman, Anne</dc:creator>
  <cp:lastModifiedBy>Lothian, Maria</cp:lastModifiedBy>
  <cp:revision>145</cp:revision>
  <dcterms:modified xsi:type="dcterms:W3CDTF">2024-02-29T22:57:52Z</dcterms:modified>
</cp:coreProperties>
</file>