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71" r:id="rId1"/>
  </p:sldMasterIdLst>
  <p:notesMasterIdLst>
    <p:notesMasterId r:id="rId9"/>
  </p:notesMasterIdLst>
  <p:handoutMasterIdLst>
    <p:handoutMasterId r:id="rId10"/>
  </p:handoutMasterIdLst>
  <p:sldIdLst>
    <p:sldId id="328" r:id="rId2"/>
    <p:sldId id="323" r:id="rId3"/>
    <p:sldId id="326" r:id="rId4"/>
    <p:sldId id="329" r:id="rId5"/>
    <p:sldId id="330" r:id="rId6"/>
    <p:sldId id="324" r:id="rId7"/>
    <p:sldId id="325" r:id="rId8"/>
  </p:sldIdLst>
  <p:sldSz cx="9144000" cy="6858000" type="screen4x3"/>
  <p:notesSz cx="6858000" cy="9296400"/>
  <p:defaultTextStyle>
    <a:defPPr>
      <a:defRPr lang="en-US"/>
    </a:defPPr>
    <a:lvl1pPr marL="0" algn="l" defTabSz="4571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4571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4571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4571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4571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4571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3" algn="l" defTabSz="4571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4571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7" algn="l" defTabSz="4571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clrMode="gray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264B"/>
    <a:srgbClr val="63830D"/>
    <a:srgbClr val="99B305"/>
    <a:srgbClr val="0099CC"/>
    <a:srgbClr val="155695"/>
    <a:srgbClr val="006600"/>
    <a:srgbClr val="E51937"/>
    <a:srgbClr val="E7E7E7"/>
    <a:srgbClr val="75923C"/>
    <a:srgbClr val="BEC4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94" autoAdjust="0"/>
    <p:restoredTop sz="94700" autoAdjust="0"/>
  </p:normalViewPr>
  <p:slideViewPr>
    <p:cSldViewPr snapToGrid="0" snapToObjects="1" showGuides="1">
      <p:cViewPr varScale="1">
        <p:scale>
          <a:sx n="108" d="100"/>
          <a:sy n="108" d="100"/>
        </p:scale>
        <p:origin x="272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ln>
                <a:solidFill>
                  <a:schemeClr val="accent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B9F4-4B00-A069-ED45514988CD}"/>
              </c:ext>
            </c:extLst>
          </c:dPt>
          <c:dPt>
            <c:idx val="1"/>
            <c:bubble3D val="0"/>
            <c:spPr>
              <a:noFill/>
              <a:ln>
                <a:solidFill>
                  <a:schemeClr val="accent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B9F4-4B00-A069-ED45514988CD}"/>
              </c:ext>
            </c:extLst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Deskless</c:v>
                </c:pt>
                <c:pt idx="1">
                  <c:v>Desk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80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9F4-4B00-A069-ED45514988CD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72"/>
        <c:holeSize val="75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ln>
                <a:solidFill>
                  <a:schemeClr val="accent2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811B-4AC9-9E2B-2633DE57007D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>
                <a:solidFill>
                  <a:schemeClr val="accent2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811B-4AC9-9E2B-2633DE57007D}"/>
              </c:ext>
            </c:extLst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No Intranet</c:v>
                </c:pt>
                <c:pt idx="1">
                  <c:v>Intranet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31</c:v>
                </c:pt>
                <c:pt idx="1">
                  <c:v>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11B-4AC9-9E2B-2633DE57007D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252"/>
        <c:holeSize val="75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3"/>
              </a:solidFill>
              <a:ln>
                <a:solidFill>
                  <a:schemeClr val="accent3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38D9-4E8F-B261-AD9F39B70C1F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>
                <a:solidFill>
                  <a:schemeClr val="accent3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38D9-4E8F-B261-AD9F39B70C1F}"/>
              </c:ext>
            </c:extLst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Phone</c:v>
                </c:pt>
                <c:pt idx="1">
                  <c:v>No phone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25</c:v>
                </c:pt>
                <c:pt idx="1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8D9-4E8F-B261-AD9F39B70C1F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270"/>
        <c:holeSize val="75"/>
      </c:doughnutChart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64820"/>
          </a:xfrm>
          <a:prstGeom prst="rect">
            <a:avLst/>
          </a:prstGeom>
        </p:spPr>
        <p:txBody>
          <a:bodyPr vert="horz" lIns="93288" tIns="46644" rIns="93288" bIns="4664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4" y="1"/>
            <a:ext cx="2971800" cy="464820"/>
          </a:xfrm>
          <a:prstGeom prst="rect">
            <a:avLst/>
          </a:prstGeom>
        </p:spPr>
        <p:txBody>
          <a:bodyPr vert="horz" lIns="93288" tIns="46644" rIns="93288" bIns="46644" rtlCol="0"/>
          <a:lstStyle>
            <a:lvl1pPr algn="r">
              <a:defRPr sz="1200"/>
            </a:lvl1pPr>
          </a:lstStyle>
          <a:p>
            <a:fld id="{C42B6667-1EE8-8440-954A-810DBF6F179D}" type="datetimeFigureOut">
              <a:rPr lang="en-US" smtClean="0"/>
              <a:pPr/>
              <a:t>8/8/2023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3288" tIns="46644" rIns="93288" bIns="4664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4" y="8829967"/>
            <a:ext cx="2971800" cy="464820"/>
          </a:xfrm>
          <a:prstGeom prst="rect">
            <a:avLst/>
          </a:prstGeom>
        </p:spPr>
        <p:txBody>
          <a:bodyPr vert="horz" lIns="93288" tIns="46644" rIns="93288" bIns="46644" rtlCol="0" anchor="b"/>
          <a:lstStyle>
            <a:lvl1pPr algn="r">
              <a:defRPr sz="1200"/>
            </a:lvl1pPr>
          </a:lstStyle>
          <a:p>
            <a:fld id="{C9D03546-7DB4-5148-B10F-A411FF8FFE4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8176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64820"/>
          </a:xfrm>
          <a:prstGeom prst="rect">
            <a:avLst/>
          </a:prstGeom>
        </p:spPr>
        <p:txBody>
          <a:bodyPr vert="horz" lIns="93288" tIns="46644" rIns="93288" bIns="4664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4" y="1"/>
            <a:ext cx="2971800" cy="464820"/>
          </a:xfrm>
          <a:prstGeom prst="rect">
            <a:avLst/>
          </a:prstGeom>
        </p:spPr>
        <p:txBody>
          <a:bodyPr vert="horz" lIns="93288" tIns="46644" rIns="93288" bIns="46644" rtlCol="0"/>
          <a:lstStyle>
            <a:lvl1pPr algn="r">
              <a:defRPr sz="1200"/>
            </a:lvl1pPr>
          </a:lstStyle>
          <a:p>
            <a:fld id="{6BE98D00-EC46-4449-ABF0-38C80C9D53A8}" type="datetimeFigureOut">
              <a:rPr lang="en-US" smtClean="0"/>
              <a:pPr/>
              <a:t>8/8/2023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88" tIns="46644" rIns="93288" bIns="4664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1"/>
            <a:ext cx="5486400" cy="4183380"/>
          </a:xfrm>
          <a:prstGeom prst="rect">
            <a:avLst/>
          </a:prstGeom>
        </p:spPr>
        <p:txBody>
          <a:bodyPr vert="horz" lIns="93288" tIns="46644" rIns="93288" bIns="4664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3288" tIns="46644" rIns="93288" bIns="4664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4" y="8829967"/>
            <a:ext cx="2971800" cy="464820"/>
          </a:xfrm>
          <a:prstGeom prst="rect">
            <a:avLst/>
          </a:prstGeom>
        </p:spPr>
        <p:txBody>
          <a:bodyPr vert="horz" lIns="93288" tIns="46644" rIns="93288" bIns="46644" rtlCol="0" anchor="b"/>
          <a:lstStyle>
            <a:lvl1pPr algn="r">
              <a:defRPr sz="1200"/>
            </a:lvl1pPr>
          </a:lstStyle>
          <a:p>
            <a:fld id="{8F5F4502-85BF-E34F-A2E6-406F3C8F8A0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71841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32004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1pPr>
    <a:lvl2pPr marL="320040" algn="l" defTabSz="32004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2pPr>
    <a:lvl3pPr marL="640080" algn="l" defTabSz="32004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3pPr>
    <a:lvl4pPr marL="960120" algn="l" defTabSz="32004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4pPr>
    <a:lvl5pPr marL="1280160" algn="l" defTabSz="32004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5pPr>
    <a:lvl6pPr marL="1600200" algn="l" defTabSz="32004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6pPr>
    <a:lvl7pPr marL="1920240" algn="l" defTabSz="32004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7pPr>
    <a:lvl8pPr marL="2240280" algn="l" defTabSz="32004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8pPr>
    <a:lvl9pPr marL="2560320" algn="l" defTabSz="32004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5F4502-85BF-E34F-A2E6-406F3C8F8A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169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5851066-4037-3D46-A39E-FBF49DDF84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708"/>
            <a:ext cx="9142274" cy="686170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-8293" y="-7774"/>
            <a:ext cx="9152294" cy="6865774"/>
          </a:xfrm>
          <a:prstGeom prst="rect">
            <a:avLst/>
          </a:prstGeom>
          <a:gradFill>
            <a:gsLst>
              <a:gs pos="0">
                <a:srgbClr val="263746"/>
              </a:gs>
              <a:gs pos="89000">
                <a:srgbClr val="263746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7278" y="-7774"/>
            <a:ext cx="6144996" cy="68657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5780" y="2466767"/>
            <a:ext cx="5597228" cy="2387600"/>
          </a:xfrm>
        </p:spPr>
        <p:txBody>
          <a:bodyPr anchor="b">
            <a:noAutofit/>
          </a:bodyPr>
          <a:lstStyle>
            <a:lvl1pPr algn="l"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5780" y="4950619"/>
            <a:ext cx="3817620" cy="680160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rgbClr val="F3B921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797033" y="6352526"/>
            <a:ext cx="0" cy="365125"/>
          </a:xfrm>
          <a:prstGeom prst="line">
            <a:avLst/>
          </a:prstGeom>
          <a:ln>
            <a:solidFill>
              <a:srgbClr val="0678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9"/>
          <p:cNvSpPr txBox="1">
            <a:spLocks/>
          </p:cNvSpPr>
          <p:nvPr/>
        </p:nvSpPr>
        <p:spPr>
          <a:xfrm>
            <a:off x="874503" y="6350580"/>
            <a:ext cx="30861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0" i="0" kern="120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50" dirty="0">
                <a:solidFill>
                  <a:srgbClr val="8D8D94"/>
                </a:solidFill>
              </a:rPr>
              <a:t>© 2019 HUB International Limited.</a:t>
            </a:r>
          </a:p>
        </p:txBody>
      </p:sp>
      <p:sp>
        <p:nvSpPr>
          <p:cNvPr id="18" name="Slide Number Placeholder 10"/>
          <p:cNvSpPr txBox="1">
            <a:spLocks/>
          </p:cNvSpPr>
          <p:nvPr/>
        </p:nvSpPr>
        <p:spPr>
          <a:xfrm>
            <a:off x="508254" y="6350580"/>
            <a:ext cx="350044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8CA82A-B197-2841-A300-60ED77025F48}" type="slidenum">
              <a:rPr lang="en-US" sz="900" smtClean="0">
                <a:solidFill>
                  <a:schemeClr val="bg1"/>
                </a:solidFill>
              </a:rPr>
              <a:pPr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347" y="-3305"/>
            <a:ext cx="2057400" cy="145888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CE717-8E0D-1947-9DC8-E1A473813FE0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08254" y="1058676"/>
            <a:ext cx="41314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Advocacy. Tailored Insurance Solutions.</a:t>
            </a:r>
            <a:r>
              <a:rPr lang="en-US" sz="1100" b="0" baseline="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Peace of Mind</a:t>
            </a:r>
            <a:endParaRPr lang="en-US" sz="1100" b="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676550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Brea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C5B820B-B871-CE4E-8F18-9730C5FE05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561"/>
          <a:stretch/>
        </p:blipFill>
        <p:spPr>
          <a:xfrm>
            <a:off x="3925230" y="-9163"/>
            <a:ext cx="5296827" cy="685800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-1" y="-9163"/>
            <a:ext cx="4572001" cy="6867164"/>
          </a:xfrm>
          <a:prstGeom prst="rect">
            <a:avLst/>
          </a:prstGeom>
          <a:solidFill>
            <a:srgbClr val="FAFCF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" y="715108"/>
            <a:ext cx="5486399" cy="5427784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 flipH="1">
            <a:off x="600076" y="4647529"/>
            <a:ext cx="4581524" cy="0"/>
          </a:xfrm>
          <a:prstGeom prst="line">
            <a:avLst/>
          </a:prstGeom>
          <a:noFill/>
          <a:ln w="635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CE717-8E0D-1947-9DC8-E1A473813FE0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797033" y="6352526"/>
            <a:ext cx="0" cy="365125"/>
          </a:xfrm>
          <a:prstGeom prst="line">
            <a:avLst/>
          </a:prstGeom>
          <a:ln>
            <a:solidFill>
              <a:srgbClr val="0678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10"/>
          <p:cNvSpPr txBox="1">
            <a:spLocks/>
          </p:cNvSpPr>
          <p:nvPr/>
        </p:nvSpPr>
        <p:spPr>
          <a:xfrm>
            <a:off x="508254" y="6350580"/>
            <a:ext cx="350044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8CA82A-B197-2841-A300-60ED77025F48}" type="slidenum">
              <a:rPr lang="en-US" sz="900" smtClean="0">
                <a:solidFill>
                  <a:srgbClr val="263746"/>
                </a:solidFill>
              </a:rPr>
              <a:pPr/>
              <a:t>‹#›</a:t>
            </a:fld>
            <a:endParaRPr lang="en-US" sz="900" dirty="0">
              <a:solidFill>
                <a:srgbClr val="263746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25118" y="3282199"/>
            <a:ext cx="4656482" cy="1262063"/>
          </a:xfrm>
        </p:spPr>
        <p:txBody>
          <a:bodyPr>
            <a:noAutofit/>
          </a:bodyPr>
          <a:lstStyle>
            <a:lvl1pPr marL="0" indent="0">
              <a:buNone/>
              <a:defRPr sz="3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 here</a:t>
            </a:r>
          </a:p>
        </p:txBody>
      </p:sp>
      <p:sp>
        <p:nvSpPr>
          <p:cNvPr id="43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25116" y="4823584"/>
            <a:ext cx="4656483" cy="1262063"/>
          </a:xfrm>
        </p:spPr>
        <p:txBody>
          <a:bodyPr>
            <a:noAutofit/>
          </a:bodyPr>
          <a:lstStyle>
            <a:lvl1pPr marL="0" indent="0">
              <a:buNone/>
              <a:defRPr sz="165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Subline goes here. Also as many as two lines of content.</a:t>
            </a:r>
          </a:p>
        </p:txBody>
      </p:sp>
      <p:sp>
        <p:nvSpPr>
          <p:cNvPr id="4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525118" y="1748768"/>
            <a:ext cx="649737" cy="126206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60452" b="56634"/>
          <a:stretch/>
        </p:blipFill>
        <p:spPr>
          <a:xfrm>
            <a:off x="1297965" y="2093080"/>
            <a:ext cx="3959835" cy="976972"/>
          </a:xfrm>
          <a:prstGeom prst="rect">
            <a:avLst/>
          </a:prstGeom>
        </p:spPr>
      </p:pic>
      <p:sp>
        <p:nvSpPr>
          <p:cNvPr id="20" name="Footer Placeholder 9"/>
          <p:cNvSpPr txBox="1">
            <a:spLocks/>
          </p:cNvSpPr>
          <p:nvPr/>
        </p:nvSpPr>
        <p:spPr>
          <a:xfrm>
            <a:off x="965934" y="6350580"/>
            <a:ext cx="3335902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0" i="0" kern="120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i="0" dirty="0">
                <a:solidFill>
                  <a:srgbClr val="263746"/>
                </a:solidFill>
                <a:latin typeface="Helvetica" charset="0"/>
                <a:ea typeface="Helvetica" charset="0"/>
                <a:cs typeface="Helvetica" charset="0"/>
              </a:rPr>
              <a:t>Advocacy. Tailored Insurance Solutions.</a:t>
            </a:r>
            <a:r>
              <a:rPr lang="en-US" sz="900" b="1" i="0" baseline="0" dirty="0">
                <a:solidFill>
                  <a:srgbClr val="263746"/>
                </a:solidFill>
                <a:latin typeface="Helvetica" charset="0"/>
                <a:ea typeface="Helvetica" charset="0"/>
                <a:cs typeface="Helvetica" charset="0"/>
              </a:rPr>
              <a:t> Peace of Mind</a:t>
            </a:r>
            <a:endParaRPr lang="en-US" sz="900" b="1" i="0" dirty="0">
              <a:solidFill>
                <a:srgbClr val="26374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92040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3" orient="horz" pos="552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Brea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276364A-6379-7A4F-8D05-BFF55F87CE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6387"/>
          <a:stretch/>
        </p:blipFill>
        <p:spPr>
          <a:xfrm>
            <a:off x="-1153094" y="-15326"/>
            <a:ext cx="10297093" cy="6857985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-1" y="0"/>
            <a:ext cx="4572001" cy="6858000"/>
          </a:xfrm>
          <a:prstGeom prst="rect">
            <a:avLst/>
          </a:prstGeom>
          <a:solidFill>
            <a:srgbClr val="FAFCF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" y="715108"/>
            <a:ext cx="5486399" cy="5427784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 flipH="1">
            <a:off x="600076" y="4647529"/>
            <a:ext cx="4581524" cy="0"/>
          </a:xfrm>
          <a:prstGeom prst="line">
            <a:avLst/>
          </a:prstGeom>
          <a:noFill/>
          <a:ln w="635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CE717-8E0D-1947-9DC8-E1A473813FE0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797033" y="6352526"/>
            <a:ext cx="0" cy="365125"/>
          </a:xfrm>
          <a:prstGeom prst="line">
            <a:avLst/>
          </a:prstGeom>
          <a:ln>
            <a:solidFill>
              <a:srgbClr val="0678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10"/>
          <p:cNvSpPr txBox="1">
            <a:spLocks/>
          </p:cNvSpPr>
          <p:nvPr/>
        </p:nvSpPr>
        <p:spPr>
          <a:xfrm>
            <a:off x="508254" y="6350580"/>
            <a:ext cx="350044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8CA82A-B197-2841-A300-60ED77025F48}" type="slidenum">
              <a:rPr lang="en-US" sz="900" smtClean="0">
                <a:solidFill>
                  <a:srgbClr val="263746"/>
                </a:solidFill>
              </a:rPr>
              <a:pPr/>
              <a:t>‹#›</a:t>
            </a:fld>
            <a:endParaRPr lang="en-US" sz="900" dirty="0">
              <a:solidFill>
                <a:srgbClr val="263746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25118" y="3282199"/>
            <a:ext cx="4656482" cy="1262063"/>
          </a:xfrm>
        </p:spPr>
        <p:txBody>
          <a:bodyPr>
            <a:noAutofit/>
          </a:bodyPr>
          <a:lstStyle>
            <a:lvl1pPr marL="0" indent="0">
              <a:buNone/>
              <a:defRPr sz="3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 here</a:t>
            </a:r>
          </a:p>
        </p:txBody>
      </p:sp>
      <p:sp>
        <p:nvSpPr>
          <p:cNvPr id="43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25116" y="4823584"/>
            <a:ext cx="4656483" cy="1262063"/>
          </a:xfrm>
        </p:spPr>
        <p:txBody>
          <a:bodyPr>
            <a:noAutofit/>
          </a:bodyPr>
          <a:lstStyle>
            <a:lvl1pPr marL="0" indent="0">
              <a:buNone/>
              <a:defRPr sz="165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Subline goes here. Also as many as two lines of content.</a:t>
            </a:r>
          </a:p>
        </p:txBody>
      </p:sp>
      <p:sp>
        <p:nvSpPr>
          <p:cNvPr id="4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525118" y="1754704"/>
            <a:ext cx="649737" cy="126206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60452" b="56634"/>
          <a:stretch/>
        </p:blipFill>
        <p:spPr>
          <a:xfrm>
            <a:off x="1297965" y="2093080"/>
            <a:ext cx="3959835" cy="976972"/>
          </a:xfrm>
          <a:prstGeom prst="rect">
            <a:avLst/>
          </a:prstGeom>
        </p:spPr>
      </p:pic>
      <p:sp>
        <p:nvSpPr>
          <p:cNvPr id="17" name="Footer Placeholder 9"/>
          <p:cNvSpPr txBox="1">
            <a:spLocks/>
          </p:cNvSpPr>
          <p:nvPr/>
        </p:nvSpPr>
        <p:spPr>
          <a:xfrm>
            <a:off x="965934" y="6350580"/>
            <a:ext cx="3335902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0" i="0" kern="120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i="0" dirty="0">
                <a:solidFill>
                  <a:srgbClr val="263746"/>
                </a:solidFill>
                <a:latin typeface="Helvetica" charset="0"/>
                <a:ea typeface="Helvetica" charset="0"/>
                <a:cs typeface="Helvetica" charset="0"/>
              </a:rPr>
              <a:t>Advocacy. Tailored Insurance Solutions.</a:t>
            </a:r>
            <a:r>
              <a:rPr lang="en-US" sz="900" b="1" i="0" baseline="0" dirty="0">
                <a:solidFill>
                  <a:srgbClr val="263746"/>
                </a:solidFill>
                <a:latin typeface="Helvetica" charset="0"/>
                <a:ea typeface="Helvetica" charset="0"/>
                <a:cs typeface="Helvetica" charset="0"/>
              </a:rPr>
              <a:t> Peace of Mind</a:t>
            </a:r>
            <a:endParaRPr lang="en-US" sz="900" b="1" i="0" dirty="0">
              <a:solidFill>
                <a:srgbClr val="26374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89472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3" orient="horz" pos="55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Brea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381D07-F3D1-2348-8495-7029821719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5882" r="20580" b="5882"/>
          <a:stretch/>
        </p:blipFill>
        <p:spPr>
          <a:xfrm>
            <a:off x="4572001" y="0"/>
            <a:ext cx="4572000" cy="685800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-1" y="0"/>
            <a:ext cx="4572001" cy="6858000"/>
          </a:xfrm>
          <a:prstGeom prst="rect">
            <a:avLst/>
          </a:prstGeom>
          <a:solidFill>
            <a:srgbClr val="FAFCF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" y="715108"/>
            <a:ext cx="5486399" cy="5427784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CE717-8E0D-1947-9DC8-E1A473813FE0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797033" y="6352526"/>
            <a:ext cx="0" cy="365125"/>
          </a:xfrm>
          <a:prstGeom prst="line">
            <a:avLst/>
          </a:prstGeom>
          <a:ln>
            <a:solidFill>
              <a:srgbClr val="0678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10"/>
          <p:cNvSpPr txBox="1">
            <a:spLocks/>
          </p:cNvSpPr>
          <p:nvPr/>
        </p:nvSpPr>
        <p:spPr>
          <a:xfrm>
            <a:off x="508254" y="6350580"/>
            <a:ext cx="350044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8CA82A-B197-2841-A300-60ED77025F48}" type="slidenum">
              <a:rPr lang="en-US" sz="900" smtClean="0">
                <a:solidFill>
                  <a:srgbClr val="263746"/>
                </a:solidFill>
              </a:rPr>
              <a:pPr/>
              <a:t>‹#›</a:t>
            </a:fld>
            <a:endParaRPr lang="en-US" sz="900" dirty="0">
              <a:solidFill>
                <a:srgbClr val="263746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60452" b="56634"/>
          <a:stretch/>
        </p:blipFill>
        <p:spPr>
          <a:xfrm>
            <a:off x="1297965" y="2093080"/>
            <a:ext cx="3959835" cy="976972"/>
          </a:xfrm>
          <a:prstGeom prst="rect">
            <a:avLst/>
          </a:prstGeom>
        </p:spPr>
      </p:pic>
      <p:sp>
        <p:nvSpPr>
          <p:cNvPr id="1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25118" y="3282199"/>
            <a:ext cx="4656482" cy="1262063"/>
          </a:xfrm>
        </p:spPr>
        <p:txBody>
          <a:bodyPr>
            <a:noAutofit/>
          </a:bodyPr>
          <a:lstStyle>
            <a:lvl1pPr marL="0" indent="0">
              <a:buNone/>
              <a:defRPr sz="3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 here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25116" y="4823584"/>
            <a:ext cx="4656483" cy="1262063"/>
          </a:xfrm>
        </p:spPr>
        <p:txBody>
          <a:bodyPr>
            <a:noAutofit/>
          </a:bodyPr>
          <a:lstStyle>
            <a:lvl1pPr marL="0" indent="0">
              <a:buNone/>
              <a:defRPr sz="165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Subline goes here. Also as many as two lines of content.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525118" y="1772519"/>
            <a:ext cx="649737" cy="126206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4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600076" y="4647529"/>
            <a:ext cx="4581524" cy="0"/>
          </a:xfrm>
          <a:prstGeom prst="line">
            <a:avLst/>
          </a:prstGeom>
          <a:noFill/>
          <a:ln w="635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</p:cxnSp>
      <p:sp>
        <p:nvSpPr>
          <p:cNvPr id="17" name="Footer Placeholder 9"/>
          <p:cNvSpPr txBox="1">
            <a:spLocks/>
          </p:cNvSpPr>
          <p:nvPr/>
        </p:nvSpPr>
        <p:spPr>
          <a:xfrm>
            <a:off x="965934" y="6350580"/>
            <a:ext cx="3335902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0" i="0" kern="120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i="0" dirty="0">
                <a:solidFill>
                  <a:srgbClr val="263746"/>
                </a:solidFill>
                <a:latin typeface="Helvetica" charset="0"/>
                <a:ea typeface="Helvetica" charset="0"/>
                <a:cs typeface="Helvetica" charset="0"/>
              </a:rPr>
              <a:t>Advocacy. Tailored Insurance Solutions.</a:t>
            </a:r>
            <a:r>
              <a:rPr lang="en-US" sz="900" b="1" i="0" baseline="0" dirty="0">
                <a:solidFill>
                  <a:srgbClr val="263746"/>
                </a:solidFill>
                <a:latin typeface="Helvetica" charset="0"/>
                <a:ea typeface="Helvetica" charset="0"/>
                <a:cs typeface="Helvetica" charset="0"/>
              </a:rPr>
              <a:t> Peace of Mind</a:t>
            </a:r>
            <a:endParaRPr lang="en-US" sz="900" b="1" i="0" dirty="0">
              <a:solidFill>
                <a:srgbClr val="26374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72608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3" orient="horz" pos="55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Brea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3FF0B798-0248-DE46-BA87-0970F9FB99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126"/>
          <a:stretch/>
        </p:blipFill>
        <p:spPr>
          <a:xfrm>
            <a:off x="628650" y="-1"/>
            <a:ext cx="8515349" cy="6869722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-1" y="-1"/>
            <a:ext cx="4572001" cy="6858002"/>
          </a:xfrm>
          <a:prstGeom prst="rect">
            <a:avLst/>
          </a:prstGeom>
          <a:solidFill>
            <a:srgbClr val="FAFCF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" y="715108"/>
            <a:ext cx="5486399" cy="5427784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 flipH="1">
            <a:off x="600076" y="4647529"/>
            <a:ext cx="4581524" cy="0"/>
          </a:xfrm>
          <a:prstGeom prst="line">
            <a:avLst/>
          </a:prstGeom>
          <a:noFill/>
          <a:ln w="635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CE717-8E0D-1947-9DC8-E1A473813FE0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797033" y="6352526"/>
            <a:ext cx="0" cy="365125"/>
          </a:xfrm>
          <a:prstGeom prst="line">
            <a:avLst/>
          </a:prstGeom>
          <a:ln>
            <a:solidFill>
              <a:srgbClr val="0678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10"/>
          <p:cNvSpPr txBox="1">
            <a:spLocks/>
          </p:cNvSpPr>
          <p:nvPr/>
        </p:nvSpPr>
        <p:spPr>
          <a:xfrm>
            <a:off x="508254" y="6350580"/>
            <a:ext cx="350044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8CA82A-B197-2841-A300-60ED77025F48}" type="slidenum">
              <a:rPr lang="en-US" sz="900" smtClean="0">
                <a:solidFill>
                  <a:srgbClr val="263746"/>
                </a:solidFill>
              </a:rPr>
              <a:pPr/>
              <a:t>‹#›</a:t>
            </a:fld>
            <a:endParaRPr lang="en-US" sz="900" dirty="0">
              <a:solidFill>
                <a:srgbClr val="263746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25118" y="3282199"/>
            <a:ext cx="4656482" cy="1262063"/>
          </a:xfrm>
        </p:spPr>
        <p:txBody>
          <a:bodyPr>
            <a:noAutofit/>
          </a:bodyPr>
          <a:lstStyle>
            <a:lvl1pPr marL="0" indent="0">
              <a:buNone/>
              <a:defRPr sz="3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 here</a:t>
            </a:r>
          </a:p>
        </p:txBody>
      </p:sp>
      <p:sp>
        <p:nvSpPr>
          <p:cNvPr id="43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25116" y="4823584"/>
            <a:ext cx="4656483" cy="1262063"/>
          </a:xfrm>
        </p:spPr>
        <p:txBody>
          <a:bodyPr>
            <a:noAutofit/>
          </a:bodyPr>
          <a:lstStyle>
            <a:lvl1pPr marL="0" indent="0">
              <a:buNone/>
              <a:defRPr sz="165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Subline goes here. Also as many as two lines of content.</a:t>
            </a:r>
          </a:p>
        </p:txBody>
      </p:sp>
      <p:sp>
        <p:nvSpPr>
          <p:cNvPr id="4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525118" y="1772518"/>
            <a:ext cx="649737" cy="126206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5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60452" b="56634"/>
          <a:stretch/>
        </p:blipFill>
        <p:spPr>
          <a:xfrm>
            <a:off x="1297965" y="2093080"/>
            <a:ext cx="3959835" cy="976972"/>
          </a:xfrm>
          <a:prstGeom prst="rect">
            <a:avLst/>
          </a:prstGeom>
        </p:spPr>
      </p:pic>
      <p:sp>
        <p:nvSpPr>
          <p:cNvPr id="17" name="Footer Placeholder 9"/>
          <p:cNvSpPr txBox="1">
            <a:spLocks/>
          </p:cNvSpPr>
          <p:nvPr/>
        </p:nvSpPr>
        <p:spPr>
          <a:xfrm>
            <a:off x="965934" y="6350580"/>
            <a:ext cx="3335902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0" i="0" kern="120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i="0" dirty="0">
                <a:solidFill>
                  <a:srgbClr val="263746"/>
                </a:solidFill>
                <a:latin typeface="Helvetica" charset="0"/>
                <a:ea typeface="Helvetica" charset="0"/>
                <a:cs typeface="Helvetica" charset="0"/>
              </a:rPr>
              <a:t>Advocacy. Tailored Insurance Solutions.</a:t>
            </a:r>
            <a:r>
              <a:rPr lang="en-US" sz="900" b="1" i="0" baseline="0" dirty="0">
                <a:solidFill>
                  <a:srgbClr val="263746"/>
                </a:solidFill>
                <a:latin typeface="Helvetica" charset="0"/>
                <a:ea typeface="Helvetica" charset="0"/>
                <a:cs typeface="Helvetica" charset="0"/>
              </a:rPr>
              <a:t> Peace of Mind</a:t>
            </a:r>
            <a:endParaRPr lang="en-US" sz="900" b="1" i="0" dirty="0">
              <a:solidFill>
                <a:srgbClr val="26374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082947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3" orient="horz" pos="55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0344" y="408885"/>
            <a:ext cx="7142885" cy="671116"/>
          </a:xfrm>
        </p:spPr>
        <p:txBody>
          <a:bodyPr>
            <a:noAutofit/>
          </a:bodyPr>
          <a:lstStyle>
            <a:lvl1pPr>
              <a:defRPr sz="2250">
                <a:solidFill>
                  <a:srgbClr val="0678D5"/>
                </a:solidFill>
              </a:defRPr>
            </a:lvl1pPr>
          </a:lstStyle>
          <a:p>
            <a:r>
              <a:rPr lang="en-US" dirty="0"/>
              <a:t>Slide title goes here.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CE717-8E0D-1947-9DC8-E1A473813FE0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450342" y="1080000"/>
            <a:ext cx="7310907" cy="0"/>
          </a:xfrm>
          <a:prstGeom prst="line">
            <a:avLst/>
          </a:prstGeom>
          <a:noFill/>
          <a:ln w="635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12085760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0344" y="408885"/>
            <a:ext cx="7142885" cy="671116"/>
          </a:xfrm>
        </p:spPr>
        <p:txBody>
          <a:bodyPr>
            <a:noAutofit/>
          </a:bodyPr>
          <a:lstStyle>
            <a:lvl1pPr>
              <a:defRPr sz="2250">
                <a:solidFill>
                  <a:srgbClr val="0678D5"/>
                </a:solidFill>
              </a:defRPr>
            </a:lvl1pPr>
          </a:lstStyle>
          <a:p>
            <a:r>
              <a:rPr lang="en-US" dirty="0"/>
              <a:t>Slide title goes here.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5654" y="1380782"/>
            <a:ext cx="8170847" cy="458341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>
                <a:solidFill>
                  <a:srgbClr val="263746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263746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263746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263746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26374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CE717-8E0D-1947-9DC8-E1A473813FE0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450342" y="1080000"/>
            <a:ext cx="7310907" cy="0"/>
          </a:xfrm>
          <a:prstGeom prst="line">
            <a:avLst/>
          </a:prstGeom>
          <a:noFill/>
          <a:ln w="635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</p:cxnSp>
      <p:cxnSp>
        <p:nvCxnSpPr>
          <p:cNvPr id="8" name="Straight Connector 7"/>
          <p:cNvCxnSpPr/>
          <p:nvPr userDrawn="1"/>
        </p:nvCxnSpPr>
        <p:spPr>
          <a:xfrm flipH="1">
            <a:off x="450342" y="1080000"/>
            <a:ext cx="7310907" cy="0"/>
          </a:xfrm>
          <a:prstGeom prst="line">
            <a:avLst/>
          </a:prstGeom>
          <a:noFill/>
          <a:ln w="635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1340166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962" y="1381760"/>
            <a:ext cx="3991356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2764" y="1381760"/>
            <a:ext cx="3991356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CE717-8E0D-1947-9DC8-E1A473813FE0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50344" y="408885"/>
            <a:ext cx="7142885" cy="671116"/>
          </a:xfrm>
        </p:spPr>
        <p:txBody>
          <a:bodyPr>
            <a:noAutofit/>
          </a:bodyPr>
          <a:lstStyle>
            <a:lvl1pPr>
              <a:defRPr sz="2250">
                <a:solidFill>
                  <a:srgbClr val="0678D5"/>
                </a:solidFill>
              </a:defRPr>
            </a:lvl1pPr>
          </a:lstStyle>
          <a:p>
            <a:r>
              <a:rPr lang="en-US" dirty="0"/>
              <a:t>Slide title goes here.</a:t>
            </a: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450342" y="1080000"/>
            <a:ext cx="7310907" cy="0"/>
          </a:xfrm>
          <a:prstGeom prst="line">
            <a:avLst/>
          </a:prstGeom>
          <a:noFill/>
          <a:ln w="635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2046005976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s with Imag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0344" y="408885"/>
            <a:ext cx="7142885" cy="671116"/>
          </a:xfrm>
        </p:spPr>
        <p:txBody>
          <a:bodyPr>
            <a:noAutofit/>
          </a:bodyPr>
          <a:lstStyle>
            <a:lvl1pPr>
              <a:defRPr sz="2250">
                <a:solidFill>
                  <a:srgbClr val="0678D5"/>
                </a:solidFill>
              </a:defRPr>
            </a:lvl1pPr>
          </a:lstStyle>
          <a:p>
            <a:r>
              <a:rPr lang="en-US" dirty="0"/>
              <a:t>Slide title goes here.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CE717-8E0D-1947-9DC8-E1A473813FE0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19229" y="4097382"/>
            <a:ext cx="2394830" cy="45719"/>
          </a:xfrm>
          <a:prstGeom prst="rect">
            <a:avLst/>
          </a:prstGeom>
          <a:solidFill>
            <a:srgbClr val="0678D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38063" y="4097382"/>
            <a:ext cx="2394830" cy="45719"/>
          </a:xfrm>
          <a:prstGeom prst="rect">
            <a:avLst/>
          </a:prstGeom>
          <a:solidFill>
            <a:srgbClr val="0678D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324921" y="4097382"/>
            <a:ext cx="2394830" cy="45719"/>
          </a:xfrm>
          <a:prstGeom prst="rect">
            <a:avLst/>
          </a:prstGeom>
          <a:solidFill>
            <a:srgbClr val="0678D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480775" y="4366589"/>
            <a:ext cx="2471738" cy="1711325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6" hasCustomPrompt="1"/>
          </p:nvPr>
        </p:nvSpPr>
        <p:spPr>
          <a:xfrm>
            <a:off x="3399609" y="4366589"/>
            <a:ext cx="2471738" cy="1711325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286467" y="4366589"/>
            <a:ext cx="2471738" cy="1711325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450342" y="1080000"/>
            <a:ext cx="7310907" cy="0"/>
          </a:xfrm>
          <a:prstGeom prst="line">
            <a:avLst/>
          </a:prstGeom>
          <a:noFill/>
          <a:ln w="635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</p:cxnSp>
      <p:sp>
        <p:nvSpPr>
          <p:cNvPr id="32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623936" y="1654178"/>
            <a:ext cx="2185416" cy="2182813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105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33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3542770" y="1654178"/>
            <a:ext cx="2185416" cy="2182813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34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6429628" y="1654177"/>
            <a:ext cx="2185416" cy="2185416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761988422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hree Columns with Imag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0344" y="408885"/>
            <a:ext cx="7142885" cy="671116"/>
          </a:xfrm>
        </p:spPr>
        <p:txBody>
          <a:bodyPr>
            <a:noAutofit/>
          </a:bodyPr>
          <a:lstStyle>
            <a:lvl1pPr>
              <a:defRPr sz="2250">
                <a:solidFill>
                  <a:srgbClr val="0678D5"/>
                </a:solidFill>
              </a:defRPr>
            </a:lvl1pPr>
          </a:lstStyle>
          <a:p>
            <a:r>
              <a:rPr lang="en-US" dirty="0"/>
              <a:t>Slide title goes here.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CE717-8E0D-1947-9DC8-E1A473813FE0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440974" y="4366589"/>
            <a:ext cx="2471738" cy="1711325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6" hasCustomPrompt="1"/>
          </p:nvPr>
        </p:nvSpPr>
        <p:spPr>
          <a:xfrm>
            <a:off x="3314640" y="4366589"/>
            <a:ext cx="2471738" cy="1711325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201499" y="4366589"/>
            <a:ext cx="2471738" cy="1711325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Chart Placeholder 3"/>
          <p:cNvSpPr>
            <a:spLocks noGrp="1"/>
          </p:cNvSpPr>
          <p:nvPr>
            <p:ph type="chart" sz="quarter" idx="18"/>
          </p:nvPr>
        </p:nvSpPr>
        <p:spPr>
          <a:xfrm>
            <a:off x="6419589" y="1104685"/>
            <a:ext cx="2035558" cy="271407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900" b="0" i="0"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79428" y="4188822"/>
            <a:ext cx="2394830" cy="45719"/>
          </a:xfrm>
          <a:prstGeom prst="rect">
            <a:avLst/>
          </a:prstGeom>
          <a:solidFill>
            <a:srgbClr val="0678D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353094" y="4188822"/>
            <a:ext cx="2394830" cy="45719"/>
          </a:xfrm>
          <a:prstGeom prst="rect">
            <a:avLst/>
          </a:prstGeom>
          <a:solidFill>
            <a:srgbClr val="0678D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239953" y="4188822"/>
            <a:ext cx="2394830" cy="45719"/>
          </a:xfrm>
          <a:prstGeom prst="rect">
            <a:avLst/>
          </a:prstGeom>
          <a:solidFill>
            <a:srgbClr val="0678D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5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440974" y="3882557"/>
            <a:ext cx="2471738" cy="484030"/>
          </a:xfrm>
        </p:spPr>
        <p:txBody>
          <a:bodyPr/>
          <a:lstStyle>
            <a:lvl1pPr marL="0" indent="0">
              <a:buNone/>
              <a:defRPr sz="1050" b="1">
                <a:solidFill>
                  <a:srgbClr val="0678D5"/>
                </a:solidFill>
              </a:defRPr>
            </a:lvl1pPr>
          </a:lstStyle>
          <a:p>
            <a:pPr lvl="0"/>
            <a:r>
              <a:rPr lang="en-US" dirty="0"/>
              <a:t>PROBLEM</a:t>
            </a:r>
          </a:p>
        </p:txBody>
      </p:sp>
      <p:sp>
        <p:nvSpPr>
          <p:cNvPr id="46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3314640" y="3882557"/>
            <a:ext cx="2471738" cy="484030"/>
          </a:xfrm>
        </p:spPr>
        <p:txBody>
          <a:bodyPr/>
          <a:lstStyle>
            <a:lvl1pPr marL="0" indent="0">
              <a:buNone/>
              <a:defRPr sz="1050" b="1">
                <a:solidFill>
                  <a:srgbClr val="0678D5"/>
                </a:solidFill>
              </a:defRPr>
            </a:lvl1pPr>
          </a:lstStyle>
          <a:p>
            <a:pPr lvl="0"/>
            <a:r>
              <a:rPr lang="en-US" dirty="0"/>
              <a:t>SOLUTION</a:t>
            </a:r>
          </a:p>
        </p:txBody>
      </p:sp>
      <p:sp>
        <p:nvSpPr>
          <p:cNvPr id="47" name="Text Placeholder 25"/>
          <p:cNvSpPr>
            <a:spLocks noGrp="1"/>
          </p:cNvSpPr>
          <p:nvPr>
            <p:ph type="body" sz="quarter" idx="21" hasCustomPrompt="1"/>
          </p:nvPr>
        </p:nvSpPr>
        <p:spPr>
          <a:xfrm>
            <a:off x="6201499" y="3882557"/>
            <a:ext cx="2471738" cy="484030"/>
          </a:xfrm>
        </p:spPr>
        <p:txBody>
          <a:bodyPr/>
          <a:lstStyle>
            <a:lvl1pPr marL="0" indent="0">
              <a:buNone/>
              <a:defRPr sz="1050" b="1">
                <a:solidFill>
                  <a:srgbClr val="0678D5"/>
                </a:solidFill>
              </a:defRPr>
            </a:lvl1pPr>
          </a:lstStyle>
          <a:p>
            <a:pPr lvl="0"/>
            <a:r>
              <a:rPr lang="en-US" dirty="0"/>
              <a:t>OUTCOME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450342" y="1080000"/>
            <a:ext cx="7310907" cy="0"/>
          </a:xfrm>
          <a:prstGeom prst="line">
            <a:avLst/>
          </a:prstGeom>
          <a:noFill/>
          <a:ln w="635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</p:cxnSp>
      <p:sp>
        <p:nvSpPr>
          <p:cNvPr id="32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584135" y="1654178"/>
            <a:ext cx="2185416" cy="2182813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105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33" name="Picture Placeholder 5"/>
          <p:cNvSpPr>
            <a:spLocks noGrp="1"/>
          </p:cNvSpPr>
          <p:nvPr>
            <p:ph type="pic" sz="quarter" idx="22" hasCustomPrompt="1"/>
          </p:nvPr>
        </p:nvSpPr>
        <p:spPr>
          <a:xfrm>
            <a:off x="3457801" y="1654178"/>
            <a:ext cx="2185416" cy="2182813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105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1041737910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678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Rectangle 19"/>
          <p:cNvSpPr/>
          <p:nvPr/>
        </p:nvSpPr>
        <p:spPr>
          <a:xfrm>
            <a:off x="1160206" y="974034"/>
            <a:ext cx="6823588" cy="45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1852769" y="1500812"/>
            <a:ext cx="5442765" cy="305436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150000"/>
              </a:lnSpc>
              <a:defRPr sz="1575" b="1" i="0" baseline="0">
                <a:solidFill>
                  <a:srgbClr val="263746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semper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,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, </a:t>
            </a:r>
            <a:r>
              <a:rPr lang="en-US" dirty="0" err="1"/>
              <a:t>commodo</a:t>
            </a:r>
            <a:r>
              <a:rPr lang="en-US" dirty="0"/>
              <a:t> lacus in, dictum </a:t>
            </a:r>
            <a:r>
              <a:rPr lang="en-US" dirty="0" err="1"/>
              <a:t>sapien</a:t>
            </a:r>
            <a:r>
              <a:rPr lang="en-US" dirty="0"/>
              <a:t>. Maecenas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scelerisque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52769" y="4861733"/>
            <a:ext cx="5442765" cy="2451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050" b="1" i="0" baseline="0">
                <a:solidFill>
                  <a:srgbClr val="0678D5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/>
              <a:t>Individual name here.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6996270" y="4707164"/>
            <a:ext cx="29926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363" y="974034"/>
            <a:ext cx="342280" cy="37768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8098357" y="5168345"/>
            <a:ext cx="342280" cy="377688"/>
          </a:xfrm>
          <a:prstGeom prst="rect">
            <a:avLst/>
          </a:prstGeom>
        </p:spPr>
      </p:pic>
      <p:sp>
        <p:nvSpPr>
          <p:cNvPr id="26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852769" y="5105114"/>
            <a:ext cx="5442765" cy="272465"/>
          </a:xfrm>
        </p:spPr>
        <p:txBody>
          <a:bodyPr>
            <a:normAutofit/>
          </a:bodyPr>
          <a:lstStyle>
            <a:lvl1pPr marL="0" indent="0">
              <a:buNone/>
              <a:defRPr sz="900" b="0" i="0">
                <a:solidFill>
                  <a:srgbClr val="0678D5"/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</a:lstStyle>
          <a:p>
            <a:r>
              <a:rPr lang="en-US" dirty="0"/>
              <a:t>Individual title can go here.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CE717-8E0D-1947-9DC8-E1A473813FE0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797033" y="6352526"/>
            <a:ext cx="0" cy="3651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9"/>
          <p:cNvSpPr txBox="1">
            <a:spLocks/>
          </p:cNvSpPr>
          <p:nvPr/>
        </p:nvSpPr>
        <p:spPr>
          <a:xfrm>
            <a:off x="874503" y="6350580"/>
            <a:ext cx="30861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0" i="0" kern="120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50" dirty="0">
                <a:solidFill>
                  <a:schemeClr val="bg1"/>
                </a:solidFill>
              </a:rPr>
              <a:t>© 2019 HUB International Limited.</a:t>
            </a:r>
          </a:p>
        </p:txBody>
      </p:sp>
      <p:sp>
        <p:nvSpPr>
          <p:cNvPr id="18" name="Slide Number Placeholder 10"/>
          <p:cNvSpPr txBox="1">
            <a:spLocks/>
          </p:cNvSpPr>
          <p:nvPr/>
        </p:nvSpPr>
        <p:spPr>
          <a:xfrm>
            <a:off x="508254" y="6350580"/>
            <a:ext cx="350044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8CA82A-B197-2841-A300-60ED77025F48}" type="slidenum">
              <a:rPr lang="en-US" sz="900" smtClean="0">
                <a:solidFill>
                  <a:schemeClr val="bg1"/>
                </a:solidFill>
              </a:rPr>
              <a:pPr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31391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3" orient="horz" pos="55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1AE039C5-1E50-EA4E-939D-E781AE5ECC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60204" cy="688188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09AA90C-3ED6-1D42-AFA9-AB7F3E67A4CC}"/>
              </a:ext>
            </a:extLst>
          </p:cNvPr>
          <p:cNvSpPr/>
          <p:nvPr/>
        </p:nvSpPr>
        <p:spPr>
          <a:xfrm>
            <a:off x="-8293" y="-7774"/>
            <a:ext cx="9152294" cy="6865774"/>
          </a:xfrm>
          <a:prstGeom prst="rect">
            <a:avLst/>
          </a:prstGeom>
          <a:gradFill>
            <a:gsLst>
              <a:gs pos="0">
                <a:srgbClr val="263746"/>
              </a:gs>
              <a:gs pos="81000">
                <a:srgbClr val="263746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797033" y="6352526"/>
            <a:ext cx="0" cy="365125"/>
          </a:xfrm>
          <a:prstGeom prst="line">
            <a:avLst/>
          </a:prstGeom>
          <a:ln>
            <a:solidFill>
              <a:srgbClr val="0678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9"/>
          <p:cNvSpPr txBox="1">
            <a:spLocks/>
          </p:cNvSpPr>
          <p:nvPr/>
        </p:nvSpPr>
        <p:spPr>
          <a:xfrm>
            <a:off x="874503" y="6350580"/>
            <a:ext cx="30861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0" i="0" kern="120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50" dirty="0">
                <a:solidFill>
                  <a:srgbClr val="8D8D94"/>
                </a:solidFill>
              </a:rPr>
              <a:t>© 2019 HUB International Limited.</a:t>
            </a:r>
          </a:p>
        </p:txBody>
      </p:sp>
      <p:sp>
        <p:nvSpPr>
          <p:cNvPr id="18" name="Slide Number Placeholder 10"/>
          <p:cNvSpPr txBox="1">
            <a:spLocks/>
          </p:cNvSpPr>
          <p:nvPr/>
        </p:nvSpPr>
        <p:spPr>
          <a:xfrm>
            <a:off x="508254" y="6350580"/>
            <a:ext cx="350044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8CA82A-B197-2841-A300-60ED77025F48}" type="slidenum">
              <a:rPr lang="en-US" sz="900" smtClean="0">
                <a:solidFill>
                  <a:schemeClr val="bg1"/>
                </a:solidFill>
              </a:rPr>
              <a:pPr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347" y="-3305"/>
            <a:ext cx="2057400" cy="145888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CE717-8E0D-1947-9DC8-E1A473813FE0}" type="datetimeFigureOut">
              <a:rPr lang="en-US" smtClean="0"/>
              <a:t>8/8/2023</a:t>
            </a:fld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5208" y="-7774"/>
            <a:ext cx="6144996" cy="6863309"/>
          </a:xfrm>
          <a:prstGeom prst="rect">
            <a:avLst/>
          </a:prstGeom>
        </p:spPr>
      </p:pic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5780" y="4950619"/>
            <a:ext cx="3817620" cy="680160"/>
          </a:xfrm>
        </p:spPr>
        <p:txBody>
          <a:bodyPr>
            <a:noAutofit/>
          </a:bodyPr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rgbClr val="0678D5"/>
              </a:buClr>
              <a:buSzPct val="80000"/>
              <a:buFont typeface="Arial"/>
              <a:buNone/>
              <a:tabLst/>
              <a:defRPr sz="1800">
                <a:solidFill>
                  <a:srgbClr val="F3B921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525780" y="2466767"/>
            <a:ext cx="5597228" cy="2387600"/>
          </a:xfrm>
        </p:spPr>
        <p:txBody>
          <a:bodyPr anchor="b">
            <a:noAutofit/>
          </a:bodyPr>
          <a:lstStyle>
            <a:lvl1pPr algn="l"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8254" y="1058676"/>
            <a:ext cx="41314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Advocacy. Tailored Insurance Solutions.</a:t>
            </a:r>
            <a:r>
              <a:rPr lang="en-US" sz="1100" b="0" baseline="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Peace of Mind</a:t>
            </a:r>
            <a:endParaRPr lang="en-US" sz="1100" b="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426794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6374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526501" y="2414017"/>
            <a:ext cx="4246851" cy="1066474"/>
          </a:xfrm>
          <a:prstGeom prst="rect">
            <a:avLst/>
          </a:prstGeom>
        </p:spPr>
        <p:txBody>
          <a:bodyPr vert="horz" lIns="0" tIns="34290" rIns="68580" bIns="3429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000" b="1" i="0" kern="12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Thank you.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CE717-8E0D-1947-9DC8-E1A473813FE0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797033" y="6352526"/>
            <a:ext cx="0" cy="365125"/>
          </a:xfrm>
          <a:prstGeom prst="line">
            <a:avLst/>
          </a:prstGeom>
          <a:ln>
            <a:solidFill>
              <a:srgbClr val="0678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9"/>
          <p:cNvSpPr txBox="1">
            <a:spLocks/>
          </p:cNvSpPr>
          <p:nvPr/>
        </p:nvSpPr>
        <p:spPr>
          <a:xfrm>
            <a:off x="874503" y="6350580"/>
            <a:ext cx="30861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0" i="0" kern="120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50" dirty="0">
                <a:solidFill>
                  <a:srgbClr val="8D8D94"/>
                </a:solidFill>
              </a:rPr>
              <a:t>© 2019 HUB International Limited.</a:t>
            </a:r>
          </a:p>
        </p:txBody>
      </p:sp>
      <p:sp>
        <p:nvSpPr>
          <p:cNvPr id="18" name="Slide Number Placeholder 10"/>
          <p:cNvSpPr txBox="1">
            <a:spLocks/>
          </p:cNvSpPr>
          <p:nvPr/>
        </p:nvSpPr>
        <p:spPr>
          <a:xfrm>
            <a:off x="508254" y="6350580"/>
            <a:ext cx="350044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8CA82A-B197-2841-A300-60ED77025F48}" type="slidenum">
              <a:rPr lang="en-US" sz="900" smtClean="0">
                <a:solidFill>
                  <a:schemeClr val="bg1"/>
                </a:solidFill>
              </a:rPr>
              <a:pPr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14350" y="3494866"/>
            <a:ext cx="4057650" cy="1369742"/>
          </a:xfrm>
        </p:spPr>
        <p:txBody>
          <a:bodyPr/>
          <a:lstStyle>
            <a:lvl1pPr marL="0" indent="0">
              <a:buNone/>
              <a:defRPr sz="1350">
                <a:solidFill>
                  <a:srgbClr val="F3B921"/>
                </a:solidFill>
              </a:defRPr>
            </a:lvl1pPr>
            <a:lvl2pPr marL="342892" indent="0">
              <a:buNone/>
              <a:defRPr sz="1350">
                <a:solidFill>
                  <a:srgbClr val="F3B921"/>
                </a:solidFill>
              </a:defRPr>
            </a:lvl2pPr>
            <a:lvl3pPr marL="685783" indent="0">
              <a:buNone/>
              <a:defRPr sz="1350">
                <a:solidFill>
                  <a:srgbClr val="F3B921"/>
                </a:solidFill>
              </a:defRPr>
            </a:lvl3pPr>
            <a:lvl4pPr marL="685783" indent="0">
              <a:buNone/>
              <a:defRPr sz="1350">
                <a:solidFill>
                  <a:srgbClr val="F3B921"/>
                </a:solidFill>
              </a:defRPr>
            </a:lvl4pPr>
            <a:lvl5pPr marL="685783" indent="0">
              <a:buNone/>
              <a:defRPr sz="1350">
                <a:solidFill>
                  <a:srgbClr val="F3B92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5475" y="-13551"/>
            <a:ext cx="3148525" cy="687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00930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3" orient="horz" pos="552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E2D2B-A329-48A6-BC20-75C6169A4930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896385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65128"/>
            <a:ext cx="6987491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670398" cy="4227934"/>
          </a:xfrm>
          <a:prstGeom prst="rect">
            <a:avLst/>
          </a:prstGeom>
        </p:spPr>
        <p:txBody>
          <a:bodyPr/>
          <a:lstStyle>
            <a:lvl1pPr marL="0" indent="0"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9144000" cy="152400"/>
          </a:xfrm>
          <a:prstGeom prst="rect">
            <a:avLst/>
          </a:prstGeom>
          <a:solidFill>
            <a:srgbClr val="59803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304800" y="0"/>
            <a:ext cx="685800" cy="152400"/>
          </a:xfrm>
          <a:prstGeom prst="rect">
            <a:avLst/>
          </a:prstGeom>
          <a:solidFill>
            <a:srgbClr val="89AE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6967620" y="6282820"/>
            <a:ext cx="457200" cy="34188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rgbClr val="262626"/>
                </a:solidFill>
                <a:latin typeface="Calibri Light"/>
                <a:cs typeface="Calibri Light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B2DDE-BDCC-4E2A-A907-D0359D908490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969488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65128"/>
            <a:ext cx="6987491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445" y="1362247"/>
            <a:ext cx="3361156" cy="502920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4" name="Group 8"/>
          <p:cNvGrpSpPr/>
          <p:nvPr userDrawn="1"/>
        </p:nvGrpSpPr>
        <p:grpSpPr>
          <a:xfrm>
            <a:off x="3809999" y="1340008"/>
            <a:ext cx="4780430" cy="4658156"/>
            <a:chOff x="251655" y="6281232"/>
            <a:chExt cx="304800" cy="343472"/>
          </a:xfrm>
        </p:grpSpPr>
        <p:cxnSp>
          <p:nvCxnSpPr>
            <p:cNvPr id="10" name="Straight Connector 9"/>
            <p:cNvCxnSpPr/>
            <p:nvPr/>
          </p:nvCxnSpPr>
          <p:spPr>
            <a:xfrm rot="10800000">
              <a:off x="251655" y="6281232"/>
              <a:ext cx="304800" cy="1588"/>
            </a:xfrm>
            <a:prstGeom prst="line">
              <a:avLst/>
            </a:prstGeom>
            <a:ln w="12700" cap="flat" cmpd="sng" algn="ctr">
              <a:solidFill>
                <a:srgbClr val="79A32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 userDrawn="1"/>
          </p:nvCxnSpPr>
          <p:spPr>
            <a:xfrm rot="10800000">
              <a:off x="251655" y="6623116"/>
              <a:ext cx="304800" cy="1588"/>
            </a:xfrm>
            <a:prstGeom prst="line">
              <a:avLst/>
            </a:prstGeom>
            <a:ln w="12700" cap="flat" cmpd="sng" algn="ctr">
              <a:solidFill>
                <a:srgbClr val="79A32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3828666" y="1418281"/>
            <a:ext cx="4858131" cy="4011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50" cap="all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0" y="0"/>
            <a:ext cx="9144000" cy="152400"/>
          </a:xfrm>
          <a:prstGeom prst="rect">
            <a:avLst/>
          </a:prstGeom>
          <a:solidFill>
            <a:srgbClr val="59803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304800" y="0"/>
            <a:ext cx="685800" cy="152400"/>
          </a:xfrm>
          <a:prstGeom prst="rect">
            <a:avLst/>
          </a:prstGeom>
          <a:solidFill>
            <a:srgbClr val="89AE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67620" y="6282820"/>
            <a:ext cx="457200" cy="34188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rgbClr val="262626"/>
                </a:solidFill>
                <a:latin typeface="Calibri Light"/>
                <a:cs typeface="Calibri Light"/>
              </a:defRPr>
            </a:lvl1pPr>
          </a:lstStyle>
          <a:p>
            <a:fld id="{2D3B2DDE-BDCC-4E2A-A907-D0359D90849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80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074A957-B9DE-E243-A635-3FC00B28F5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0" y="-10823"/>
            <a:ext cx="9152294" cy="686882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93E84CE-363A-7B44-953B-D922A87A8A6A}"/>
              </a:ext>
            </a:extLst>
          </p:cNvPr>
          <p:cNvSpPr/>
          <p:nvPr/>
        </p:nvSpPr>
        <p:spPr>
          <a:xfrm>
            <a:off x="-8293" y="-7774"/>
            <a:ext cx="9152294" cy="6865774"/>
          </a:xfrm>
          <a:prstGeom prst="rect">
            <a:avLst/>
          </a:prstGeom>
          <a:gradFill>
            <a:gsLst>
              <a:gs pos="0">
                <a:srgbClr val="263746"/>
              </a:gs>
              <a:gs pos="91000">
                <a:srgbClr val="263746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CE717-8E0D-1947-9DC8-E1A473813FE0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797033" y="6352526"/>
            <a:ext cx="0" cy="365125"/>
          </a:xfrm>
          <a:prstGeom prst="line">
            <a:avLst/>
          </a:prstGeom>
          <a:ln>
            <a:solidFill>
              <a:srgbClr val="0678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9"/>
          <p:cNvSpPr txBox="1">
            <a:spLocks/>
          </p:cNvSpPr>
          <p:nvPr/>
        </p:nvSpPr>
        <p:spPr>
          <a:xfrm>
            <a:off x="874503" y="6350580"/>
            <a:ext cx="30861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0" i="0" kern="120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50" dirty="0">
                <a:solidFill>
                  <a:srgbClr val="8D8D94"/>
                </a:solidFill>
              </a:rPr>
              <a:t>© 2019 HUB International Limited.</a:t>
            </a:r>
          </a:p>
        </p:txBody>
      </p:sp>
      <p:sp>
        <p:nvSpPr>
          <p:cNvPr id="18" name="Slide Number Placeholder 10"/>
          <p:cNvSpPr txBox="1">
            <a:spLocks/>
          </p:cNvSpPr>
          <p:nvPr/>
        </p:nvSpPr>
        <p:spPr>
          <a:xfrm>
            <a:off x="508254" y="6350580"/>
            <a:ext cx="350044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8CA82A-B197-2841-A300-60ED77025F48}" type="slidenum">
              <a:rPr lang="en-US" sz="900" smtClean="0">
                <a:solidFill>
                  <a:schemeClr val="bg1"/>
                </a:solidFill>
              </a:rPr>
              <a:pPr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347" y="-3305"/>
            <a:ext cx="2057400" cy="145888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5208" y="-7774"/>
            <a:ext cx="6144996" cy="6865774"/>
          </a:xfrm>
          <a:prstGeom prst="rect">
            <a:avLst/>
          </a:prstGeom>
        </p:spPr>
      </p:pic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525780" y="2466767"/>
            <a:ext cx="5597228" cy="2387600"/>
          </a:xfrm>
        </p:spPr>
        <p:txBody>
          <a:bodyPr anchor="b">
            <a:noAutofit/>
          </a:bodyPr>
          <a:lstStyle>
            <a:lvl1pPr algn="l"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5780" y="4950619"/>
            <a:ext cx="3817620" cy="680160"/>
          </a:xfrm>
        </p:spPr>
        <p:txBody>
          <a:bodyPr>
            <a:noAutofit/>
          </a:bodyPr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rgbClr val="0678D5"/>
              </a:buClr>
              <a:buSzPct val="80000"/>
              <a:buFont typeface="Arial"/>
              <a:buNone/>
              <a:tabLst/>
              <a:defRPr sz="1800">
                <a:solidFill>
                  <a:srgbClr val="F3B921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8254" y="1058676"/>
            <a:ext cx="41314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Advocacy. Tailored Insurance Solutions.</a:t>
            </a:r>
            <a:r>
              <a:rPr lang="en-US" sz="1100" b="0" baseline="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Peace of Mind</a:t>
            </a:r>
            <a:endParaRPr lang="en-US" sz="1100" b="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34700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6374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347" y="-3305"/>
            <a:ext cx="2057400" cy="1458884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797033" y="6352526"/>
            <a:ext cx="0" cy="365125"/>
          </a:xfrm>
          <a:prstGeom prst="line">
            <a:avLst/>
          </a:prstGeom>
          <a:ln>
            <a:solidFill>
              <a:srgbClr val="0678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9"/>
          <p:cNvSpPr txBox="1">
            <a:spLocks/>
          </p:cNvSpPr>
          <p:nvPr/>
        </p:nvSpPr>
        <p:spPr>
          <a:xfrm>
            <a:off x="874503" y="6350580"/>
            <a:ext cx="30861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0" i="0" kern="120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50" dirty="0">
                <a:solidFill>
                  <a:srgbClr val="8D8D94"/>
                </a:solidFill>
              </a:rPr>
              <a:t>© 2019 HUB International Limited.</a:t>
            </a:r>
          </a:p>
        </p:txBody>
      </p:sp>
      <p:sp>
        <p:nvSpPr>
          <p:cNvPr id="18" name="Slide Number Placeholder 10"/>
          <p:cNvSpPr txBox="1">
            <a:spLocks/>
          </p:cNvSpPr>
          <p:nvPr/>
        </p:nvSpPr>
        <p:spPr>
          <a:xfrm>
            <a:off x="508254" y="6350580"/>
            <a:ext cx="350044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8CA82A-B197-2841-A300-60ED77025F48}" type="slidenum">
              <a:rPr lang="en-US" sz="900" smtClean="0">
                <a:solidFill>
                  <a:schemeClr val="bg1"/>
                </a:solidFill>
              </a:rPr>
              <a:pPr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CE717-8E0D-1947-9DC8-E1A473813FE0}" type="datetimeFigureOut">
              <a:rPr lang="en-US" smtClean="0"/>
              <a:t>8/8/2023</a:t>
            </a:fld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5208" y="-7774"/>
            <a:ext cx="6144996" cy="68657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5780" y="2466767"/>
            <a:ext cx="5589270" cy="2387600"/>
          </a:xfrm>
        </p:spPr>
        <p:txBody>
          <a:bodyPr anchor="b">
            <a:noAutofit/>
          </a:bodyPr>
          <a:lstStyle>
            <a:lvl1pPr algn="l"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5780" y="4950619"/>
            <a:ext cx="3817620" cy="680160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rgbClr val="F3B921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8254" y="1058676"/>
            <a:ext cx="41314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Advocacy. Tailored Insurance Solutions.</a:t>
            </a:r>
            <a:r>
              <a:rPr lang="en-US" sz="1100" b="0" baseline="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Peace of Mind</a:t>
            </a:r>
            <a:endParaRPr lang="en-US" sz="1100" b="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387055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Presen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678D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 flipH="1">
            <a:off x="2038452" y="3474512"/>
            <a:ext cx="5280660" cy="0"/>
          </a:xfrm>
          <a:prstGeom prst="line">
            <a:avLst/>
          </a:prstGeom>
          <a:noFill/>
          <a:ln w="635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CE717-8E0D-1947-9DC8-E1A473813FE0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797033" y="6352526"/>
            <a:ext cx="0" cy="3651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9"/>
          <p:cNvSpPr txBox="1">
            <a:spLocks/>
          </p:cNvSpPr>
          <p:nvPr/>
        </p:nvSpPr>
        <p:spPr>
          <a:xfrm>
            <a:off x="874503" y="6350580"/>
            <a:ext cx="30861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0" i="0" kern="120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50" dirty="0">
                <a:solidFill>
                  <a:srgbClr val="D9D9D9"/>
                </a:solidFill>
              </a:rPr>
              <a:t>© 2019 HUB International Limited.</a:t>
            </a:r>
          </a:p>
        </p:txBody>
      </p:sp>
      <p:sp>
        <p:nvSpPr>
          <p:cNvPr id="18" name="Slide Number Placeholder 10"/>
          <p:cNvSpPr txBox="1">
            <a:spLocks/>
          </p:cNvSpPr>
          <p:nvPr/>
        </p:nvSpPr>
        <p:spPr>
          <a:xfrm>
            <a:off x="508254" y="6350580"/>
            <a:ext cx="350044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8CA82A-B197-2841-A300-60ED77025F48}" type="slidenum">
              <a:rPr lang="en-US" sz="900" smtClean="0">
                <a:solidFill>
                  <a:schemeClr val="bg1"/>
                </a:solidFill>
              </a:rPr>
              <a:pPr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2038454" y="2070271"/>
            <a:ext cx="5270417" cy="1046162"/>
          </a:xfrm>
        </p:spPr>
        <p:txBody>
          <a:bodyPr>
            <a:noAutofit/>
          </a:bodyPr>
          <a:lstStyle>
            <a:lvl1pPr marL="0" indent="0">
              <a:buNone/>
              <a:defRPr sz="3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 here.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038454" y="3710647"/>
            <a:ext cx="5270417" cy="455604"/>
          </a:xfrm>
        </p:spPr>
        <p:txBody>
          <a:bodyPr>
            <a:noAutofit/>
          </a:bodyPr>
          <a:lstStyle>
            <a:lvl1pPr marL="0" indent="0">
              <a:buNone/>
              <a:defRPr sz="1050">
                <a:solidFill>
                  <a:srgbClr val="26374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310" t="-2" r="56272" b="-2082"/>
          <a:stretch/>
        </p:blipFill>
        <p:spPr>
          <a:xfrm>
            <a:off x="0" y="2070273"/>
            <a:ext cx="1982920" cy="26148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322" t="-2" r="62425" b="-2082"/>
          <a:stretch/>
        </p:blipFill>
        <p:spPr>
          <a:xfrm>
            <a:off x="7463035" y="2070273"/>
            <a:ext cx="1736497" cy="261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512800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678D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 flipH="1">
            <a:off x="4358457" y="3655271"/>
            <a:ext cx="2871743" cy="0"/>
          </a:xfrm>
          <a:prstGeom prst="line">
            <a:avLst/>
          </a:prstGeom>
          <a:noFill/>
          <a:ln w="635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CE717-8E0D-1947-9DC8-E1A473813FE0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797033" y="6352526"/>
            <a:ext cx="0" cy="3651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9"/>
          <p:cNvSpPr txBox="1">
            <a:spLocks/>
          </p:cNvSpPr>
          <p:nvPr/>
        </p:nvSpPr>
        <p:spPr>
          <a:xfrm>
            <a:off x="874503" y="6350580"/>
            <a:ext cx="30861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0" i="0" kern="120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50" dirty="0">
                <a:solidFill>
                  <a:srgbClr val="D9D9D9"/>
                </a:solidFill>
              </a:rPr>
              <a:t>© 2019 HUB International Limited.</a:t>
            </a:r>
          </a:p>
        </p:txBody>
      </p:sp>
      <p:sp>
        <p:nvSpPr>
          <p:cNvPr id="18" name="Slide Number Placeholder 10"/>
          <p:cNvSpPr txBox="1">
            <a:spLocks/>
          </p:cNvSpPr>
          <p:nvPr/>
        </p:nvSpPr>
        <p:spPr>
          <a:xfrm>
            <a:off x="508254" y="6350580"/>
            <a:ext cx="350044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8CA82A-B197-2841-A300-60ED77025F48}" type="slidenum">
              <a:rPr lang="en-US" sz="900" smtClean="0">
                <a:solidFill>
                  <a:schemeClr val="bg1"/>
                </a:solidFill>
              </a:rPr>
              <a:pPr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288453" y="2303601"/>
            <a:ext cx="3067935" cy="1250698"/>
          </a:xfrm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 here.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288455" y="3795128"/>
            <a:ext cx="3059696" cy="474860"/>
          </a:xfrm>
        </p:spPr>
        <p:txBody>
          <a:bodyPr>
            <a:noAutofit/>
          </a:bodyPr>
          <a:lstStyle>
            <a:lvl1pPr marL="0" indent="0">
              <a:buNone/>
              <a:defRPr sz="1050">
                <a:solidFill>
                  <a:srgbClr val="26374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1900442" y="2382814"/>
            <a:ext cx="2113542" cy="2113542"/>
          </a:xfrm>
          <a:prstGeom prst="ellipse">
            <a:avLst/>
          </a:prstGeom>
          <a:ln>
            <a:solidFill>
              <a:schemeClr val="bg2"/>
            </a:solidFill>
          </a:ln>
        </p:spPr>
        <p:txBody>
          <a:bodyPr lIns="0" tIns="0" rIns="0" bIns="0"/>
          <a:lstStyle>
            <a:lvl1pPr marL="0" indent="0" algn="ctr">
              <a:buNone/>
              <a:tabLst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presenter </a:t>
            </a:r>
            <a:br>
              <a:rPr lang="en-US" dirty="0"/>
            </a:br>
            <a:r>
              <a:rPr lang="en-US" dirty="0"/>
              <a:t>picture here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625" t="-2" r="56272" b="-2082"/>
          <a:stretch/>
        </p:blipFill>
        <p:spPr>
          <a:xfrm>
            <a:off x="0" y="2157978"/>
            <a:ext cx="1719306" cy="261484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310" t="-2" r="58324" b="-2082"/>
          <a:stretch/>
        </p:blipFill>
        <p:spPr>
          <a:xfrm>
            <a:off x="7394661" y="2157978"/>
            <a:ext cx="1749339" cy="261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resent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1" y="0"/>
            <a:ext cx="9144000" cy="6858000"/>
          </a:xfrm>
          <a:prstGeom prst="rect">
            <a:avLst/>
          </a:prstGeom>
          <a:solidFill>
            <a:srgbClr val="0678D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 flipH="1" flipV="1">
            <a:off x="4058840" y="2026711"/>
            <a:ext cx="3016517" cy="708"/>
          </a:xfrm>
          <a:prstGeom prst="line">
            <a:avLst/>
          </a:prstGeom>
          <a:noFill/>
          <a:ln w="635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CE717-8E0D-1947-9DC8-E1A473813FE0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797033" y="6352526"/>
            <a:ext cx="0" cy="3651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9"/>
          <p:cNvSpPr txBox="1">
            <a:spLocks/>
          </p:cNvSpPr>
          <p:nvPr/>
        </p:nvSpPr>
        <p:spPr>
          <a:xfrm>
            <a:off x="874503" y="6350580"/>
            <a:ext cx="30861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0" i="0" kern="120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50" dirty="0">
                <a:solidFill>
                  <a:srgbClr val="D9D9D9"/>
                </a:solidFill>
              </a:rPr>
              <a:t>© 2019 HUB International Limited.</a:t>
            </a:r>
          </a:p>
        </p:txBody>
      </p:sp>
      <p:sp>
        <p:nvSpPr>
          <p:cNvPr id="18" name="Slide Number Placeholder 10"/>
          <p:cNvSpPr txBox="1">
            <a:spLocks/>
          </p:cNvSpPr>
          <p:nvPr/>
        </p:nvSpPr>
        <p:spPr>
          <a:xfrm>
            <a:off x="508254" y="6350580"/>
            <a:ext cx="350044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8CA82A-B197-2841-A300-60ED77025F48}" type="slidenum">
              <a:rPr lang="en-US" sz="900" smtClean="0">
                <a:solidFill>
                  <a:schemeClr val="bg1"/>
                </a:solidFill>
              </a:rPr>
              <a:pPr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058841" y="1030542"/>
            <a:ext cx="3241370" cy="921926"/>
          </a:xfrm>
        </p:spPr>
        <p:txBody>
          <a:bodyPr>
            <a:noAutofit/>
          </a:bodyPr>
          <a:lstStyle>
            <a:lvl1pPr marL="0" indent="0">
              <a:buNone/>
              <a:defRPr sz="195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 here.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058840" y="2173949"/>
            <a:ext cx="3241370" cy="378753"/>
          </a:xfrm>
        </p:spPr>
        <p:txBody>
          <a:bodyPr>
            <a:noAutofit/>
          </a:bodyPr>
          <a:lstStyle>
            <a:lvl1pPr marL="0" indent="0">
              <a:buNone/>
              <a:defRPr sz="900">
                <a:solidFill>
                  <a:srgbClr val="26374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271" t="-1" r="56272" b="19960"/>
          <a:stretch/>
        </p:blipFill>
        <p:spPr>
          <a:xfrm>
            <a:off x="0" y="800101"/>
            <a:ext cx="1759668" cy="205022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322" t="-1" r="62199" b="19960"/>
          <a:stretch/>
        </p:blipFill>
        <p:spPr>
          <a:xfrm>
            <a:off x="7403079" y="800101"/>
            <a:ext cx="1762173" cy="2050220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1910934" y="810557"/>
            <a:ext cx="1940807" cy="1940807"/>
          </a:xfrm>
          <a:prstGeom prst="ellipse">
            <a:avLst/>
          </a:prstGeom>
          <a:ln>
            <a:solidFill>
              <a:schemeClr val="bg2"/>
            </a:solidFill>
          </a:ln>
        </p:spPr>
        <p:txBody>
          <a:bodyPr lIns="0" tIns="0" rIns="0" bIns="0"/>
          <a:lstStyle>
            <a:lvl1pPr marL="0" indent="0" algn="ctr">
              <a:buNone/>
              <a:tabLst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presenter </a:t>
            </a:r>
            <a:br>
              <a:rPr lang="en-US" dirty="0"/>
            </a:br>
            <a:r>
              <a:rPr lang="en-US" dirty="0"/>
              <a:t>picture here</a:t>
            </a:r>
          </a:p>
        </p:txBody>
      </p:sp>
      <p:cxnSp>
        <p:nvCxnSpPr>
          <p:cNvPr id="36" name="Straight Connector 35"/>
          <p:cNvCxnSpPr/>
          <p:nvPr/>
        </p:nvCxnSpPr>
        <p:spPr>
          <a:xfrm flipH="1" flipV="1">
            <a:off x="4058840" y="4935700"/>
            <a:ext cx="3016517" cy="708"/>
          </a:xfrm>
          <a:prstGeom prst="line">
            <a:avLst/>
          </a:prstGeom>
          <a:noFill/>
          <a:ln w="635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</p:cxnSp>
      <p:sp>
        <p:nvSpPr>
          <p:cNvPr id="37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4058841" y="3939531"/>
            <a:ext cx="3241370" cy="921926"/>
          </a:xfrm>
        </p:spPr>
        <p:txBody>
          <a:bodyPr>
            <a:noAutofit/>
          </a:bodyPr>
          <a:lstStyle>
            <a:lvl1pPr marL="0" indent="0">
              <a:buNone/>
              <a:defRPr sz="195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 here.</a:t>
            </a:r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058840" y="5082938"/>
            <a:ext cx="3241370" cy="378753"/>
          </a:xfrm>
        </p:spPr>
        <p:txBody>
          <a:bodyPr>
            <a:noAutofit/>
          </a:bodyPr>
          <a:lstStyle>
            <a:lvl1pPr marL="0" indent="0">
              <a:buNone/>
              <a:defRPr sz="900">
                <a:solidFill>
                  <a:srgbClr val="26374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271" t="-1" r="56272" b="19960"/>
          <a:stretch/>
        </p:blipFill>
        <p:spPr>
          <a:xfrm>
            <a:off x="0" y="3709090"/>
            <a:ext cx="1759668" cy="205022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322" t="-1" r="62199" b="19960"/>
          <a:stretch/>
        </p:blipFill>
        <p:spPr>
          <a:xfrm>
            <a:off x="7403079" y="3709090"/>
            <a:ext cx="1762173" cy="2050220"/>
          </a:xfrm>
          <a:prstGeom prst="rect">
            <a:avLst/>
          </a:prstGeom>
        </p:spPr>
      </p:pic>
      <p:sp>
        <p:nvSpPr>
          <p:cNvPr id="42" name="Picture Placeholder 5"/>
          <p:cNvSpPr>
            <a:spLocks noGrp="1"/>
          </p:cNvSpPr>
          <p:nvPr>
            <p:ph type="pic" sz="quarter" idx="18" hasCustomPrompt="1"/>
          </p:nvPr>
        </p:nvSpPr>
        <p:spPr>
          <a:xfrm>
            <a:off x="1910934" y="3711382"/>
            <a:ext cx="1940807" cy="1940807"/>
          </a:xfrm>
          <a:prstGeom prst="ellipse">
            <a:avLst/>
          </a:prstGeom>
          <a:ln>
            <a:solidFill>
              <a:schemeClr val="bg2"/>
            </a:solidFill>
          </a:ln>
        </p:spPr>
        <p:txBody>
          <a:bodyPr lIns="0" tIns="0" rIns="0" bIns="0"/>
          <a:lstStyle>
            <a:lvl1pPr marL="0" indent="0" algn="ctr">
              <a:buNone/>
              <a:tabLst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presenter </a:t>
            </a:r>
            <a:br>
              <a:rPr lang="en-US" dirty="0"/>
            </a:br>
            <a:r>
              <a:rPr lang="en-US" dirty="0"/>
              <a:t>picture here</a:t>
            </a:r>
          </a:p>
        </p:txBody>
      </p:sp>
    </p:spTree>
    <p:extLst>
      <p:ext uri="{BB962C8B-B14F-4D97-AF65-F5344CB8AC3E}">
        <p14:creationId xmlns:p14="http://schemas.microsoft.com/office/powerpoint/2010/main" val="1412289848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AFCF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CE717-8E0D-1947-9DC8-E1A473813FE0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797033" y="6352526"/>
            <a:ext cx="0" cy="365125"/>
          </a:xfrm>
          <a:prstGeom prst="line">
            <a:avLst/>
          </a:prstGeom>
          <a:ln>
            <a:solidFill>
              <a:srgbClr val="0678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9"/>
          <p:cNvSpPr txBox="1">
            <a:spLocks/>
          </p:cNvSpPr>
          <p:nvPr/>
        </p:nvSpPr>
        <p:spPr>
          <a:xfrm>
            <a:off x="874503" y="6350580"/>
            <a:ext cx="30861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0" i="0" kern="120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50" dirty="0">
                <a:solidFill>
                  <a:srgbClr val="8D8D94"/>
                </a:solidFill>
              </a:rPr>
              <a:t>© 2019 HUB International Limited.</a:t>
            </a:r>
          </a:p>
        </p:txBody>
      </p:sp>
      <p:sp>
        <p:nvSpPr>
          <p:cNvPr id="18" name="Slide Number Placeholder 10"/>
          <p:cNvSpPr txBox="1">
            <a:spLocks/>
          </p:cNvSpPr>
          <p:nvPr/>
        </p:nvSpPr>
        <p:spPr>
          <a:xfrm>
            <a:off x="508254" y="6350580"/>
            <a:ext cx="350044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8CA82A-B197-2841-A300-60ED77025F48}" type="slidenum">
              <a:rPr lang="en-US" sz="900" smtClean="0">
                <a:solidFill>
                  <a:schemeClr val="tx1"/>
                </a:solidFill>
              </a:rPr>
              <a:pPr/>
              <a:t>‹#›</a:t>
            </a:fld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26502" y="858896"/>
            <a:ext cx="4045499" cy="1164727"/>
          </a:xfrm>
        </p:spPr>
        <p:txBody>
          <a:bodyPr>
            <a:noAutofit/>
          </a:bodyPr>
          <a:lstStyle>
            <a:lvl1pPr marL="0" indent="0">
              <a:buNone/>
              <a:defRPr sz="4500" b="1">
                <a:solidFill>
                  <a:srgbClr val="263746"/>
                </a:solidFill>
              </a:defRPr>
            </a:lvl1pPr>
          </a:lstStyle>
          <a:p>
            <a:pPr lvl="0"/>
            <a:r>
              <a:rPr lang="en-US" dirty="0"/>
              <a:t>Agenda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5475" y="-13551"/>
            <a:ext cx="3148525" cy="687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51887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3" orient="horz" pos="55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Brea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F637B1E-352D-DC46-90F6-6C2FF84821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-2"/>
            <a:ext cx="9144001" cy="6858002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-1" y="0"/>
            <a:ext cx="4572001" cy="6858000"/>
          </a:xfrm>
          <a:prstGeom prst="rect">
            <a:avLst/>
          </a:prstGeom>
          <a:solidFill>
            <a:srgbClr val="FAFCF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" y="715108"/>
            <a:ext cx="5496231" cy="5427784"/>
          </a:xfrm>
          <a:prstGeom prst="rect">
            <a:avLst/>
          </a:prstGeom>
          <a:solidFill>
            <a:srgbClr val="0678D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 flipH="1">
            <a:off x="600076" y="4647529"/>
            <a:ext cx="4581524" cy="0"/>
          </a:xfrm>
          <a:prstGeom prst="line">
            <a:avLst/>
          </a:prstGeom>
          <a:noFill/>
          <a:ln w="635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CE717-8E0D-1947-9DC8-E1A473813FE0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797033" y="6352526"/>
            <a:ext cx="0" cy="365125"/>
          </a:xfrm>
          <a:prstGeom prst="line">
            <a:avLst/>
          </a:prstGeom>
          <a:ln>
            <a:solidFill>
              <a:srgbClr val="0678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10"/>
          <p:cNvSpPr txBox="1">
            <a:spLocks/>
          </p:cNvSpPr>
          <p:nvPr/>
        </p:nvSpPr>
        <p:spPr>
          <a:xfrm>
            <a:off x="508254" y="6350580"/>
            <a:ext cx="350044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8CA82A-B197-2841-A300-60ED77025F48}" type="slidenum">
              <a:rPr lang="en-US" sz="900" smtClean="0">
                <a:solidFill>
                  <a:schemeClr val="tx1"/>
                </a:solidFill>
              </a:rPr>
              <a:pPr/>
              <a:t>‹#›</a:t>
            </a:fld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25118" y="3282199"/>
            <a:ext cx="4656482" cy="1262063"/>
          </a:xfrm>
        </p:spPr>
        <p:txBody>
          <a:bodyPr>
            <a:noAutofit/>
          </a:bodyPr>
          <a:lstStyle>
            <a:lvl1pPr marL="0" indent="0">
              <a:buNone/>
              <a:defRPr sz="3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 here</a:t>
            </a:r>
          </a:p>
        </p:txBody>
      </p:sp>
      <p:sp>
        <p:nvSpPr>
          <p:cNvPr id="43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25116" y="4823584"/>
            <a:ext cx="4656483" cy="1262063"/>
          </a:xfrm>
        </p:spPr>
        <p:txBody>
          <a:bodyPr>
            <a:noAutofit/>
          </a:bodyPr>
          <a:lstStyle>
            <a:lvl1pPr marL="0" indent="0">
              <a:buNone/>
              <a:defRPr sz="165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Subline goes here. Also as many as two lines of content.</a:t>
            </a:r>
          </a:p>
        </p:txBody>
      </p:sp>
      <p:sp>
        <p:nvSpPr>
          <p:cNvPr id="4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525118" y="1772519"/>
            <a:ext cx="649737" cy="126206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60452" b="56634"/>
          <a:stretch/>
        </p:blipFill>
        <p:spPr>
          <a:xfrm>
            <a:off x="1297965" y="2093080"/>
            <a:ext cx="3959835" cy="976972"/>
          </a:xfrm>
          <a:prstGeom prst="rect">
            <a:avLst/>
          </a:prstGeom>
        </p:spPr>
      </p:pic>
      <p:sp>
        <p:nvSpPr>
          <p:cNvPr id="20" name="Footer Placeholder 9"/>
          <p:cNvSpPr txBox="1">
            <a:spLocks/>
          </p:cNvSpPr>
          <p:nvPr/>
        </p:nvSpPr>
        <p:spPr>
          <a:xfrm>
            <a:off x="965934" y="6350580"/>
            <a:ext cx="3335902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0" i="0" kern="120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i="0" dirty="0">
                <a:solidFill>
                  <a:srgbClr val="263746"/>
                </a:solidFill>
                <a:latin typeface="Helvetica" charset="0"/>
                <a:ea typeface="Helvetica" charset="0"/>
                <a:cs typeface="Helvetica" charset="0"/>
              </a:rPr>
              <a:t>Advocacy. Tailored Insurance Solutions.</a:t>
            </a:r>
            <a:r>
              <a:rPr lang="en-US" sz="900" b="1" i="0" baseline="0" dirty="0">
                <a:solidFill>
                  <a:srgbClr val="263746"/>
                </a:solidFill>
                <a:latin typeface="Helvetica" charset="0"/>
                <a:ea typeface="Helvetica" charset="0"/>
                <a:cs typeface="Helvetica" charset="0"/>
              </a:rPr>
              <a:t> Peace of Mind</a:t>
            </a:r>
            <a:endParaRPr lang="en-US" sz="900" b="1" i="0" dirty="0">
              <a:solidFill>
                <a:srgbClr val="26374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227541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3" orient="horz" pos="55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365128"/>
            <a:ext cx="698749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670398" cy="42279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774428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8AECE717-8E0D-1947-9DC8-E1A473813FE0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774428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749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  <p:sldLayoutId id="2147483786" r:id="rId15"/>
    <p:sldLayoutId id="2147483787" r:id="rId16"/>
    <p:sldLayoutId id="2147483788" r:id="rId17"/>
    <p:sldLayoutId id="2147483789" r:id="rId18"/>
    <p:sldLayoutId id="2147483790" r:id="rId19"/>
    <p:sldLayoutId id="2147483791" r:id="rId20"/>
    <p:sldLayoutId id="2147483792" r:id="rId21"/>
    <p:sldLayoutId id="2147483769" r:id="rId22"/>
    <p:sldLayoutId id="2147483770" r:id="rId23"/>
  </p:sldLayoutIdLst>
  <p:hf hdr="0" ft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</p:titleStyle>
    <p:bodyStyle>
      <a:lvl1pPr marL="171446" indent="-171446" algn="l" defTabSz="685783" rtl="0" eaLnBrk="1" latinLnBrk="0" hangingPunct="1">
        <a:lnSpc>
          <a:spcPct val="100000"/>
        </a:lnSpc>
        <a:spcBef>
          <a:spcPts val="0"/>
        </a:spcBef>
        <a:spcAft>
          <a:spcPts val="750"/>
        </a:spcAft>
        <a:buClr>
          <a:srgbClr val="0678D5"/>
        </a:buClr>
        <a:buSzPct val="80000"/>
        <a:buFont typeface="Arial"/>
        <a:buChar char="•"/>
        <a:defRPr sz="21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  <a:lvl2pPr marL="514337" indent="-171446" algn="l" defTabSz="685783" rtl="0" eaLnBrk="1" latinLnBrk="0" hangingPunct="1">
        <a:lnSpc>
          <a:spcPct val="100000"/>
        </a:lnSpc>
        <a:spcBef>
          <a:spcPts val="375"/>
        </a:spcBef>
        <a:spcAft>
          <a:spcPts val="750"/>
        </a:spcAft>
        <a:buClr>
          <a:srgbClr val="0678D5"/>
        </a:buClr>
        <a:buSzPct val="80000"/>
        <a:buFont typeface="Arial"/>
        <a:buChar char="•"/>
        <a:defRPr sz="18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2pPr>
      <a:lvl3pPr marL="857228" indent="-171446" algn="l" defTabSz="685783" rtl="0" eaLnBrk="1" latinLnBrk="0" hangingPunct="1">
        <a:lnSpc>
          <a:spcPct val="100000"/>
        </a:lnSpc>
        <a:spcBef>
          <a:spcPts val="375"/>
        </a:spcBef>
        <a:spcAft>
          <a:spcPts val="750"/>
        </a:spcAft>
        <a:buClr>
          <a:srgbClr val="0678D5"/>
        </a:buClr>
        <a:buSzPct val="80000"/>
        <a:buFont typeface="Arial"/>
        <a:buChar char="•"/>
        <a:defRPr sz="15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3pPr>
      <a:lvl4pPr marL="857228" indent="-171446" algn="l" defTabSz="685783" rtl="0" eaLnBrk="1" latinLnBrk="0" hangingPunct="1">
        <a:lnSpc>
          <a:spcPct val="100000"/>
        </a:lnSpc>
        <a:spcBef>
          <a:spcPts val="375"/>
        </a:spcBef>
        <a:spcAft>
          <a:spcPts val="750"/>
        </a:spcAft>
        <a:buClr>
          <a:srgbClr val="0678D5"/>
        </a:buClr>
        <a:buSzPct val="80000"/>
        <a:buFont typeface="Arial"/>
        <a:buChar char="•"/>
        <a:defRPr sz="135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4pPr>
      <a:lvl5pPr marL="857228" indent="-171446" algn="l" defTabSz="685783" rtl="0" eaLnBrk="1" latinLnBrk="0" hangingPunct="1">
        <a:lnSpc>
          <a:spcPct val="100000"/>
        </a:lnSpc>
        <a:spcBef>
          <a:spcPts val="375"/>
        </a:spcBef>
        <a:spcAft>
          <a:spcPts val="750"/>
        </a:spcAft>
        <a:buClr>
          <a:srgbClr val="0678D5"/>
        </a:buClr>
        <a:buSzPct val="80000"/>
        <a:buFont typeface="Arial"/>
        <a:buChar char="•"/>
        <a:defRPr sz="135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2880" userDrawn="1">
          <p15:clr>
            <a:srgbClr val="F26B43"/>
          </p15:clr>
        </p15:guide>
        <p15:guide id="3" orient="horz" pos="4152" userDrawn="1">
          <p15:clr>
            <a:srgbClr val="F26B43"/>
          </p15:clr>
        </p15:guide>
        <p15:guide id="7" orient="horz" pos="2160" userDrawn="1">
          <p15:clr>
            <a:srgbClr val="F26B43"/>
          </p15:clr>
        </p15:guide>
        <p15:guide id="8" orient="horz" pos="189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1.xml"/><Relationship Id="rId6" Type="http://schemas.openxmlformats.org/officeDocument/2006/relationships/chart" Target="../charts/chart3.xml"/><Relationship Id="rId5" Type="http://schemas.openxmlformats.org/officeDocument/2006/relationships/image" Target="../media/image17.png"/><Relationship Id="rId4" Type="http://schemas.openxmlformats.org/officeDocument/2006/relationships/chart" Target="../charts/char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jpg"/><Relationship Id="rId2" Type="http://schemas.openxmlformats.org/officeDocument/2006/relationships/hyperlink" Target="https://www.brainshark.com/hubintl/benefitspot" TargetMode="Externa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80"/>
          <a:stretch/>
        </p:blipFill>
        <p:spPr bwMode="auto">
          <a:xfrm>
            <a:off x="275876" y="524436"/>
            <a:ext cx="7673868" cy="541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3900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590550" y="409575"/>
            <a:ext cx="7575550" cy="669925"/>
          </a:xfrm>
        </p:spPr>
        <p:txBody>
          <a:bodyPr/>
          <a:lstStyle/>
          <a:p>
            <a:pPr algn="r"/>
            <a:r>
              <a:rPr lang="en-US" sz="3300" dirty="0">
                <a:solidFill>
                  <a:schemeClr val="tx2"/>
                </a:solidFill>
                <a:latin typeface="Arial Black" panose="020B0A04020102020204" pitchFamily="34" charset="0"/>
              </a:rPr>
              <a:t>Why HUB Benefit Spot?</a:t>
            </a:r>
          </a:p>
        </p:txBody>
      </p:sp>
      <p:sp>
        <p:nvSpPr>
          <p:cNvPr id="5" name="Rectangle 4"/>
          <p:cNvSpPr/>
          <p:nvPr/>
        </p:nvSpPr>
        <p:spPr>
          <a:xfrm>
            <a:off x="740452" y="3879849"/>
            <a:ext cx="208144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+mj-lt"/>
              </a:rPr>
              <a:t>80% </a:t>
            </a:r>
          </a:p>
          <a:p>
            <a:pPr algn="ctr"/>
            <a:r>
              <a:rPr lang="en-US" sz="1600" dirty="0">
                <a:latin typeface="+mj-lt"/>
              </a:rPr>
              <a:t>of workers </a:t>
            </a:r>
            <a:br>
              <a:rPr lang="en-US" sz="1600" dirty="0">
                <a:latin typeface="+mj-lt"/>
              </a:rPr>
            </a:br>
            <a:r>
              <a:rPr lang="en-US" sz="1600" dirty="0">
                <a:latin typeface="+mj-lt"/>
              </a:rPr>
              <a:t>are </a:t>
            </a:r>
            <a:r>
              <a:rPr lang="en-US" sz="1600" dirty="0" err="1">
                <a:latin typeface="+mj-lt"/>
              </a:rPr>
              <a:t>deskless</a:t>
            </a:r>
            <a:endParaRPr lang="en-US" sz="1600" dirty="0">
              <a:latin typeface="+mj-lt"/>
            </a:endParaRPr>
          </a:p>
          <a:p>
            <a:pPr algn="ctr"/>
            <a:endParaRPr lang="en-US" sz="900" dirty="0">
              <a:latin typeface="+mj-lt"/>
            </a:endParaRPr>
          </a:p>
          <a:p>
            <a:pPr algn="ctr"/>
            <a:r>
              <a:rPr lang="en-US" sz="900" i="1" dirty="0">
                <a:latin typeface="+mj-lt"/>
              </a:rPr>
              <a:t>Source: Google estimates</a:t>
            </a:r>
            <a:endParaRPr lang="en-US" sz="900" dirty="0"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50302" y="3879849"/>
            <a:ext cx="2081446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latin typeface="+mj-lt"/>
              </a:rPr>
              <a:t>31% </a:t>
            </a:r>
          </a:p>
          <a:p>
            <a:pPr algn="ctr"/>
            <a:r>
              <a:rPr lang="en-US" sz="1600" dirty="0">
                <a:latin typeface="+mj-lt"/>
              </a:rPr>
              <a:t>of employees </a:t>
            </a:r>
            <a:br>
              <a:rPr lang="en-US" sz="1600" dirty="0">
                <a:latin typeface="+mj-lt"/>
              </a:rPr>
            </a:br>
            <a:r>
              <a:rPr lang="en-US" sz="1600" dirty="0">
                <a:latin typeface="+mj-lt"/>
              </a:rPr>
              <a:t>never use </a:t>
            </a:r>
            <a:br>
              <a:rPr lang="en-US" sz="1600" dirty="0">
                <a:latin typeface="+mj-lt"/>
              </a:rPr>
            </a:br>
            <a:r>
              <a:rPr lang="en-US" sz="1600" dirty="0">
                <a:latin typeface="+mj-lt"/>
              </a:rPr>
              <a:t>company intranet</a:t>
            </a:r>
          </a:p>
          <a:p>
            <a:pPr algn="ctr"/>
            <a:endParaRPr lang="en-US" sz="900" dirty="0">
              <a:latin typeface="+mj-lt"/>
            </a:endParaRPr>
          </a:p>
          <a:p>
            <a:pPr algn="ctr"/>
            <a:r>
              <a:rPr lang="en-US" sz="900" i="1" dirty="0">
                <a:latin typeface="+mj-lt"/>
              </a:rPr>
              <a:t>Source: Prescient Digital Media</a:t>
            </a:r>
            <a:endParaRPr lang="en-US" sz="900" dirty="0">
              <a:latin typeface="+mj-lt"/>
            </a:endParaRPr>
          </a:p>
          <a:p>
            <a:pPr algn="ctr"/>
            <a:endParaRPr lang="en-US" sz="1600" dirty="0"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960152" y="3930648"/>
            <a:ext cx="2081446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3"/>
                </a:solidFill>
                <a:latin typeface="+mj-lt"/>
              </a:rPr>
              <a:t>6 hours</a:t>
            </a:r>
          </a:p>
          <a:p>
            <a:pPr algn="ctr"/>
            <a:r>
              <a:rPr lang="en-US" sz="1600" dirty="0">
                <a:latin typeface="+mj-lt"/>
              </a:rPr>
              <a:t>is the amount of time an average person spends per day on digital media</a:t>
            </a:r>
          </a:p>
          <a:p>
            <a:pPr algn="ctr"/>
            <a:endParaRPr lang="en-US" sz="900" dirty="0">
              <a:latin typeface="+mj-lt"/>
            </a:endParaRPr>
          </a:p>
          <a:p>
            <a:pPr algn="ctr"/>
            <a:r>
              <a:rPr lang="en-US" sz="900" i="1" dirty="0">
                <a:latin typeface="+mj-lt"/>
              </a:rPr>
              <a:t>Source:  “Tech Addiction By the Numbers: How Much Time We Spend Online”,  PC Magazine</a:t>
            </a:r>
            <a:endParaRPr lang="en-US" sz="1600" dirty="0">
              <a:latin typeface="+mj-lt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14350" y="1314450"/>
            <a:ext cx="2533650" cy="2451100"/>
            <a:chOff x="514350" y="1314450"/>
            <a:chExt cx="2533650" cy="2451100"/>
          </a:xfrm>
        </p:grpSpPr>
        <p:graphicFrame>
          <p:nvGraphicFramePr>
            <p:cNvPr id="3" name="Chart 2"/>
            <p:cNvGraphicFramePr/>
            <p:nvPr>
              <p:extLst>
                <p:ext uri="{D42A27DB-BD31-4B8C-83A1-F6EECF244321}">
                  <p14:modId xmlns:p14="http://schemas.microsoft.com/office/powerpoint/2010/main" val="244405259"/>
                </p:ext>
              </p:extLst>
            </p:nvPr>
          </p:nvGraphicFramePr>
          <p:xfrm>
            <a:off x="514350" y="1314450"/>
            <a:ext cx="2533650" cy="24511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179" y="1802004"/>
              <a:ext cx="1475993" cy="1475993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3124200" y="1314450"/>
            <a:ext cx="2533650" cy="2451100"/>
            <a:chOff x="3124200" y="1314450"/>
            <a:chExt cx="2533650" cy="2451100"/>
          </a:xfrm>
        </p:grpSpPr>
        <p:graphicFrame>
          <p:nvGraphicFramePr>
            <p:cNvPr id="6" name="Chart 5"/>
            <p:cNvGraphicFramePr/>
            <p:nvPr>
              <p:extLst>
                <p:ext uri="{D42A27DB-BD31-4B8C-83A1-F6EECF244321}">
                  <p14:modId xmlns:p14="http://schemas.microsoft.com/office/powerpoint/2010/main" val="1356311519"/>
                </p:ext>
              </p:extLst>
            </p:nvPr>
          </p:nvGraphicFramePr>
          <p:xfrm>
            <a:off x="3124200" y="1314450"/>
            <a:ext cx="2533650" cy="24511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1203" y="1870441"/>
              <a:ext cx="1339644" cy="1339119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5734050" y="1314450"/>
            <a:ext cx="2533650" cy="2451100"/>
            <a:chOff x="5734050" y="1314450"/>
            <a:chExt cx="2533650" cy="2451100"/>
          </a:xfrm>
        </p:grpSpPr>
        <p:graphicFrame>
          <p:nvGraphicFramePr>
            <p:cNvPr id="7" name="Chart 6"/>
            <p:cNvGraphicFramePr/>
            <p:nvPr>
              <p:extLst>
                <p:ext uri="{D42A27DB-BD31-4B8C-83A1-F6EECF244321}">
                  <p14:modId xmlns:p14="http://schemas.microsoft.com/office/powerpoint/2010/main" val="3388099288"/>
                </p:ext>
              </p:extLst>
            </p:nvPr>
          </p:nvGraphicFramePr>
          <p:xfrm>
            <a:off x="5734050" y="1314450"/>
            <a:ext cx="2533650" cy="24511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5489" y="1904864"/>
              <a:ext cx="1270772" cy="1270273"/>
            </a:xfrm>
            <a:prstGeom prst="rect">
              <a:avLst/>
            </a:prstGeom>
          </p:spPr>
        </p:pic>
      </p:grpSp>
      <p:cxnSp>
        <p:nvCxnSpPr>
          <p:cNvPr id="17" name="Straight Connector 16"/>
          <p:cNvCxnSpPr/>
          <p:nvPr/>
        </p:nvCxnSpPr>
        <p:spPr>
          <a:xfrm flipH="1">
            <a:off x="740453" y="744537"/>
            <a:ext cx="1778719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4797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318618" y="651678"/>
            <a:ext cx="2715656" cy="5031092"/>
          </a:xfrm>
          <a:prstGeom prst="rect">
            <a:avLst/>
          </a:prstGeom>
          <a:effectLst>
            <a:outerShdw blurRad="317500" dir="13500000" sy="23000" kx="1200000" algn="br" rotWithShape="0">
              <a:prstClr val="black">
                <a:alpha val="14000"/>
              </a:prstClr>
            </a:outerShdw>
          </a:effectLst>
          <a:scene3d>
            <a:camera prst="perspectiveLeft" fov="3600000">
              <a:rot lat="0" lon="1800000" rev="0"/>
            </a:camera>
            <a:lightRig rig="threePt" dir="t"/>
          </a:scene3d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98596" y="713414"/>
            <a:ext cx="7142163" cy="669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 Black" panose="020B0A04020102020204" pitchFamily="34" charset="0"/>
              </a:rPr>
              <a:t>HUB Benefit Spot</a:t>
            </a:r>
            <a:b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 Black" panose="020B0A04020102020204" pitchFamily="34" charset="0"/>
              </a:rPr>
            </a:b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 Black" panose="020B0A04020102020204" pitchFamily="34" charset="0"/>
              </a:rPr>
              <a:t>Key Features </a:t>
            </a:r>
            <a:b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 Black" panose="020B0A04020102020204" pitchFamily="34" charset="0"/>
              </a:rPr>
            </a:b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 Black" panose="020B0A04020102020204" pitchFamily="34" charset="0"/>
              </a:rPr>
              <a:t>&amp; Capabilities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530404" y="1917701"/>
          <a:ext cx="4219396" cy="49209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93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4658">
                <a:tc>
                  <a:txBody>
                    <a:bodyPr/>
                    <a:lstStyle/>
                    <a:p>
                      <a:pPr marL="0" marR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>
                          <a:solidFill>
                            <a:schemeClr val="tx2"/>
                          </a:solidFill>
                          <a:latin typeface="+mj-lt"/>
                        </a:rPr>
                        <a:t>Choose six OR nine home page buttons</a:t>
                      </a:r>
                    </a:p>
                  </a:txBody>
                  <a:tcPr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658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0" marR="0" marT="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9317">
                <a:tc>
                  <a:txBody>
                    <a:bodyPr/>
                    <a:lstStyle/>
                    <a:p>
                      <a:pPr marL="0" marR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>
                          <a:solidFill>
                            <a:schemeClr val="tx2"/>
                          </a:solidFill>
                          <a:latin typeface="+mj-lt"/>
                        </a:rPr>
                        <a:t>A selection of QEX/Made For You banners to highlight their personalized benefits</a:t>
                      </a:r>
                    </a:p>
                  </a:txBody>
                  <a:tcPr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4658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0" marR="0" marT="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9317">
                <a:tc>
                  <a:txBody>
                    <a:bodyPr/>
                    <a:lstStyle/>
                    <a:p>
                      <a:pPr marL="0" marR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>
                          <a:solidFill>
                            <a:schemeClr val="tx2"/>
                          </a:solidFill>
                          <a:latin typeface="+mj-lt"/>
                        </a:rPr>
                        <a:t>Unique company code employees can enter to access your company's benefits information </a:t>
                      </a:r>
                    </a:p>
                  </a:txBody>
                  <a:tcPr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4658">
                <a:tc>
                  <a:txBody>
                    <a:bodyPr/>
                    <a:lstStyle/>
                    <a:p>
                      <a:pPr marL="0" marR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b="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T="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4658">
                <a:tc>
                  <a:txBody>
                    <a:bodyPr/>
                    <a:lstStyle/>
                    <a:p>
                      <a:pPr marL="0" marR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Compatible</a:t>
                      </a:r>
                      <a:r>
                        <a:rPr lang="en-US" sz="1500" b="0" kern="1200" baseline="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w</a:t>
                      </a:r>
                      <a:r>
                        <a:rPr lang="en-US" sz="1500" dirty="0">
                          <a:solidFill>
                            <a:schemeClr val="tx2"/>
                          </a:solidFill>
                          <a:latin typeface="+mj-lt"/>
                        </a:rPr>
                        <a:t>ith Apple and Android devices</a:t>
                      </a:r>
                      <a:endParaRPr lang="en-US" sz="1500" b="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4658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0" marR="0" marT="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9317">
                <a:tc>
                  <a:txBody>
                    <a:bodyPr/>
                    <a:lstStyle/>
                    <a:p>
                      <a:pPr marL="0" marR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solidFill>
                            <a:schemeClr val="tx2"/>
                          </a:solidFill>
                          <a:latin typeface="+mj-lt"/>
                        </a:rPr>
                        <a:t>Links to benefit resources </a:t>
                      </a:r>
                      <a:br>
                        <a:rPr lang="en-US" sz="1500" dirty="0">
                          <a:solidFill>
                            <a:schemeClr val="tx2"/>
                          </a:solidFill>
                          <a:latin typeface="+mj-lt"/>
                        </a:rPr>
                      </a:br>
                      <a:r>
                        <a:rPr lang="en-US" sz="1500" i="1" dirty="0">
                          <a:solidFill>
                            <a:schemeClr val="tx2"/>
                          </a:solidFill>
                          <a:latin typeface="+mj-lt"/>
                        </a:rPr>
                        <a:t>(e.g., Benefit Guide, SPDs, SBCs, etc.)</a:t>
                      </a:r>
                      <a:endParaRPr lang="en-US" sz="1500" b="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4658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0" marR="0" marT="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9317">
                <a:tc>
                  <a:txBody>
                    <a:bodyPr/>
                    <a:lstStyle/>
                    <a:p>
                      <a:pPr marL="0" marR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solidFill>
                            <a:schemeClr val="tx2"/>
                          </a:solidFill>
                          <a:latin typeface="+mj-lt"/>
                        </a:rPr>
                        <a:t>Links to cost comparison tools and carrier contact information</a:t>
                      </a:r>
                    </a:p>
                  </a:txBody>
                  <a:tcPr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4658">
                <a:tc>
                  <a:txBody>
                    <a:bodyPr/>
                    <a:lstStyle/>
                    <a:p>
                      <a:pPr marL="0" marR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4173357"/>
                  </a:ext>
                </a:extLst>
              </a:tr>
              <a:tr h="234658"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“Tap to call” function</a:t>
                      </a:r>
                      <a:endParaRPr lang="en-US" sz="15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228325"/>
                  </a:ext>
                </a:extLst>
              </a:tr>
              <a:tr h="234658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0" marR="0" marT="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4658">
                <a:tc>
                  <a:txBody>
                    <a:bodyPr/>
                    <a:lstStyle/>
                    <a:p>
                      <a:pPr marL="0" marR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solidFill>
                            <a:schemeClr val="tx2"/>
                          </a:solidFill>
                          <a:latin typeface="+mj-lt"/>
                        </a:rPr>
                        <a:t>And more!</a:t>
                      </a:r>
                    </a:p>
                  </a:txBody>
                  <a:tcPr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62489">
                <a:tc>
                  <a:txBody>
                    <a:bodyPr/>
                    <a:lstStyle/>
                    <a:p>
                      <a:pPr marL="0" marR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latin typeface="+mj-lt"/>
                          <a:sym typeface="Wingdings 2"/>
                        </a:rPr>
                        <a:t>  </a:t>
                      </a:r>
                      <a:endParaRPr lang="en-US" sz="160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56932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590550" y="409575"/>
            <a:ext cx="7575550" cy="669925"/>
          </a:xfrm>
        </p:spPr>
        <p:txBody>
          <a:bodyPr/>
          <a:lstStyle/>
          <a:p>
            <a:pPr algn="r"/>
            <a:r>
              <a:rPr lang="en-US" sz="3300" dirty="0">
                <a:solidFill>
                  <a:schemeClr val="bg1"/>
                </a:solidFill>
                <a:latin typeface="Arial Black" panose="020B0A04020102020204" pitchFamily="34" charset="0"/>
              </a:rPr>
              <a:t>Home Page Button Options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740454" y="744537"/>
            <a:ext cx="1040721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48B66AB-CE12-49E5-A78E-2326CE297D5E}"/>
              </a:ext>
            </a:extLst>
          </p:cNvPr>
          <p:cNvGrpSpPr/>
          <p:nvPr/>
        </p:nvGrpSpPr>
        <p:grpSpPr>
          <a:xfrm>
            <a:off x="3690264" y="1378614"/>
            <a:ext cx="1769452" cy="1131410"/>
            <a:chOff x="3672718" y="1378614"/>
            <a:chExt cx="1769452" cy="1131410"/>
          </a:xfrm>
        </p:grpSpPr>
        <p:sp>
          <p:nvSpPr>
            <p:cNvPr id="34" name="Rectangle 33"/>
            <p:cNvSpPr/>
            <p:nvPr/>
          </p:nvSpPr>
          <p:spPr>
            <a:xfrm>
              <a:off x="3672718" y="2032970"/>
              <a:ext cx="1769452" cy="477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1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VIDEOS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ctr" defTabSz="4571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Library of educational videos</a:t>
              </a: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890" b="40901"/>
            <a:stretch/>
          </p:blipFill>
          <p:spPr>
            <a:xfrm>
              <a:off x="3864023" y="1378614"/>
              <a:ext cx="1386841" cy="611505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561FEC9-0D28-47D4-B414-DAC49C118E56}"/>
              </a:ext>
            </a:extLst>
          </p:cNvPr>
          <p:cNvGrpSpPr/>
          <p:nvPr/>
        </p:nvGrpSpPr>
        <p:grpSpPr>
          <a:xfrm>
            <a:off x="3690264" y="3037664"/>
            <a:ext cx="1769452" cy="1578784"/>
            <a:chOff x="3702598" y="2886738"/>
            <a:chExt cx="1769452" cy="1578784"/>
          </a:xfrm>
        </p:grpSpPr>
        <p:sp>
          <p:nvSpPr>
            <p:cNvPr id="49" name="Rectangle 48"/>
            <p:cNvSpPr/>
            <p:nvPr/>
          </p:nvSpPr>
          <p:spPr>
            <a:xfrm>
              <a:off x="3702598" y="3603748"/>
              <a:ext cx="1769452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1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MEDICAL PRICING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ctr" defTabSz="4571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Link to your client’s </a:t>
              </a:r>
              <a:b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</a:b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cost comparison tool</a:t>
              </a:r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696" b="42228"/>
            <a:stretch/>
          </p:blipFill>
          <p:spPr>
            <a:xfrm>
              <a:off x="3913059" y="2886738"/>
              <a:ext cx="1348528" cy="664845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729BCDF-6392-4ACB-91D2-04E32296AE8E}"/>
              </a:ext>
            </a:extLst>
          </p:cNvPr>
          <p:cNvGrpSpPr/>
          <p:nvPr/>
        </p:nvGrpSpPr>
        <p:grpSpPr>
          <a:xfrm>
            <a:off x="3536534" y="4894382"/>
            <a:ext cx="2076912" cy="1710261"/>
            <a:chOff x="3923021" y="4894382"/>
            <a:chExt cx="2076912" cy="1710261"/>
          </a:xfrm>
        </p:grpSpPr>
        <p:sp>
          <p:nvSpPr>
            <p:cNvPr id="61" name="Rectangle 60"/>
            <p:cNvSpPr/>
            <p:nvPr/>
          </p:nvSpPr>
          <p:spPr>
            <a:xfrm>
              <a:off x="3923021" y="5665924"/>
              <a:ext cx="2076912" cy="9387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1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CALL HR / SERVICE CENTER*</a:t>
              </a:r>
            </a:p>
            <a:p>
              <a:pPr marL="0" marR="0" lvl="0" indent="0" algn="ctr" defTabSz="4571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Tap to call resource for questions</a:t>
              </a:r>
            </a:p>
            <a:p>
              <a:pPr marL="0" marR="0" lvl="0" indent="0" algn="ctr" defTabSz="4571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*Button will display either HR or Service Center depending on the preferred contact</a:t>
              </a:r>
            </a:p>
          </p:txBody>
        </p:sp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34" b="42899"/>
            <a:stretch/>
          </p:blipFill>
          <p:spPr>
            <a:xfrm>
              <a:off x="4268057" y="4894382"/>
              <a:ext cx="1386841" cy="601981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EF82B9A-73CC-4AE8-9795-8AF211314E21}"/>
              </a:ext>
            </a:extLst>
          </p:cNvPr>
          <p:cNvGrpSpPr/>
          <p:nvPr/>
        </p:nvGrpSpPr>
        <p:grpSpPr>
          <a:xfrm>
            <a:off x="98140" y="1317822"/>
            <a:ext cx="1769452" cy="1207591"/>
            <a:chOff x="105524" y="1317822"/>
            <a:chExt cx="1769452" cy="1207591"/>
          </a:xfrm>
        </p:grpSpPr>
        <p:sp>
          <p:nvSpPr>
            <p:cNvPr id="5" name="Rectangle 4"/>
            <p:cNvSpPr/>
            <p:nvPr/>
          </p:nvSpPr>
          <p:spPr>
            <a:xfrm>
              <a:off x="105524" y="2032970"/>
              <a:ext cx="1769452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1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BENEFITS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ctr" defTabSz="4571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Benefit plan overviews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613" b="36985"/>
            <a:stretch/>
          </p:blipFill>
          <p:spPr>
            <a:xfrm>
              <a:off x="296830" y="1317822"/>
              <a:ext cx="1386841" cy="733089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2D9ABD3-3B1A-4692-B156-DD5FC0E17D01}"/>
              </a:ext>
            </a:extLst>
          </p:cNvPr>
          <p:cNvGrpSpPr/>
          <p:nvPr/>
        </p:nvGrpSpPr>
        <p:grpSpPr>
          <a:xfrm>
            <a:off x="98140" y="3017403"/>
            <a:ext cx="1769452" cy="1599045"/>
            <a:chOff x="80334" y="2866477"/>
            <a:chExt cx="1769452" cy="1599045"/>
          </a:xfrm>
        </p:grpSpPr>
        <p:sp>
          <p:nvSpPr>
            <p:cNvPr id="43" name="Rectangle 42"/>
            <p:cNvSpPr/>
            <p:nvPr/>
          </p:nvSpPr>
          <p:spPr>
            <a:xfrm>
              <a:off x="80334" y="3603748"/>
              <a:ext cx="1769452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1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BENEFIT RESOURCES</a:t>
              </a:r>
            </a:p>
            <a:p>
              <a:pPr marL="0" marR="0" lvl="0" indent="0" algn="ctr" defTabSz="4571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Additional documents such as benefits guide, SPDs, etc.</a:t>
              </a: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88" b="36548"/>
            <a:stretch/>
          </p:blipFill>
          <p:spPr>
            <a:xfrm>
              <a:off x="276413" y="2866477"/>
              <a:ext cx="1377293" cy="705367"/>
            </a:xfrm>
            <a:prstGeom prst="rect">
              <a:avLst/>
            </a:prstGeom>
          </p:spPr>
        </p:pic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DC1449CB-CC5B-4957-8691-51DFB5D44E9E}"/>
              </a:ext>
            </a:extLst>
          </p:cNvPr>
          <p:cNvSpPr/>
          <p:nvPr/>
        </p:nvSpPr>
        <p:spPr>
          <a:xfrm>
            <a:off x="98140" y="5665924"/>
            <a:ext cx="176945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RETIREMENT</a:t>
            </a:r>
          </a:p>
          <a:p>
            <a:pPr marL="0" marR="0" lvl="0" indent="0" algn="ctr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Intended for HUB Advised Retirement Plans Only. Links to retirement administrator website.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7B82FFB-0D82-4D51-84FD-3F4A744D678E}"/>
              </a:ext>
            </a:extLst>
          </p:cNvPr>
          <p:cNvGrpSpPr/>
          <p:nvPr/>
        </p:nvGrpSpPr>
        <p:grpSpPr>
          <a:xfrm>
            <a:off x="1817337" y="1351159"/>
            <a:ext cx="1769452" cy="1297364"/>
            <a:chOff x="1889121" y="1351159"/>
            <a:chExt cx="1769452" cy="1297364"/>
          </a:xfrm>
        </p:grpSpPr>
        <p:sp>
          <p:nvSpPr>
            <p:cNvPr id="29" name="Rectangle 28"/>
            <p:cNvSpPr/>
            <p:nvPr/>
          </p:nvSpPr>
          <p:spPr>
            <a:xfrm>
              <a:off x="1889121" y="2032970"/>
              <a:ext cx="1769452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1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CONTACTS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ctr" defTabSz="4571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Carrier names, phone numbers and websites/emails</a:t>
              </a: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164" b="37499"/>
            <a:stretch/>
          </p:blipFill>
          <p:spPr>
            <a:xfrm>
              <a:off x="2080426" y="1351159"/>
              <a:ext cx="1386841" cy="666415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5997DBB-8FA8-4FCA-8D16-218C948C4EFE}"/>
              </a:ext>
            </a:extLst>
          </p:cNvPr>
          <p:cNvGrpSpPr/>
          <p:nvPr/>
        </p:nvGrpSpPr>
        <p:grpSpPr>
          <a:xfrm>
            <a:off x="1817337" y="3017403"/>
            <a:ext cx="1769452" cy="1214325"/>
            <a:chOff x="1891466" y="2866477"/>
            <a:chExt cx="1769452" cy="1214325"/>
          </a:xfrm>
        </p:grpSpPr>
        <p:sp>
          <p:nvSpPr>
            <p:cNvPr id="46" name="Rectangle 45"/>
            <p:cNvSpPr/>
            <p:nvPr/>
          </p:nvSpPr>
          <p:spPr>
            <a:xfrm>
              <a:off x="1891466" y="3603748"/>
              <a:ext cx="1769452" cy="477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1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RX PRICING</a:t>
              </a:r>
            </a:p>
            <a:p>
              <a:pPr marL="0" marR="0" lvl="0" indent="0" algn="ctr" defTabSz="4571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Link to </a:t>
              </a:r>
              <a:r>
                <a:rPr kumimoji="0" lang="en-US" sz="900" b="0" i="0" u="sng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www.GoodRx.com</a:t>
              </a: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87" b="35334"/>
            <a:stretch/>
          </p:blipFill>
          <p:spPr>
            <a:xfrm>
              <a:off x="2098186" y="2866477"/>
              <a:ext cx="1356011" cy="705367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43DD626-6B21-4C66-A0EC-B2950115E151}"/>
              </a:ext>
            </a:extLst>
          </p:cNvPr>
          <p:cNvGrpSpPr/>
          <p:nvPr/>
        </p:nvGrpSpPr>
        <p:grpSpPr>
          <a:xfrm>
            <a:off x="1817337" y="4842689"/>
            <a:ext cx="1769452" cy="1685009"/>
            <a:chOff x="2183253" y="4842689"/>
            <a:chExt cx="1769452" cy="1685009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D21AB9A5-8934-4D78-A484-F9A1B5938E88}"/>
                </a:ext>
              </a:extLst>
            </p:cNvPr>
            <p:cNvSpPr/>
            <p:nvPr/>
          </p:nvSpPr>
          <p:spPr>
            <a:xfrm>
              <a:off x="2183253" y="5665924"/>
              <a:ext cx="1769452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1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VB RESOURCES</a:t>
              </a:r>
            </a:p>
            <a:p>
              <a:pPr marL="0" marR="0" lvl="0" indent="0" algn="ctr" defTabSz="4571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Additional documents relating to Voluntary Benefits</a:t>
              </a: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03D406FC-8AFA-4DA1-BE74-4D9589BFF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2715296" y="4842689"/>
              <a:ext cx="705367" cy="705367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FE9DFE3-6991-4575-A48D-D030A919AB4A}"/>
              </a:ext>
            </a:extLst>
          </p:cNvPr>
          <p:cNvGrpSpPr/>
          <p:nvPr/>
        </p:nvGrpSpPr>
        <p:grpSpPr>
          <a:xfrm>
            <a:off x="5563191" y="1317822"/>
            <a:ext cx="1769452" cy="1330701"/>
            <a:chOff x="5456315" y="1317822"/>
            <a:chExt cx="1769452" cy="1330701"/>
          </a:xfrm>
        </p:grpSpPr>
        <p:sp>
          <p:nvSpPr>
            <p:cNvPr id="37" name="Rectangle 36"/>
            <p:cNvSpPr/>
            <p:nvPr/>
          </p:nvSpPr>
          <p:spPr>
            <a:xfrm>
              <a:off x="5456315" y="2032970"/>
              <a:ext cx="1769452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1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TERMINOLOGY</a:t>
              </a:r>
            </a:p>
            <a:p>
              <a:pPr marL="0" marR="0" lvl="0" indent="0" algn="ctr" defTabSz="4571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Glossary of common </a:t>
              </a:r>
              <a:b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</a:b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benefit terms</a:t>
              </a:r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396" b="37202"/>
            <a:stretch/>
          </p:blipFill>
          <p:spPr>
            <a:xfrm>
              <a:off x="5647621" y="1317822"/>
              <a:ext cx="1386841" cy="733089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31457BF-DF43-4395-BEC4-ACD0DBB01AE7}"/>
              </a:ext>
            </a:extLst>
          </p:cNvPr>
          <p:cNvGrpSpPr/>
          <p:nvPr/>
        </p:nvGrpSpPr>
        <p:grpSpPr>
          <a:xfrm>
            <a:off x="5563191" y="3034806"/>
            <a:ext cx="1769452" cy="1335421"/>
            <a:chOff x="5513730" y="2883880"/>
            <a:chExt cx="1769452" cy="1335421"/>
          </a:xfrm>
        </p:grpSpPr>
        <p:sp>
          <p:nvSpPr>
            <p:cNvPr id="55" name="Rectangle 54"/>
            <p:cNvSpPr/>
            <p:nvPr/>
          </p:nvSpPr>
          <p:spPr>
            <a:xfrm>
              <a:off x="5513730" y="3603748"/>
              <a:ext cx="1769452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1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TELEHEALTH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ctr" defTabSz="4571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Link to your client’s telehealth provider website</a:t>
              </a:r>
            </a:p>
          </p:txBody>
        </p:sp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543" b="38004"/>
            <a:stretch/>
          </p:blipFill>
          <p:spPr>
            <a:xfrm>
              <a:off x="5731827" y="2883880"/>
              <a:ext cx="1333257" cy="670561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A95F004-46E3-4522-BA8D-80E6B9B50A5A}"/>
              </a:ext>
            </a:extLst>
          </p:cNvPr>
          <p:cNvGrpSpPr/>
          <p:nvPr/>
        </p:nvGrpSpPr>
        <p:grpSpPr>
          <a:xfrm>
            <a:off x="5663863" y="4894382"/>
            <a:ext cx="1568108" cy="1633316"/>
            <a:chOff x="5956103" y="4894382"/>
            <a:chExt cx="1568108" cy="1633316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80644F6-DC14-47A9-8161-D9CC07776C85}"/>
                </a:ext>
              </a:extLst>
            </p:cNvPr>
            <p:cNvSpPr/>
            <p:nvPr/>
          </p:nvSpPr>
          <p:spPr>
            <a:xfrm>
              <a:off x="5956103" y="5665924"/>
              <a:ext cx="1568108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1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EMPLOYEE</a:t>
              </a:r>
            </a:p>
            <a:p>
              <a:pPr marL="0" marR="0" lvl="0" indent="0" algn="ctr" defTabSz="4571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DISCOUNTS</a:t>
              </a:r>
            </a:p>
            <a:p>
              <a:pPr marL="0" marR="0" lvl="0" indent="0" algn="ctr" defTabSz="4571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Link to your client’s Employee Discount portal</a:t>
              </a:r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69166168-50B4-46DA-8B2F-46D6AFC91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/>
          </p:blipFill>
          <p:spPr>
            <a:xfrm>
              <a:off x="6439167" y="4894382"/>
              <a:ext cx="601981" cy="601981"/>
            </a:xfrm>
            <a:prstGeom prst="rect">
              <a:avLst/>
            </a:prstGeom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3D1F842-C37E-449A-9197-FE180A5AE1DE}"/>
              </a:ext>
            </a:extLst>
          </p:cNvPr>
          <p:cNvGrpSpPr/>
          <p:nvPr/>
        </p:nvGrpSpPr>
        <p:grpSpPr>
          <a:xfrm>
            <a:off x="7282387" y="1351944"/>
            <a:ext cx="1769452" cy="1573578"/>
            <a:chOff x="7239913" y="1351944"/>
            <a:chExt cx="1769452" cy="1573578"/>
          </a:xfrm>
        </p:grpSpPr>
        <p:sp>
          <p:nvSpPr>
            <p:cNvPr id="40" name="Rectangle 39"/>
            <p:cNvSpPr/>
            <p:nvPr/>
          </p:nvSpPr>
          <p:spPr>
            <a:xfrm>
              <a:off x="7239913" y="2032970"/>
              <a:ext cx="1769452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1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ELIGIBILITY &amp; ENROLLMENT</a:t>
              </a:r>
            </a:p>
            <a:p>
              <a:pPr marL="0" marR="0" lvl="0" indent="0" algn="ctr" defTabSz="4571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Details on who can enroll </a:t>
              </a:r>
            </a:p>
            <a:p>
              <a:pPr marL="0" marR="0" lvl="0" indent="0" algn="ctr" defTabSz="4571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and how to enroll</a:t>
              </a: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43" b="41008"/>
            <a:stretch/>
          </p:blipFill>
          <p:spPr>
            <a:xfrm>
              <a:off x="7464311" y="1351944"/>
              <a:ext cx="1320654" cy="664845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57A3E8F-0ADC-4133-BACD-6B63FEA2B530}"/>
              </a:ext>
            </a:extLst>
          </p:cNvPr>
          <p:cNvGrpSpPr/>
          <p:nvPr/>
        </p:nvGrpSpPr>
        <p:grpSpPr>
          <a:xfrm>
            <a:off x="7282387" y="3005299"/>
            <a:ext cx="1769452" cy="1364928"/>
            <a:chOff x="7324861" y="2854373"/>
            <a:chExt cx="1769452" cy="1364928"/>
          </a:xfrm>
        </p:grpSpPr>
        <p:sp>
          <p:nvSpPr>
            <p:cNvPr id="58" name="Rectangle 57"/>
            <p:cNvSpPr/>
            <p:nvPr/>
          </p:nvSpPr>
          <p:spPr>
            <a:xfrm>
              <a:off x="7324861" y="3603748"/>
              <a:ext cx="1769452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1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EAP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ctr" defTabSz="4571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Link to your client’s Employee Assistance Program website</a:t>
              </a:r>
            </a:p>
          </p:txBody>
        </p:sp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14"/>
            <a:srcRect/>
            <a:stretch/>
          </p:blipFill>
          <p:spPr>
            <a:xfrm>
              <a:off x="7844799" y="2854373"/>
              <a:ext cx="729574" cy="729574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675D1D2-76F4-462D-B804-5E78597AD84F}"/>
              </a:ext>
            </a:extLst>
          </p:cNvPr>
          <p:cNvGrpSpPr/>
          <p:nvPr/>
        </p:nvGrpSpPr>
        <p:grpSpPr>
          <a:xfrm>
            <a:off x="7383059" y="4894382"/>
            <a:ext cx="1568108" cy="1525595"/>
            <a:chOff x="7441257" y="4894382"/>
            <a:chExt cx="1568108" cy="1525595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4FCACC48-F8E2-4E1F-91E6-105E07B3792F}"/>
                </a:ext>
              </a:extLst>
            </p:cNvPr>
            <p:cNvSpPr/>
            <p:nvPr/>
          </p:nvSpPr>
          <p:spPr>
            <a:xfrm>
              <a:off x="7441257" y="5665924"/>
              <a:ext cx="1568108" cy="7540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1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WELLNESS</a:t>
              </a:r>
            </a:p>
            <a:p>
              <a:pPr marL="0" marR="0" lvl="0" indent="0" algn="ctr" defTabSz="4571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Wellness newsletters or details about your client’s wellness program</a:t>
              </a:r>
              <a:endParaRPr kumimoji="0" lang="en-US" sz="7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43F620C6-FE92-4AA2-B1D1-72CD22B7E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/>
            <a:stretch/>
          </p:blipFill>
          <p:spPr>
            <a:xfrm>
              <a:off x="7924321" y="4894382"/>
              <a:ext cx="601981" cy="601981"/>
            </a:xfrm>
            <a:prstGeom prst="rect">
              <a:avLst/>
            </a:prstGeom>
          </p:spPr>
        </p:pic>
      </p:grpSp>
      <p:pic>
        <p:nvPicPr>
          <p:cNvPr id="6" name="Picture 5" descr="A cartoon of a tree with coins and a face&#10;&#10;Description automatically generated">
            <a:extLst>
              <a:ext uri="{FF2B5EF4-FFF2-40B4-BE49-F238E27FC236}">
                <a16:creationId xmlns:a16="http://schemas.microsoft.com/office/drawing/2014/main" id="{6F41D4F6-F672-47D8-4EEB-6DCDC07F0075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b="30689"/>
          <a:stretch/>
        </p:blipFill>
        <p:spPr>
          <a:xfrm>
            <a:off x="103245" y="4537955"/>
            <a:ext cx="1677929" cy="123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246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99621" y="4612035"/>
            <a:ext cx="417828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5374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Try Benefit Spot today! </a:t>
            </a:r>
          </a:p>
          <a:p>
            <a:pPr marL="0" marR="0" lvl="0" indent="0" algn="l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 explore the app yourself, simply search “Benefit Spot” in the Apple App Store or Google Play on your mobile device. Download the app and enter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1B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company code HUB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NOTE: The company code is case sensitive. 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26374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FEFD0E-8622-852F-54FF-561E32178194}"/>
              </a:ext>
            </a:extLst>
          </p:cNvPr>
          <p:cNvSpPr/>
          <p:nvPr/>
        </p:nvSpPr>
        <p:spPr>
          <a:xfrm>
            <a:off x="4857750" y="1625892"/>
            <a:ext cx="38417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5374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Want To Know More? </a:t>
            </a:r>
          </a:p>
          <a:p>
            <a:pPr marL="0" marR="0" lvl="0" indent="0" algn="l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211D1E"/>
                </a:solidFill>
                <a:latin typeface="Arial" panose="020B0604020202020204"/>
                <a:hlinkClick r:id="rId2"/>
              </a:rPr>
              <a:t>Click here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 watch a short video about Benefit Spot.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26374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9" name="Graphic 18" descr="Presentation with media outline">
            <a:extLst>
              <a:ext uri="{FF2B5EF4-FFF2-40B4-BE49-F238E27FC236}">
                <a16:creationId xmlns:a16="http://schemas.microsoft.com/office/drawing/2014/main" id="{27004D70-EA0C-70A0-494B-6E275279F9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58886" y="366141"/>
            <a:ext cx="1259751" cy="1259751"/>
          </a:xfrm>
          <a:prstGeom prst="rect">
            <a:avLst/>
          </a:prstGeom>
        </p:spPr>
      </p:pic>
      <p:pic>
        <p:nvPicPr>
          <p:cNvPr id="20" name="Graphic 19" descr="Smart Phone outline">
            <a:extLst>
              <a:ext uri="{FF2B5EF4-FFF2-40B4-BE49-F238E27FC236}">
                <a16:creationId xmlns:a16="http://schemas.microsoft.com/office/drawing/2014/main" id="{137FD66D-BFFF-5494-2C93-55C1BA8AC4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 rot="919901">
            <a:off x="6188378" y="3149571"/>
            <a:ext cx="1358894" cy="135889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08E5794-EED8-E931-7C22-005296E08B49}"/>
              </a:ext>
            </a:extLst>
          </p:cNvPr>
          <p:cNvSpPr/>
          <p:nvPr/>
        </p:nvSpPr>
        <p:spPr>
          <a:xfrm rot="894040">
            <a:off x="-788159" y="-776142"/>
            <a:ext cx="4538513" cy="791196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-3914768" y="819456"/>
            <a:ext cx="7575550" cy="669925"/>
          </a:xfrm>
        </p:spPr>
        <p:txBody>
          <a:bodyPr/>
          <a:lstStyle/>
          <a:p>
            <a:pPr algn="r"/>
            <a:r>
              <a:rPr lang="en-US" sz="3300" dirty="0">
                <a:solidFill>
                  <a:schemeClr val="bg1"/>
                </a:solidFill>
                <a:latin typeface="Arial Black" panose="020B0A04020102020204" pitchFamily="34" charset="0"/>
              </a:rPr>
              <a:t>Check It Out!</a:t>
            </a:r>
          </a:p>
        </p:txBody>
      </p:sp>
      <p:cxnSp>
        <p:nvCxnSpPr>
          <p:cNvPr id="17" name="Straight Connector 16"/>
          <p:cNvCxnSpPr>
            <a:cxnSpLocks/>
          </p:cNvCxnSpPr>
          <p:nvPr/>
        </p:nvCxnSpPr>
        <p:spPr>
          <a:xfrm flipH="1">
            <a:off x="596900" y="744537"/>
            <a:ext cx="33909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68F12EC8-0B57-1864-ECB5-C323C6A7016E}"/>
              </a:ext>
            </a:extLst>
          </p:cNvPr>
          <p:cNvSpPr/>
          <p:nvPr/>
        </p:nvSpPr>
        <p:spPr>
          <a:xfrm rot="894040">
            <a:off x="3117396" y="969666"/>
            <a:ext cx="683247" cy="5996792"/>
          </a:xfrm>
          <a:prstGeom prst="rect">
            <a:avLst/>
          </a:prstGeom>
          <a:solidFill>
            <a:srgbClr val="44546A">
              <a:alpha val="7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EBF3F8B-DCD4-738B-FF5F-02BC196FC587}"/>
              </a:ext>
            </a:extLst>
          </p:cNvPr>
          <p:cNvSpPr/>
          <p:nvPr/>
        </p:nvSpPr>
        <p:spPr>
          <a:xfrm rot="894040">
            <a:off x="3319159" y="1669247"/>
            <a:ext cx="683247" cy="4969826"/>
          </a:xfrm>
          <a:prstGeom prst="rect">
            <a:avLst/>
          </a:prstGeom>
          <a:solidFill>
            <a:srgbClr val="44546A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6" name="Picture 25" descr="A blue and white logo with a blue and white letter b and a blue box with a cross&#10;&#10;Description automatically generated">
            <a:extLst>
              <a:ext uri="{FF2B5EF4-FFF2-40B4-BE49-F238E27FC236}">
                <a16:creationId xmlns:a16="http://schemas.microsoft.com/office/drawing/2014/main" id="{46098EED-6929-AF84-CC8D-3C3BC1D15D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2862" y="2352346"/>
            <a:ext cx="2060448" cy="2060448"/>
          </a:xfrm>
          <a:prstGeom prst="roundRect">
            <a:avLst>
              <a:gd name="adj" fmla="val 11111"/>
            </a:avLst>
          </a:prstGeom>
          <a:ln w="190500" cap="rnd">
            <a:noFill/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2609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-9849071" y="931864"/>
            <a:ext cx="6565900" cy="2521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46" indent="-171446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rgbClr val="0678D5"/>
              </a:buClr>
              <a:buSzPct val="80000"/>
              <a:buFont typeface="Arial"/>
              <a:buChar char="•"/>
              <a:defRPr sz="21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514337" indent="-171446" algn="l" defTabSz="685783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rgbClr val="0678D5"/>
              </a:buClr>
              <a:buSzPct val="80000"/>
              <a:buFont typeface="Arial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857228" indent="-171446" algn="l" defTabSz="685783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rgbClr val="0678D5"/>
              </a:buClr>
              <a:buSzPct val="80000"/>
              <a:buFont typeface="Arial"/>
              <a:buChar char="•"/>
              <a:defRPr sz="15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857228" indent="-171446" algn="l" defTabSz="685783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rgbClr val="0678D5"/>
              </a:buClr>
              <a:buSzPct val="80000"/>
              <a:buFont typeface="Arial"/>
              <a:buChar char="•"/>
              <a:defRPr sz="135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857228" indent="-171446" algn="l" defTabSz="685783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rgbClr val="0678D5"/>
              </a:buClr>
              <a:buSzPct val="80000"/>
              <a:buFont typeface="Arial"/>
              <a:buChar char="•"/>
              <a:defRPr sz="135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bg1"/>
              </a:buClr>
              <a:buNone/>
            </a:pPr>
            <a:br>
              <a:rPr lang="en-US" sz="3200" b="1" dirty="0">
                <a:solidFill>
                  <a:schemeClr val="accent2"/>
                </a:solidFill>
                <a:latin typeface="+mj-lt"/>
              </a:rPr>
            </a:br>
            <a:endParaRPr lang="en-US" sz="320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29527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75386" y="690787"/>
            <a:ext cx="3006039" cy="669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>
                <a:solidFill>
                  <a:schemeClr val="tx2"/>
                </a:solidFill>
                <a:latin typeface="Arial Black" panose="020B0A04020102020204" pitchFamily="34" charset="0"/>
              </a:rPr>
              <a:t>Where Do We Go </a:t>
            </a:r>
            <a:br>
              <a:rPr lang="en-US" dirty="0">
                <a:solidFill>
                  <a:schemeClr val="tx2"/>
                </a:solidFill>
                <a:latin typeface="Arial Black" panose="020B0A04020102020204" pitchFamily="34" charset="0"/>
              </a:rPr>
            </a:br>
            <a:r>
              <a:rPr lang="en-US" dirty="0">
                <a:solidFill>
                  <a:schemeClr val="tx2"/>
                </a:solidFill>
                <a:latin typeface="Arial Black" panose="020B0A04020102020204" pitchFamily="34" charset="0"/>
              </a:rPr>
              <a:t>From Here?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775386" y="1825283"/>
            <a:ext cx="3006039" cy="2521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46" indent="-171446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rgbClr val="0678D5"/>
              </a:buClr>
              <a:buSzPct val="80000"/>
              <a:buFont typeface="Arial"/>
              <a:buChar char="•"/>
              <a:defRPr sz="21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514337" indent="-171446" algn="l" defTabSz="685783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rgbClr val="0678D5"/>
              </a:buClr>
              <a:buSzPct val="80000"/>
              <a:buFont typeface="Arial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857228" indent="-171446" algn="l" defTabSz="685783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rgbClr val="0678D5"/>
              </a:buClr>
              <a:buSzPct val="80000"/>
              <a:buFont typeface="Arial"/>
              <a:buChar char="•"/>
              <a:defRPr sz="15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857228" indent="-171446" algn="l" defTabSz="685783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rgbClr val="0678D5"/>
              </a:buClr>
              <a:buSzPct val="80000"/>
              <a:buFont typeface="Arial"/>
              <a:buChar char="•"/>
              <a:defRPr sz="135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857228" indent="-171446" algn="l" defTabSz="685783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rgbClr val="0678D5"/>
              </a:buClr>
              <a:buSzPct val="80000"/>
              <a:buFont typeface="Arial"/>
              <a:buChar char="•"/>
              <a:defRPr sz="135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bg1"/>
              </a:buClr>
              <a:buNone/>
            </a:pPr>
            <a:r>
              <a:rPr lang="en-US" sz="2000" b="1" dirty="0">
                <a:solidFill>
                  <a:schemeClr val="tx2"/>
                </a:solidFill>
                <a:latin typeface="+mj-lt"/>
              </a:rPr>
              <a:t>Get in touch with your main HUB International contact.</a:t>
            </a:r>
          </a:p>
          <a:p>
            <a:pPr>
              <a:buClr>
                <a:schemeClr val="tx2"/>
              </a:buClr>
            </a:pPr>
            <a:r>
              <a:rPr lang="en-US" sz="1800" dirty="0">
                <a:solidFill>
                  <a:schemeClr val="tx2"/>
                </a:solidFill>
                <a:latin typeface="+mj-lt"/>
              </a:rPr>
              <a:t>The implementation process (initial setup, testing and approval), takes </a:t>
            </a:r>
            <a:r>
              <a:rPr lang="en-US" sz="1800">
                <a:solidFill>
                  <a:schemeClr val="tx2"/>
                </a:solidFill>
                <a:latin typeface="+mj-lt"/>
              </a:rPr>
              <a:t>approximately </a:t>
            </a:r>
            <a:br>
              <a:rPr lang="en-US" sz="1800">
                <a:solidFill>
                  <a:schemeClr val="tx2"/>
                </a:solidFill>
                <a:latin typeface="+mj-lt"/>
              </a:rPr>
            </a:br>
            <a:r>
              <a:rPr lang="en-US" sz="1800">
                <a:solidFill>
                  <a:schemeClr val="tx2"/>
                </a:solidFill>
                <a:latin typeface="+mj-lt"/>
              </a:rPr>
              <a:t>15 business </a:t>
            </a:r>
            <a:r>
              <a:rPr lang="en-US" sz="1800" dirty="0">
                <a:solidFill>
                  <a:schemeClr val="tx2"/>
                </a:solidFill>
                <a:latin typeface="+mj-lt"/>
              </a:rPr>
              <a:t>days</a:t>
            </a:r>
          </a:p>
          <a:p>
            <a:pPr>
              <a:buClr>
                <a:schemeClr val="tx2"/>
              </a:buClr>
            </a:pPr>
            <a:r>
              <a:rPr lang="en-US" sz="1800" dirty="0">
                <a:solidFill>
                  <a:schemeClr val="tx2"/>
                </a:solidFill>
                <a:latin typeface="+mj-lt"/>
              </a:rPr>
              <a:t>HUB will send ready-made communications announcing the launch to employees </a:t>
            </a:r>
          </a:p>
          <a:p>
            <a:pPr marL="0" indent="0">
              <a:buClr>
                <a:schemeClr val="bg1"/>
              </a:buClr>
              <a:buNone/>
            </a:pPr>
            <a:endParaRPr lang="en-US" sz="2000" b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22059" y="1"/>
            <a:ext cx="50219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745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1733549" y="3503613"/>
            <a:ext cx="5762625" cy="137001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+mj-lt"/>
              </a:rPr>
              <a:t>If you have questions or are interested in </a:t>
            </a:r>
            <a:br>
              <a:rPr lang="en-US" dirty="0">
                <a:solidFill>
                  <a:schemeClr val="bg1"/>
                </a:solidFill>
                <a:latin typeface="+mj-lt"/>
              </a:rPr>
            </a:br>
            <a:r>
              <a:rPr lang="en-US" dirty="0">
                <a:solidFill>
                  <a:schemeClr val="bg1"/>
                </a:solidFill>
                <a:latin typeface="+mj-lt"/>
              </a:rPr>
              <a:t>HUB Benefit Spot for your employees, </a:t>
            </a:r>
            <a:br>
              <a:rPr lang="en-US" dirty="0">
                <a:solidFill>
                  <a:schemeClr val="bg1"/>
                </a:solidFill>
                <a:latin typeface="+mj-lt"/>
              </a:rPr>
            </a:br>
            <a:r>
              <a:rPr lang="en-US" dirty="0">
                <a:solidFill>
                  <a:schemeClr val="bg1"/>
                </a:solidFill>
                <a:latin typeface="+mj-lt"/>
              </a:rPr>
              <a:t>reach out to your main HUB contact.</a:t>
            </a:r>
            <a:endParaRPr lang="en-US" b="1" u="sng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ext Placeholder 3"/>
          <p:cNvSpPr txBox="1">
            <a:spLocks/>
          </p:cNvSpPr>
          <p:nvPr/>
        </p:nvSpPr>
        <p:spPr>
          <a:xfrm>
            <a:off x="1733549" y="1200151"/>
            <a:ext cx="5762625" cy="13700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46" indent="-171446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rgbClr val="0678D5"/>
              </a:buClr>
              <a:buSzPct val="80000"/>
              <a:buFont typeface="Arial"/>
              <a:buChar char="•"/>
              <a:defRPr sz="21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514337" indent="-171446" algn="l" defTabSz="685783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rgbClr val="0678D5"/>
              </a:buClr>
              <a:buSzPct val="80000"/>
              <a:buFont typeface="Arial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857228" indent="-171446" algn="l" defTabSz="685783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rgbClr val="0678D5"/>
              </a:buClr>
              <a:buSzPct val="80000"/>
              <a:buFont typeface="Arial"/>
              <a:buChar char="•"/>
              <a:defRPr sz="15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857228" indent="-171446" algn="l" defTabSz="685783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rgbClr val="0678D5"/>
              </a:buClr>
              <a:buSzPct val="80000"/>
              <a:buFont typeface="Arial"/>
              <a:buChar char="•"/>
              <a:defRPr sz="135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857228" indent="-171446" algn="l" defTabSz="685783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rgbClr val="0678D5"/>
              </a:buClr>
              <a:buSzPct val="80000"/>
              <a:buFont typeface="Arial"/>
              <a:buChar char="•"/>
              <a:defRPr sz="135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5000" dirty="0">
                <a:solidFill>
                  <a:schemeClr val="bg1"/>
                </a:solidFill>
                <a:latin typeface="Arial Black" panose="020B0A040201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29350587"/>
      </p:ext>
    </p:extLst>
  </p:cSld>
  <p:clrMapOvr>
    <a:masterClrMapping/>
  </p:clrMapOvr>
</p:sld>
</file>

<file path=ppt/theme/theme1.xml><?xml version="1.0" encoding="utf-8"?>
<a:theme xmlns:a="http://schemas.openxmlformats.org/drawingml/2006/main" name="HUB-7609 HUB Template_2017-traditional">
  <a:themeElements>
    <a:clrScheme name="HUB Colors">
      <a:dk1>
        <a:srgbClr val="263746"/>
      </a:dk1>
      <a:lt1>
        <a:srgbClr val="FFFFFF"/>
      </a:lt1>
      <a:dk2>
        <a:srgbClr val="44546A"/>
      </a:dk2>
      <a:lt2>
        <a:srgbClr val="F3F5F1"/>
      </a:lt2>
      <a:accent1>
        <a:srgbClr val="167BD4"/>
      </a:accent1>
      <a:accent2>
        <a:srgbClr val="DF264B"/>
      </a:accent2>
      <a:accent3>
        <a:srgbClr val="F0B937"/>
      </a:accent3>
      <a:accent4>
        <a:srgbClr val="44BC47"/>
      </a:accent4>
      <a:accent5>
        <a:srgbClr val="D9D9D9"/>
      </a:accent5>
      <a:accent6>
        <a:srgbClr val="263845"/>
      </a:accent6>
      <a:hlink>
        <a:srgbClr val="0678D5"/>
      </a:hlink>
      <a:folHlink>
        <a:srgbClr val="26374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1600" dirty="0">
            <a:latin typeface="Helvetica" charset="0"/>
            <a:ea typeface="Helvetica" charset="0"/>
            <a:cs typeface="Helvetica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HUB-7609 HUB Template_2017-traditional" id="{4A353FC7-F545-5544-910A-B64781F36A4F}" vid="{164FE29F-4716-FF42-8B60-D7AE443A0D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HUB PPT Template 8.5 x 11 for Printing_2019</Template>
  <TotalTime>17472</TotalTime>
  <Words>453</Words>
  <Application>Microsoft Office PowerPoint</Application>
  <PresentationFormat>On-screen Show (4:3)</PresentationFormat>
  <Paragraphs>70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Arial Black</vt:lpstr>
      <vt:lpstr>Calibri</vt:lpstr>
      <vt:lpstr>Calibri Light</vt:lpstr>
      <vt:lpstr>Helvetica</vt:lpstr>
      <vt:lpstr>Helvetica Light</vt:lpstr>
      <vt:lpstr>HUB-7609 HUB Template_2017-traditional</vt:lpstr>
      <vt:lpstr>PowerPoint Presentation</vt:lpstr>
      <vt:lpstr>Why HUB Benefit Spot?</vt:lpstr>
      <vt:lpstr>PowerPoint Presentation</vt:lpstr>
      <vt:lpstr>Home Page Button Options</vt:lpstr>
      <vt:lpstr>Check It Out!</vt:lpstr>
      <vt:lpstr>PowerPoint Presentation</vt:lpstr>
      <vt:lpstr>PowerPoint Presentation</vt:lpstr>
    </vt:vector>
  </TitlesOfParts>
  <Company>Sandstorm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Vander Laan</dc:creator>
  <cp:lastModifiedBy>Lothian, Maria</cp:lastModifiedBy>
  <cp:revision>450</cp:revision>
  <cp:lastPrinted>2014-05-13T13:53:47Z</cp:lastPrinted>
  <dcterms:created xsi:type="dcterms:W3CDTF">2014-05-13T22:15:59Z</dcterms:created>
  <dcterms:modified xsi:type="dcterms:W3CDTF">2023-08-08T17:36:26Z</dcterms:modified>
</cp:coreProperties>
</file>