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1" r:id="rId1"/>
  </p:sldMasterIdLst>
  <p:notesMasterIdLst>
    <p:notesMasterId r:id="rId9"/>
  </p:notesMasterIdLst>
  <p:handoutMasterIdLst>
    <p:handoutMasterId r:id="rId10"/>
  </p:handoutMasterIdLst>
  <p:sldIdLst>
    <p:sldId id="328" r:id="rId2"/>
    <p:sldId id="326" r:id="rId3"/>
    <p:sldId id="329" r:id="rId4"/>
    <p:sldId id="323" r:id="rId5"/>
    <p:sldId id="330" r:id="rId6"/>
    <p:sldId id="324" r:id="rId7"/>
    <p:sldId id="325" r:id="rId8"/>
  </p:sldIdLst>
  <p:sldSz cx="9144000" cy="6858000" type="screen4x3"/>
  <p:notesSz cx="6858000" cy="92964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DF264B"/>
    <a:srgbClr val="63830D"/>
    <a:srgbClr val="99B305"/>
    <a:srgbClr val="0099CC"/>
    <a:srgbClr val="155695"/>
    <a:srgbClr val="006600"/>
    <a:srgbClr val="E51937"/>
    <a:srgbClr val="E7E7E7"/>
    <a:srgbClr val="759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4" autoAdjust="0"/>
    <p:restoredTop sz="94700" autoAdjust="0"/>
  </p:normalViewPr>
  <p:slideViewPr>
    <p:cSldViewPr snapToGrid="0" snapToObjects="1" showGuides="1">
      <p:cViewPr>
        <p:scale>
          <a:sx n="125" d="100"/>
          <a:sy n="125" d="100"/>
        </p:scale>
        <p:origin x="-468" y="-14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8EA-4A87-9CCE-01F24D74760E}"/>
              </c:ext>
            </c:extLst>
          </c:dPt>
          <c:dPt>
            <c:idx val="1"/>
            <c:bubble3D val="0"/>
            <c:spPr>
              <a:noFill/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8EA-4A87-9CCE-01F24D74760E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Deskless</c:v>
                </c:pt>
                <c:pt idx="1">
                  <c:v>Desk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EA-4A87-9CCE-01F24D74760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72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D31-4A8E-9820-D79A796CA73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D31-4A8E-9820-D79A796CA73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No Intranet</c:v>
                </c:pt>
                <c:pt idx="1">
                  <c:v>Intranet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31-4A8E-9820-D79A796CA73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52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D38-4F54-8A9B-B782A9DB1B0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accent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D38-4F54-8A9B-B782A9DB1B0A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Phone</c:v>
                </c:pt>
                <c:pt idx="1">
                  <c:v>No phone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38-4F54-8A9B-B782A9DB1B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70"/>
        <c:holeSize val="75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r">
              <a:defRPr sz="1200"/>
            </a:lvl1pPr>
          </a:lstStyle>
          <a:p>
            <a:fld id="{C42B6667-1EE8-8440-954A-810DBF6F179D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r">
              <a:defRPr sz="1200"/>
            </a:lvl1pPr>
          </a:lstStyle>
          <a:p>
            <a:fld id="{C9D03546-7DB4-5148-B10F-A411FF8FFE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17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r">
              <a:defRPr sz="1200"/>
            </a:lvl1pPr>
          </a:lstStyle>
          <a:p>
            <a:fld id="{6BE98D00-EC46-4449-ABF0-38C80C9D53A8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8" tIns="46644" rIns="93288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3288" tIns="46644" rIns="93288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r">
              <a:defRPr sz="1200"/>
            </a:lvl1pPr>
          </a:lstStyle>
          <a:p>
            <a:fld id="{8F5F4502-85BF-E34F-A2E6-406F3C8F8A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18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00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00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01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016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020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02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02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603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F4502-85BF-E34F-A2E6-406F3C8F8A0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6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851066-4037-3D46-A39E-FBF49DDF8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08"/>
            <a:ext cx="9142274" cy="68617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89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78" y="-7774"/>
            <a:ext cx="6144996" cy="6865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65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5B820B-B871-CE4E-8F18-9730C5FE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561"/>
          <a:stretch/>
        </p:blipFill>
        <p:spPr>
          <a:xfrm>
            <a:off x="3925230" y="-9163"/>
            <a:ext cx="5296827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-9163"/>
            <a:ext cx="4572001" cy="6867164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48768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20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204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76364A-6379-7A4F-8D05-BFF55F87C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87"/>
          <a:stretch/>
        </p:blipFill>
        <p:spPr>
          <a:xfrm>
            <a:off x="-1153094" y="-15326"/>
            <a:ext cx="10297093" cy="68579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54704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947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1D07-F3D1-2348-8495-702982171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882" r="20580" b="5882"/>
          <a:stretch/>
        </p:blipFill>
        <p:spPr>
          <a:xfrm>
            <a:off x="4572001" y="0"/>
            <a:ext cx="45720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9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26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FF0B798-0248-DE46-BA87-0970F9FB9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26"/>
          <a:stretch/>
        </p:blipFill>
        <p:spPr>
          <a:xfrm>
            <a:off x="628650" y="-1"/>
            <a:ext cx="8515349" cy="68697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-1"/>
            <a:ext cx="4572001" cy="6858002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8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54" y="1380782"/>
            <a:ext cx="8170847" cy="458341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rgbClr val="263746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63746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63746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63746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637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 userDrawn="1"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34016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962" y="1381760"/>
            <a:ext cx="3991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2764" y="1381760"/>
            <a:ext cx="3991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with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9229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38063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4921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80775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99609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86467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2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23936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42770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429628" y="1654177"/>
            <a:ext cx="2185416" cy="218541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6198842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s with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40974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14640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499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6419589" y="1104685"/>
            <a:ext cx="2035558" cy="271407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79428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53094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9953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40974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3314640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201499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2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84135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3457801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4173791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1160206" y="974034"/>
            <a:ext cx="682358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852769" y="1500812"/>
            <a:ext cx="5442765" cy="30543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50000"/>
              </a:lnSpc>
              <a:defRPr sz="1575" b="1" i="0" baseline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semper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lacus in, dictum </a:t>
            </a:r>
            <a:r>
              <a:rPr lang="en-US" dirty="0" err="1"/>
              <a:t>sapien</a:t>
            </a:r>
            <a:r>
              <a:rPr lang="en-US" dirty="0"/>
              <a:t>. Maecenas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scelerisque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2769" y="4861733"/>
            <a:ext cx="5442765" cy="245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 b="1" i="0" baseline="0">
                <a:solidFill>
                  <a:srgbClr val="0678D5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Individual name here.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996270" y="4707164"/>
            <a:ext cx="2992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3" y="974034"/>
            <a:ext cx="342280" cy="3776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098357" y="5168345"/>
            <a:ext cx="342280" cy="37768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52769" y="5105114"/>
            <a:ext cx="5442765" cy="272465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solidFill>
                  <a:srgbClr val="0678D5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Individual title can go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chemeClr val="bg1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391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AE039C5-1E50-EA4E-939D-E781AE5EC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0204" cy="68818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09AA90C-3ED6-1D42-AFA9-AB7F3E67A4CC}"/>
              </a:ext>
            </a:extLst>
          </p:cNvPr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81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3309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None/>
              <a:tabLst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2679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37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26501" y="2414017"/>
            <a:ext cx="4246851" cy="1066474"/>
          </a:xfrm>
          <a:prstGeom prst="rect">
            <a:avLst/>
          </a:prstGeom>
        </p:spPr>
        <p:txBody>
          <a:bodyPr vert="horz" lIns="0" tIns="34290" rIns="68580" bIns="3429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i="0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Thank you.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3494866"/>
            <a:ext cx="4057650" cy="1369742"/>
          </a:xfrm>
        </p:spPr>
        <p:txBody>
          <a:bodyPr/>
          <a:lstStyle>
            <a:lvl1pPr marL="0" indent="0">
              <a:buNone/>
              <a:defRPr sz="1350">
                <a:solidFill>
                  <a:srgbClr val="F3B921"/>
                </a:solidFill>
              </a:defRPr>
            </a:lvl1pPr>
            <a:lvl2pPr marL="342892" indent="0">
              <a:buNone/>
              <a:defRPr sz="1350">
                <a:solidFill>
                  <a:srgbClr val="F3B921"/>
                </a:solidFill>
              </a:defRPr>
            </a:lvl2pPr>
            <a:lvl3pPr marL="685783" indent="0">
              <a:buNone/>
              <a:defRPr sz="1350">
                <a:solidFill>
                  <a:srgbClr val="F3B921"/>
                </a:solidFill>
              </a:defRPr>
            </a:lvl3pPr>
            <a:lvl4pPr marL="685783" indent="0">
              <a:buNone/>
              <a:defRPr sz="1350">
                <a:solidFill>
                  <a:srgbClr val="F3B921"/>
                </a:solidFill>
              </a:defRPr>
            </a:lvl4pPr>
            <a:lvl5pPr marL="685783" indent="0">
              <a:buNone/>
              <a:defRPr sz="1350">
                <a:solidFill>
                  <a:srgbClr val="F3B92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75" y="-13551"/>
            <a:ext cx="3148525" cy="6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09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2D2B-A329-48A6-BC20-75C6169A49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638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670398" cy="4227934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5980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04800" y="0"/>
            <a:ext cx="685800" cy="152400"/>
          </a:xfrm>
          <a:prstGeom prst="rect">
            <a:avLst/>
          </a:prstGeom>
          <a:solidFill>
            <a:srgbClr val="89A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67620" y="6282820"/>
            <a:ext cx="457200" cy="341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rgbClr val="262626"/>
                </a:solidFill>
                <a:latin typeface="Calibri Light"/>
                <a:cs typeface="Calibri 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DDE-BDCC-4E2A-A907-D0359D90849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94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445" y="1362247"/>
            <a:ext cx="3361156" cy="50292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8"/>
          <p:cNvGrpSpPr/>
          <p:nvPr userDrawn="1"/>
        </p:nvGrpSpPr>
        <p:grpSpPr>
          <a:xfrm>
            <a:off x="3809999" y="1340008"/>
            <a:ext cx="4780430" cy="4658156"/>
            <a:chOff x="251655" y="6281232"/>
            <a:chExt cx="304800" cy="343472"/>
          </a:xfrm>
        </p:grpSpPr>
        <p:cxnSp>
          <p:nvCxnSpPr>
            <p:cNvPr id="10" name="Straight Connector 9"/>
            <p:cNvCxnSpPr/>
            <p:nvPr/>
          </p:nvCxnSpPr>
          <p:spPr>
            <a:xfrm rot="10800000">
              <a:off x="251655" y="6281232"/>
              <a:ext cx="304800" cy="1588"/>
            </a:xfrm>
            <a:prstGeom prst="line">
              <a:avLst/>
            </a:prstGeom>
            <a:ln w="12700" cap="flat" cmpd="sng" algn="ctr">
              <a:solidFill>
                <a:srgbClr val="79A32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rot="10800000">
              <a:off x="251655" y="6623116"/>
              <a:ext cx="304800" cy="1588"/>
            </a:xfrm>
            <a:prstGeom prst="line">
              <a:avLst/>
            </a:prstGeom>
            <a:ln w="12700" cap="flat" cmpd="sng" algn="ctr">
              <a:solidFill>
                <a:srgbClr val="79A32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828666" y="1418281"/>
            <a:ext cx="4858131" cy="4011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5980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04800" y="0"/>
            <a:ext cx="685800" cy="152400"/>
          </a:xfrm>
          <a:prstGeom prst="rect">
            <a:avLst/>
          </a:prstGeom>
          <a:solidFill>
            <a:srgbClr val="89A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7620" y="6282820"/>
            <a:ext cx="457200" cy="341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rgbClr val="262626"/>
                </a:solidFill>
                <a:latin typeface="Calibri Light"/>
                <a:cs typeface="Calibri Light"/>
              </a:defRPr>
            </a:lvl1pPr>
          </a:lstStyle>
          <a:p>
            <a:fld id="{2D3B2DDE-BDCC-4E2A-A907-D0359D908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74A957-B9DE-E243-A635-3FC00B28F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" y="-10823"/>
            <a:ext cx="9152294" cy="68688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3E84CE-363A-7B44-953B-D922A87A8A6A}"/>
              </a:ext>
            </a:extLst>
          </p:cNvPr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91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577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None/>
              <a:tabLst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47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37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5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89270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8705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2038452" y="3474512"/>
            <a:ext cx="5280660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038454" y="2070271"/>
            <a:ext cx="5270417" cy="1046162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38454" y="3710647"/>
            <a:ext cx="5270417" cy="455604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0" t="-2" r="56272" b="-2082"/>
          <a:stretch/>
        </p:blipFill>
        <p:spPr>
          <a:xfrm>
            <a:off x="0" y="2070273"/>
            <a:ext cx="1982920" cy="2614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2" r="62425" b="-2082"/>
          <a:stretch/>
        </p:blipFill>
        <p:spPr>
          <a:xfrm>
            <a:off x="7463035" y="2070273"/>
            <a:ext cx="1736497" cy="26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28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4358457" y="3655271"/>
            <a:ext cx="2871743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88453" y="2303601"/>
            <a:ext cx="3067935" cy="1250698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288455" y="3795128"/>
            <a:ext cx="3059696" cy="47486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1900442" y="2382814"/>
            <a:ext cx="2113542" cy="211354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25" t="-2" r="56272" b="-2082"/>
          <a:stretch/>
        </p:blipFill>
        <p:spPr>
          <a:xfrm>
            <a:off x="0" y="2157978"/>
            <a:ext cx="1719306" cy="26148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0" t="-2" r="58324" b="-2082"/>
          <a:stretch/>
        </p:blipFill>
        <p:spPr>
          <a:xfrm>
            <a:off x="7394661" y="2157978"/>
            <a:ext cx="1749339" cy="26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4058840" y="2026711"/>
            <a:ext cx="3016517" cy="708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58841" y="1030542"/>
            <a:ext cx="3241370" cy="921926"/>
          </a:xfrm>
        </p:spPr>
        <p:txBody>
          <a:bodyPr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58840" y="2173949"/>
            <a:ext cx="3241370" cy="378753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1" t="-1" r="56272" b="19960"/>
          <a:stretch/>
        </p:blipFill>
        <p:spPr>
          <a:xfrm>
            <a:off x="0" y="800101"/>
            <a:ext cx="1759668" cy="2050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1" r="62199" b="19960"/>
          <a:stretch/>
        </p:blipFill>
        <p:spPr>
          <a:xfrm>
            <a:off x="7403079" y="800101"/>
            <a:ext cx="1762173" cy="205022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910934" y="810557"/>
            <a:ext cx="1940807" cy="1940807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058840" y="4935700"/>
            <a:ext cx="3016517" cy="708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058841" y="3939531"/>
            <a:ext cx="3241370" cy="921926"/>
          </a:xfrm>
        </p:spPr>
        <p:txBody>
          <a:bodyPr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058840" y="5082938"/>
            <a:ext cx="3241370" cy="378753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1" t="-1" r="56272" b="19960"/>
          <a:stretch/>
        </p:blipFill>
        <p:spPr>
          <a:xfrm>
            <a:off x="0" y="3709090"/>
            <a:ext cx="1759668" cy="20502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1" r="62199" b="19960"/>
          <a:stretch/>
        </p:blipFill>
        <p:spPr>
          <a:xfrm>
            <a:off x="7403079" y="3709090"/>
            <a:ext cx="1762173" cy="2050220"/>
          </a:xfrm>
          <a:prstGeom prst="rect">
            <a:avLst/>
          </a:prstGeom>
        </p:spPr>
      </p:pic>
      <p:sp>
        <p:nvSpPr>
          <p:cNvPr id="4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910934" y="3711382"/>
            <a:ext cx="1940807" cy="1940807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141228984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6502" y="858896"/>
            <a:ext cx="4045499" cy="1164727"/>
          </a:xfrm>
        </p:spPr>
        <p:txBody>
          <a:bodyPr>
            <a:noAutofit/>
          </a:bodyPr>
          <a:lstStyle>
            <a:lvl1pPr marL="0" indent="0">
              <a:buNone/>
              <a:defRPr sz="4500" b="1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75" y="-13551"/>
            <a:ext cx="3148525" cy="6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637B1E-352D-DC46-90F6-6C2FF8482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9144001" cy="685800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96231" cy="5427784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9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20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670398" cy="4227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77442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AECE717-8E0D-1947-9DC8-E1A473813FE0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77442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69" r:id="rId22"/>
    <p:sldLayoutId id="2147483770" r:id="rId23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46" indent="-171446" algn="l" defTabSz="685783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37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1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.xml"/><Relationship Id="rId5" Type="http://schemas.openxmlformats.org/officeDocument/2006/relationships/image" Target="../media/image33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hyperlink" Target="https://www.brainshark.com/hubintl/benefitspot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0"/>
          <a:stretch/>
        </p:blipFill>
        <p:spPr bwMode="auto">
          <a:xfrm>
            <a:off x="275876" y="524436"/>
            <a:ext cx="7673868" cy="54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0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18618" y="651678"/>
            <a:ext cx="2715656" cy="5031092"/>
          </a:xfrm>
          <a:prstGeom prst="rect">
            <a:avLst/>
          </a:prstGeom>
          <a:effectLst>
            <a:outerShdw blurRad="317500" dir="13500000" sy="23000" kx="1200000" algn="br" rotWithShape="0">
              <a:prstClr val="black">
                <a:alpha val="14000"/>
              </a:prstClr>
            </a:outerShdw>
          </a:effectLst>
          <a:scene3d>
            <a:camera prst="perspectiveLeft" fov="3600000">
              <a:rot lat="0" lon="1800000" rev="0"/>
            </a:camera>
            <a:lightRig rig="threePt" dir="t"/>
          </a:scene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8596" y="713414"/>
            <a:ext cx="7142163" cy="669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HUB Benefit Spot</a:t>
            </a:r>
            <a:b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Key Features </a:t>
            </a:r>
            <a:b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&amp; Capabilities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441307"/>
              </p:ext>
            </p:extLst>
          </p:nvPr>
        </p:nvGraphicFramePr>
        <p:xfrm>
          <a:off x="530404" y="1917701"/>
          <a:ext cx="4219396" cy="4920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Choose six OR nine home page buttons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A selection of QEX/Made For You banners to highlight their personalized benefits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Unique company code employees can enter to access your company's benefits information 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Compatible</a:t>
                      </a:r>
                      <a:r>
                        <a:rPr lang="en-US" sz="1500" b="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ith Apple and Android devices</a:t>
                      </a: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Links to benefit resources </a:t>
                      </a:r>
                      <a:b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en-US" sz="1500" i="1" dirty="0">
                          <a:solidFill>
                            <a:schemeClr val="tx2"/>
                          </a:solidFill>
                          <a:latin typeface="+mj-lt"/>
                        </a:rPr>
                        <a:t>(e.g., Benefit Guide, SPDs, SBCs, etc.)</a:t>
                      </a: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Links to cost comparison tools and carrier contact information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73357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“Tap to call” function</a:t>
                      </a:r>
                      <a:endParaRPr lang="en-US" sz="15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325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And more!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2489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+mj-lt"/>
                          <a:sym typeface="Wingdings 2"/>
                        </a:rPr>
                        <a:t>  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69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90550" y="409575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bg1"/>
                </a:solidFill>
                <a:latin typeface="Arial Black" panose="020B0A04020102020204" pitchFamily="34" charset="0"/>
              </a:rPr>
              <a:t>Home Page Button Options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0454" y="744537"/>
            <a:ext cx="10407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8B66AB-CE12-49E5-A78E-2326CE297D5E}"/>
              </a:ext>
            </a:extLst>
          </p:cNvPr>
          <p:cNvGrpSpPr/>
          <p:nvPr/>
        </p:nvGrpSpPr>
        <p:grpSpPr>
          <a:xfrm>
            <a:off x="3690264" y="1378614"/>
            <a:ext cx="1769452" cy="1131410"/>
            <a:chOff x="3672718" y="1378614"/>
            <a:chExt cx="1769452" cy="1131410"/>
          </a:xfrm>
        </p:grpSpPr>
        <p:sp>
          <p:nvSpPr>
            <p:cNvPr id="34" name="Rectangle 33"/>
            <p:cNvSpPr/>
            <p:nvPr/>
          </p:nvSpPr>
          <p:spPr>
            <a:xfrm>
              <a:off x="3672718" y="2032970"/>
              <a:ext cx="176945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VIDEOS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Library of educational videos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90" b="40901"/>
            <a:stretch/>
          </p:blipFill>
          <p:spPr>
            <a:xfrm>
              <a:off x="3864023" y="1378614"/>
              <a:ext cx="1386841" cy="61150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61FEC9-0D28-47D4-B414-DAC49C118E56}"/>
              </a:ext>
            </a:extLst>
          </p:cNvPr>
          <p:cNvGrpSpPr/>
          <p:nvPr/>
        </p:nvGrpSpPr>
        <p:grpSpPr>
          <a:xfrm>
            <a:off x="3690264" y="3037664"/>
            <a:ext cx="1769452" cy="1578784"/>
            <a:chOff x="3702598" y="2886738"/>
            <a:chExt cx="1769452" cy="1578784"/>
          </a:xfrm>
        </p:grpSpPr>
        <p:sp>
          <p:nvSpPr>
            <p:cNvPr id="49" name="Rectangle 48"/>
            <p:cNvSpPr/>
            <p:nvPr/>
          </p:nvSpPr>
          <p:spPr>
            <a:xfrm>
              <a:off x="3702598" y="3603748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MEDICAL PRICING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Link to your client’s </a:t>
              </a:r>
              <a:br>
                <a:rPr lang="en-US" sz="900" dirty="0">
                  <a:solidFill>
                    <a:schemeClr val="bg1"/>
                  </a:solidFill>
                  <a:latin typeface="+mj-lt"/>
                </a:rPr>
              </a:br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cost comparison tool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6" b="42228"/>
            <a:stretch/>
          </p:blipFill>
          <p:spPr>
            <a:xfrm>
              <a:off x="3913059" y="2886738"/>
              <a:ext cx="1348528" cy="66484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29BCDF-6392-4ACB-91D2-04E32296AE8E}"/>
              </a:ext>
            </a:extLst>
          </p:cNvPr>
          <p:cNvGrpSpPr/>
          <p:nvPr/>
        </p:nvGrpSpPr>
        <p:grpSpPr>
          <a:xfrm>
            <a:off x="3536534" y="4894382"/>
            <a:ext cx="2076912" cy="1710261"/>
            <a:chOff x="3923021" y="4894382"/>
            <a:chExt cx="2076912" cy="1710261"/>
          </a:xfrm>
        </p:grpSpPr>
        <p:sp>
          <p:nvSpPr>
            <p:cNvPr id="61" name="Rectangle 60"/>
            <p:cNvSpPr/>
            <p:nvPr/>
          </p:nvSpPr>
          <p:spPr>
            <a:xfrm>
              <a:off x="3923021" y="5665924"/>
              <a:ext cx="2076912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CALL HR / SERVICE CENTER*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Tap to call resource for questions</a:t>
              </a:r>
            </a:p>
            <a:p>
              <a:pPr lvl="0" algn="ctr"/>
              <a:r>
                <a:rPr lang="en-US" sz="700" i="1" dirty="0">
                  <a:solidFill>
                    <a:schemeClr val="bg1"/>
                  </a:solidFill>
                  <a:latin typeface="+mj-lt"/>
                </a:rPr>
                <a:t>*Button will display either HR or Service Center depending on the preferred contact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4" b="42899"/>
            <a:stretch/>
          </p:blipFill>
          <p:spPr>
            <a:xfrm>
              <a:off x="4268057" y="4894382"/>
              <a:ext cx="1386841" cy="60198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F82B9A-73CC-4AE8-9795-8AF211314E21}"/>
              </a:ext>
            </a:extLst>
          </p:cNvPr>
          <p:cNvGrpSpPr/>
          <p:nvPr/>
        </p:nvGrpSpPr>
        <p:grpSpPr>
          <a:xfrm>
            <a:off x="98140" y="1317822"/>
            <a:ext cx="1769452" cy="1207591"/>
            <a:chOff x="105524" y="1317822"/>
            <a:chExt cx="1769452" cy="1207591"/>
          </a:xfrm>
        </p:grpSpPr>
        <p:sp>
          <p:nvSpPr>
            <p:cNvPr id="5" name="Rectangle 4"/>
            <p:cNvSpPr/>
            <p:nvPr/>
          </p:nvSpPr>
          <p:spPr>
            <a:xfrm>
              <a:off x="105524" y="2032970"/>
              <a:ext cx="176945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BENEFITS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Benefit plan overviews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3" b="36985"/>
            <a:stretch/>
          </p:blipFill>
          <p:spPr>
            <a:xfrm>
              <a:off x="296830" y="1317822"/>
              <a:ext cx="1386841" cy="73308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D9ABD3-3B1A-4692-B156-DD5FC0E17D01}"/>
              </a:ext>
            </a:extLst>
          </p:cNvPr>
          <p:cNvGrpSpPr/>
          <p:nvPr/>
        </p:nvGrpSpPr>
        <p:grpSpPr>
          <a:xfrm>
            <a:off x="98140" y="3017403"/>
            <a:ext cx="1769452" cy="1599045"/>
            <a:chOff x="80334" y="2866477"/>
            <a:chExt cx="1769452" cy="1599045"/>
          </a:xfrm>
        </p:grpSpPr>
        <p:sp>
          <p:nvSpPr>
            <p:cNvPr id="43" name="Rectangle 42"/>
            <p:cNvSpPr/>
            <p:nvPr/>
          </p:nvSpPr>
          <p:spPr>
            <a:xfrm>
              <a:off x="80334" y="3603748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BENEFIT RESOURCES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Additional documents such as benefits guide, SPDs, etc.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8" b="36548"/>
            <a:stretch/>
          </p:blipFill>
          <p:spPr>
            <a:xfrm>
              <a:off x="276413" y="2866477"/>
              <a:ext cx="1377293" cy="705367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C1449CB-CC5B-4957-8691-51DFB5D44E9E}"/>
              </a:ext>
            </a:extLst>
          </p:cNvPr>
          <p:cNvSpPr/>
          <p:nvPr/>
        </p:nvSpPr>
        <p:spPr>
          <a:xfrm>
            <a:off x="98140" y="5665924"/>
            <a:ext cx="1769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RETIREMENT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+mj-lt"/>
              </a:rPr>
              <a:t>Intended for HUB Advised Retirement Plans Only. Links to retirement administrator website.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B82FFB-0D82-4D51-84FD-3F4A744D678E}"/>
              </a:ext>
            </a:extLst>
          </p:cNvPr>
          <p:cNvGrpSpPr/>
          <p:nvPr/>
        </p:nvGrpSpPr>
        <p:grpSpPr>
          <a:xfrm>
            <a:off x="1817337" y="1351159"/>
            <a:ext cx="1769452" cy="1297364"/>
            <a:chOff x="1889121" y="1351159"/>
            <a:chExt cx="1769452" cy="1297364"/>
          </a:xfrm>
        </p:grpSpPr>
        <p:sp>
          <p:nvSpPr>
            <p:cNvPr id="29" name="Rectangle 28"/>
            <p:cNvSpPr/>
            <p:nvPr/>
          </p:nvSpPr>
          <p:spPr>
            <a:xfrm>
              <a:off x="1889121" y="2032970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CONTACTS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Carrier names, phone numbers and websites/emails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4" b="37499"/>
            <a:stretch/>
          </p:blipFill>
          <p:spPr>
            <a:xfrm>
              <a:off x="2080426" y="1351159"/>
              <a:ext cx="1386841" cy="66641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997DBB-8FA8-4FCA-8D16-218C948C4EFE}"/>
              </a:ext>
            </a:extLst>
          </p:cNvPr>
          <p:cNvGrpSpPr/>
          <p:nvPr/>
        </p:nvGrpSpPr>
        <p:grpSpPr>
          <a:xfrm>
            <a:off x="1817337" y="3017403"/>
            <a:ext cx="1769452" cy="1214325"/>
            <a:chOff x="1891466" y="2866477"/>
            <a:chExt cx="1769452" cy="1214325"/>
          </a:xfrm>
        </p:grpSpPr>
        <p:sp>
          <p:nvSpPr>
            <p:cNvPr id="46" name="Rectangle 45"/>
            <p:cNvSpPr/>
            <p:nvPr/>
          </p:nvSpPr>
          <p:spPr>
            <a:xfrm>
              <a:off x="1891466" y="3603748"/>
              <a:ext cx="176945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RX PRICING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Link to </a:t>
              </a:r>
              <a:r>
                <a:rPr lang="en-US" sz="900" u="sng" dirty="0">
                  <a:solidFill>
                    <a:schemeClr val="bg1"/>
                  </a:solidFill>
                  <a:latin typeface="+mj-lt"/>
                </a:rPr>
                <a:t>www.GoodRx.com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7" b="35334"/>
            <a:stretch/>
          </p:blipFill>
          <p:spPr>
            <a:xfrm>
              <a:off x="2098186" y="2866477"/>
              <a:ext cx="1356011" cy="70536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3DD626-6B21-4C66-A0EC-B2950115E151}"/>
              </a:ext>
            </a:extLst>
          </p:cNvPr>
          <p:cNvGrpSpPr/>
          <p:nvPr/>
        </p:nvGrpSpPr>
        <p:grpSpPr>
          <a:xfrm>
            <a:off x="1817337" y="4842689"/>
            <a:ext cx="1769452" cy="1685009"/>
            <a:chOff x="2183253" y="4842689"/>
            <a:chExt cx="1769452" cy="168500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1AB9A5-8934-4D78-A484-F9A1B5938E88}"/>
                </a:ext>
              </a:extLst>
            </p:cNvPr>
            <p:cNvSpPr/>
            <p:nvPr/>
          </p:nvSpPr>
          <p:spPr>
            <a:xfrm>
              <a:off x="2183253" y="5665924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VB RESOURCES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Additional documents relating to Voluntary Benefits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3D406FC-8AFA-4DA1-BE74-4D9589BF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715296" y="4842689"/>
              <a:ext cx="705367" cy="70536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E9DFE3-6991-4575-A48D-D030A919AB4A}"/>
              </a:ext>
            </a:extLst>
          </p:cNvPr>
          <p:cNvGrpSpPr/>
          <p:nvPr/>
        </p:nvGrpSpPr>
        <p:grpSpPr>
          <a:xfrm>
            <a:off x="5563191" y="1317822"/>
            <a:ext cx="1769452" cy="1330701"/>
            <a:chOff x="5456315" y="1317822"/>
            <a:chExt cx="1769452" cy="1330701"/>
          </a:xfrm>
        </p:grpSpPr>
        <p:sp>
          <p:nvSpPr>
            <p:cNvPr id="37" name="Rectangle 36"/>
            <p:cNvSpPr/>
            <p:nvPr/>
          </p:nvSpPr>
          <p:spPr>
            <a:xfrm>
              <a:off x="5456315" y="2032970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TERMINOLOGY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Glossary of common </a:t>
              </a:r>
              <a:br>
                <a:rPr lang="en-US" sz="900" dirty="0">
                  <a:solidFill>
                    <a:schemeClr val="bg1"/>
                  </a:solidFill>
                  <a:latin typeface="+mj-lt"/>
                </a:rPr>
              </a:br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benefit terms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6" b="37202"/>
            <a:stretch/>
          </p:blipFill>
          <p:spPr>
            <a:xfrm>
              <a:off x="5647621" y="1317822"/>
              <a:ext cx="1386841" cy="73308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1457BF-DF43-4395-BEC4-ACD0DBB01AE7}"/>
              </a:ext>
            </a:extLst>
          </p:cNvPr>
          <p:cNvGrpSpPr/>
          <p:nvPr/>
        </p:nvGrpSpPr>
        <p:grpSpPr>
          <a:xfrm>
            <a:off x="5563191" y="3034806"/>
            <a:ext cx="1769452" cy="1335421"/>
            <a:chOff x="5513730" y="2883880"/>
            <a:chExt cx="1769452" cy="1335421"/>
          </a:xfrm>
        </p:grpSpPr>
        <p:sp>
          <p:nvSpPr>
            <p:cNvPr id="55" name="Rectangle 54"/>
            <p:cNvSpPr/>
            <p:nvPr/>
          </p:nvSpPr>
          <p:spPr>
            <a:xfrm>
              <a:off x="5513730" y="3603748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TELEHEALTH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Link to your client’s telehealth provider website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43" b="38004"/>
            <a:stretch/>
          </p:blipFill>
          <p:spPr>
            <a:xfrm>
              <a:off x="5731827" y="2883880"/>
              <a:ext cx="1333257" cy="67056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95F004-46E3-4522-BA8D-80E6B9B50A5A}"/>
              </a:ext>
            </a:extLst>
          </p:cNvPr>
          <p:cNvGrpSpPr/>
          <p:nvPr/>
        </p:nvGrpSpPr>
        <p:grpSpPr>
          <a:xfrm>
            <a:off x="5663863" y="4894382"/>
            <a:ext cx="1568108" cy="1633316"/>
            <a:chOff x="5956103" y="4894382"/>
            <a:chExt cx="1568108" cy="16333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0644F6-DC14-47A9-8161-D9CC07776C85}"/>
                </a:ext>
              </a:extLst>
            </p:cNvPr>
            <p:cNvSpPr/>
            <p:nvPr/>
          </p:nvSpPr>
          <p:spPr>
            <a:xfrm>
              <a:off x="5956103" y="5665924"/>
              <a:ext cx="156810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EMPLOYEE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DISCOUNTS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Link to your client’s Employee Discount portal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166168-50B4-46DA-8B2F-46D6AFC91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439167" y="4894382"/>
              <a:ext cx="601981" cy="601981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3D1F842-C37E-449A-9197-FE180A5AE1DE}"/>
              </a:ext>
            </a:extLst>
          </p:cNvPr>
          <p:cNvGrpSpPr/>
          <p:nvPr/>
        </p:nvGrpSpPr>
        <p:grpSpPr>
          <a:xfrm>
            <a:off x="7282387" y="1351944"/>
            <a:ext cx="1769452" cy="1573578"/>
            <a:chOff x="7239913" y="1351944"/>
            <a:chExt cx="1769452" cy="1573578"/>
          </a:xfrm>
        </p:grpSpPr>
        <p:sp>
          <p:nvSpPr>
            <p:cNvPr id="40" name="Rectangle 39"/>
            <p:cNvSpPr/>
            <p:nvPr/>
          </p:nvSpPr>
          <p:spPr>
            <a:xfrm>
              <a:off x="7239913" y="2032970"/>
              <a:ext cx="176945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ELIGIBILITY &amp; ENROLLMENT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Details on who can enroll 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and how to enroll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3" b="41008"/>
            <a:stretch/>
          </p:blipFill>
          <p:spPr>
            <a:xfrm>
              <a:off x="7464311" y="1351944"/>
              <a:ext cx="1320654" cy="66484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A3E8F-0ADC-4133-BACD-6B63FEA2B530}"/>
              </a:ext>
            </a:extLst>
          </p:cNvPr>
          <p:cNvGrpSpPr/>
          <p:nvPr/>
        </p:nvGrpSpPr>
        <p:grpSpPr>
          <a:xfrm>
            <a:off x="7282387" y="3005299"/>
            <a:ext cx="1769452" cy="1364928"/>
            <a:chOff x="7324861" y="2854373"/>
            <a:chExt cx="1769452" cy="1364928"/>
          </a:xfrm>
        </p:grpSpPr>
        <p:sp>
          <p:nvSpPr>
            <p:cNvPr id="58" name="Rectangle 57"/>
            <p:cNvSpPr/>
            <p:nvPr/>
          </p:nvSpPr>
          <p:spPr>
            <a:xfrm>
              <a:off x="7324861" y="3603748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EAP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Link to your client’s Employee Assistance Program website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7844799" y="2854373"/>
              <a:ext cx="729574" cy="72957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5D1D2-76F4-462D-B804-5E78597AD84F}"/>
              </a:ext>
            </a:extLst>
          </p:cNvPr>
          <p:cNvGrpSpPr/>
          <p:nvPr/>
        </p:nvGrpSpPr>
        <p:grpSpPr>
          <a:xfrm>
            <a:off x="7383059" y="4894382"/>
            <a:ext cx="1568108" cy="1525595"/>
            <a:chOff x="7441257" y="4894382"/>
            <a:chExt cx="1568108" cy="152559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FCACC48-F8E2-4E1F-91E6-105E07B3792F}"/>
                </a:ext>
              </a:extLst>
            </p:cNvPr>
            <p:cNvSpPr/>
            <p:nvPr/>
          </p:nvSpPr>
          <p:spPr>
            <a:xfrm>
              <a:off x="7441257" y="5665924"/>
              <a:ext cx="1568108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WELLNESS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Wellness newsletters or details about your client’s wellness program</a:t>
              </a:r>
              <a:endParaRPr lang="en-US" sz="700" i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F620C6-FE92-4AA2-B1D1-72CD22B7E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7924321" y="4894382"/>
              <a:ext cx="601981" cy="601981"/>
            </a:xfrm>
            <a:prstGeom prst="rect">
              <a:avLst/>
            </a:prstGeom>
          </p:spPr>
        </p:pic>
      </p:grpSp>
      <p:pic>
        <p:nvPicPr>
          <p:cNvPr id="6" name="Picture 5" descr="A cartoon of a tree with coins and a face&#10;&#10;Description automatically generated">
            <a:extLst>
              <a:ext uri="{FF2B5EF4-FFF2-40B4-BE49-F238E27FC236}">
                <a16:creationId xmlns:a16="http://schemas.microsoft.com/office/drawing/2014/main" id="{6F41D4F6-F672-47D8-4EEB-6DCDC07F007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0689"/>
          <a:stretch/>
        </p:blipFill>
        <p:spPr>
          <a:xfrm>
            <a:off x="103245" y="4537955"/>
            <a:ext cx="1677929" cy="12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90550" y="409575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tx2"/>
                </a:solidFill>
                <a:latin typeface="Arial Black" panose="020B0A04020102020204" pitchFamily="34" charset="0"/>
              </a:rPr>
              <a:t>Why HUB Benefit Spot?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452" y="3879849"/>
            <a:ext cx="2081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80% </a:t>
            </a:r>
          </a:p>
          <a:p>
            <a:pPr algn="ctr"/>
            <a:r>
              <a:rPr lang="en-US" sz="1600" dirty="0">
                <a:latin typeface="+mj-lt"/>
              </a:rPr>
              <a:t>of workers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are </a:t>
            </a:r>
            <a:r>
              <a:rPr lang="en-US" sz="1600" dirty="0" err="1">
                <a:latin typeface="+mj-lt"/>
              </a:rPr>
              <a:t>deskless</a:t>
            </a:r>
            <a:endParaRPr lang="en-US" sz="1600" dirty="0">
              <a:latin typeface="+mj-lt"/>
            </a:endParaRP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Google estimates</a:t>
            </a:r>
            <a:endParaRPr lang="en-US" sz="9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0302" y="3879849"/>
            <a:ext cx="208144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</a:rPr>
              <a:t>31% </a:t>
            </a:r>
          </a:p>
          <a:p>
            <a:pPr algn="ctr"/>
            <a:r>
              <a:rPr lang="en-US" sz="1600" dirty="0">
                <a:latin typeface="+mj-lt"/>
              </a:rPr>
              <a:t>of employees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never use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company intranet</a:t>
            </a: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Prescient Digital Media</a:t>
            </a:r>
            <a:endParaRPr lang="en-US" sz="900" dirty="0">
              <a:latin typeface="+mj-lt"/>
            </a:endParaRPr>
          </a:p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0152" y="3930648"/>
            <a:ext cx="208144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latin typeface="+mj-lt"/>
              </a:rPr>
              <a:t>6 hours</a:t>
            </a:r>
          </a:p>
          <a:p>
            <a:pPr algn="ctr"/>
            <a:r>
              <a:rPr lang="en-US" sz="1600" dirty="0">
                <a:latin typeface="+mj-lt"/>
              </a:rPr>
              <a:t>is the amount of time an average person spends per day on digital media</a:t>
            </a: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 “Tech Addiction By the Numbers: How Much Time We Spend Online”,  PC Magazine</a:t>
            </a:r>
            <a:endParaRPr lang="en-US" sz="16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4350" y="1314450"/>
            <a:ext cx="2533650" cy="2451100"/>
            <a:chOff x="514350" y="1314450"/>
            <a:chExt cx="2533650" cy="2451100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244405259"/>
                </p:ext>
              </p:extLst>
            </p:nvPr>
          </p:nvGraphicFramePr>
          <p:xfrm>
            <a:off x="51435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9" y="1802004"/>
              <a:ext cx="1475993" cy="147599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124200" y="1314450"/>
            <a:ext cx="2533650" cy="2451100"/>
            <a:chOff x="3124200" y="1314450"/>
            <a:chExt cx="2533650" cy="24511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356311519"/>
                </p:ext>
              </p:extLst>
            </p:nvPr>
          </p:nvGraphicFramePr>
          <p:xfrm>
            <a:off x="312420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203" y="1870441"/>
              <a:ext cx="1339644" cy="133911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734050" y="1314450"/>
            <a:ext cx="2533650" cy="2451100"/>
            <a:chOff x="5734050" y="1314450"/>
            <a:chExt cx="2533650" cy="2451100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3388099288"/>
                </p:ext>
              </p:extLst>
            </p:nvPr>
          </p:nvGraphicFramePr>
          <p:xfrm>
            <a:off x="573405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489" y="1904864"/>
              <a:ext cx="1270772" cy="1270273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 flipH="1">
            <a:off x="740453" y="744537"/>
            <a:ext cx="177871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9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9621" y="4612035"/>
            <a:ext cx="4178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253746"/>
                </a:solidFill>
                <a:latin typeface="+mj-lt"/>
              </a:rPr>
              <a:t>Try Benefit Spot today! </a:t>
            </a: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+mj-lt"/>
              </a:rPr>
              <a:t>To explore the app yourself, simply search “Benefit Spot” in the Apple App Store or Google Play on your mobile device. Download the app and enter </a:t>
            </a:r>
            <a:r>
              <a:rPr lang="en-US" sz="1800" b="0" i="0" u="none" strike="noStrike" baseline="0" dirty="0">
                <a:solidFill>
                  <a:srgbClr val="0071BB"/>
                </a:solidFill>
                <a:latin typeface="+mj-lt"/>
              </a:rPr>
              <a:t>company code HUB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+mj-lt"/>
              </a:rPr>
              <a:t>. NOTE: The company code is case sensitive. </a:t>
            </a:r>
            <a:endParaRPr lang="en-US" sz="900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EFD0E-8622-852F-54FF-561E32178194}"/>
              </a:ext>
            </a:extLst>
          </p:cNvPr>
          <p:cNvSpPr/>
          <p:nvPr/>
        </p:nvSpPr>
        <p:spPr>
          <a:xfrm>
            <a:off x="4857750" y="1625892"/>
            <a:ext cx="3841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253746"/>
                </a:solidFill>
                <a:latin typeface="+mj-lt"/>
              </a:rPr>
              <a:t>Want To Know More? </a:t>
            </a:r>
          </a:p>
          <a:p>
            <a:r>
              <a:rPr lang="en-US" sz="1800" b="1" i="0" u="none" strike="noStrike" baseline="0">
                <a:solidFill>
                  <a:srgbClr val="211D1E"/>
                </a:solidFill>
                <a:latin typeface="+mj-lt"/>
                <a:hlinkClick r:id="rId2"/>
              </a:rPr>
              <a:t>Click here</a:t>
            </a:r>
            <a:r>
              <a:rPr lang="en-US" sz="1800" b="1" i="0" strike="noStrike" baseline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800" b="0" i="0" u="none" strike="noStrike" baseline="0">
                <a:solidFill>
                  <a:srgbClr val="211D1E"/>
                </a:solidFill>
                <a:latin typeface="+mj-lt"/>
              </a:rPr>
              <a:t>to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+mj-lt"/>
              </a:rPr>
              <a:t>watch a short video about Benefit Spot.</a:t>
            </a:r>
            <a:endParaRPr lang="en-US" sz="900" dirty="0">
              <a:latin typeface="+mj-lt"/>
            </a:endParaRPr>
          </a:p>
        </p:txBody>
      </p:sp>
      <p:pic>
        <p:nvPicPr>
          <p:cNvPr id="19" name="Graphic 18" descr="Presentation with media outline">
            <a:extLst>
              <a:ext uri="{FF2B5EF4-FFF2-40B4-BE49-F238E27FC236}">
                <a16:creationId xmlns:a16="http://schemas.microsoft.com/office/drawing/2014/main" id="{27004D70-EA0C-70A0-494B-6E275279F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8886" y="366141"/>
            <a:ext cx="1259751" cy="1259751"/>
          </a:xfrm>
          <a:prstGeom prst="rect">
            <a:avLst/>
          </a:prstGeom>
        </p:spPr>
      </p:pic>
      <p:pic>
        <p:nvPicPr>
          <p:cNvPr id="20" name="Graphic 19" descr="Smart Phone outline">
            <a:extLst>
              <a:ext uri="{FF2B5EF4-FFF2-40B4-BE49-F238E27FC236}">
                <a16:creationId xmlns:a16="http://schemas.microsoft.com/office/drawing/2014/main" id="{137FD66D-BFFF-5494-2C93-55C1BA8AC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919901">
            <a:off x="6188378" y="3149571"/>
            <a:ext cx="1358894" cy="13588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8E5794-EED8-E931-7C22-005296E08B49}"/>
              </a:ext>
            </a:extLst>
          </p:cNvPr>
          <p:cNvSpPr/>
          <p:nvPr/>
        </p:nvSpPr>
        <p:spPr>
          <a:xfrm rot="894040">
            <a:off x="-788159" y="-776142"/>
            <a:ext cx="4538513" cy="79119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3914768" y="819456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bg1"/>
                </a:solidFill>
                <a:latin typeface="Arial Black" panose="020B0A04020102020204" pitchFamily="34" charset="0"/>
              </a:rPr>
              <a:t>Check It Out!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596900" y="744537"/>
            <a:ext cx="33909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8F12EC8-0B57-1864-ECB5-C323C6A7016E}"/>
              </a:ext>
            </a:extLst>
          </p:cNvPr>
          <p:cNvSpPr/>
          <p:nvPr/>
        </p:nvSpPr>
        <p:spPr>
          <a:xfrm rot="894040">
            <a:off x="3117396" y="969666"/>
            <a:ext cx="683247" cy="5996792"/>
          </a:xfrm>
          <a:prstGeom prst="rect">
            <a:avLst/>
          </a:prstGeom>
          <a:solidFill>
            <a:srgbClr val="44546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BF3F8B-DCD4-738B-FF5F-02BC196FC587}"/>
              </a:ext>
            </a:extLst>
          </p:cNvPr>
          <p:cNvSpPr/>
          <p:nvPr/>
        </p:nvSpPr>
        <p:spPr>
          <a:xfrm rot="894040">
            <a:off x="3319159" y="1669247"/>
            <a:ext cx="683247" cy="4969826"/>
          </a:xfrm>
          <a:prstGeom prst="rect">
            <a:avLst/>
          </a:prstGeom>
          <a:solidFill>
            <a:srgbClr val="44546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white logo with a blue and white letter b and a blue box with a cross&#10;&#10;Description automatically generated">
            <a:extLst>
              <a:ext uri="{FF2B5EF4-FFF2-40B4-BE49-F238E27FC236}">
                <a16:creationId xmlns:a16="http://schemas.microsoft.com/office/drawing/2014/main" id="{46098EED-6929-AF84-CC8D-3C3BC1D15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62" y="2352346"/>
            <a:ext cx="2060448" cy="2060448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60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0"/>
            <a:ext cx="7163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181350"/>
            <a:ext cx="8153400" cy="2292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5386" y="574675"/>
            <a:ext cx="5630863" cy="6699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Where Do We Go 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5386" y="3564732"/>
            <a:ext cx="6565900" cy="1525587"/>
          </a:xfrm>
        </p:spPr>
        <p:txBody>
          <a:bodyPr anchor="ctr"/>
          <a:lstStyle/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Easy online ordering process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Available for 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credits or 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$1,200</a:t>
            </a:r>
          </a:p>
          <a:p>
            <a:pPr>
              <a:buClr>
                <a:schemeClr val="bg1"/>
              </a:buClr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15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business days for initial setup, 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testing and approval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 list of Frequently Asked Questions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is available on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OrderHUBCD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 descr="L:\iStock\1_iStock\computer 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313907"/>
            <a:ext cx="5768975" cy="38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75386" y="1694657"/>
            <a:ext cx="7028086" cy="2521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Place your order at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orderhubcd.com/core/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benefitspot</a:t>
            </a:r>
            <a:br>
              <a:rPr lang="en-US" sz="3200" b="1" dirty="0">
                <a:solidFill>
                  <a:schemeClr val="bg1"/>
                </a:solidFill>
                <a:latin typeface="+mj-lt"/>
              </a:rPr>
            </a:b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8A19F-C3EE-62C4-57CE-D2DA452C5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2" r="8160"/>
          <a:stretch/>
        </p:blipFill>
        <p:spPr>
          <a:xfrm>
            <a:off x="4951751" y="3765298"/>
            <a:ext cx="4027148" cy="23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733549" y="3503613"/>
            <a:ext cx="5762625" cy="13700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If you have questions or are interested in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HUB Benefit Spot for your client, go to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orderhubcd.com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or email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benefitspot@hubinternational.com 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733549" y="1200151"/>
            <a:ext cx="5762625" cy="137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50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9350587"/>
      </p:ext>
    </p:extLst>
  </p:cSld>
  <p:clrMapOvr>
    <a:masterClrMapping/>
  </p:clrMapOvr>
</p:sld>
</file>

<file path=ppt/theme/theme1.xml><?xml version="1.0" encoding="utf-8"?>
<a:theme xmlns:a="http://schemas.openxmlformats.org/drawingml/2006/main" name="HUB-7609 HUB Template_2017-traditional">
  <a:themeElements>
    <a:clrScheme name="HUB Colors">
      <a:dk1>
        <a:srgbClr val="263746"/>
      </a:dk1>
      <a:lt1>
        <a:srgbClr val="FFFFFF"/>
      </a:lt1>
      <a:dk2>
        <a:srgbClr val="44546A"/>
      </a:dk2>
      <a:lt2>
        <a:srgbClr val="F3F5F1"/>
      </a:lt2>
      <a:accent1>
        <a:srgbClr val="167BD4"/>
      </a:accent1>
      <a:accent2>
        <a:srgbClr val="DF264B"/>
      </a:accent2>
      <a:accent3>
        <a:srgbClr val="F0B937"/>
      </a:accent3>
      <a:accent4>
        <a:srgbClr val="44BC47"/>
      </a:accent4>
      <a:accent5>
        <a:srgbClr val="D9D9D9"/>
      </a:accent5>
      <a:accent6>
        <a:srgbClr val="263845"/>
      </a:accent6>
      <a:hlink>
        <a:srgbClr val="0678D5"/>
      </a:hlink>
      <a:folHlink>
        <a:srgbClr val="2637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B-7609 HUB Template_2017-traditional" id="{4A353FC7-F545-5544-910A-B64781F36A4F}" vid="{164FE29F-4716-FF42-8B60-D7AE443A0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 PPT Template 8.5 x 11 for Printing_2019</Template>
  <TotalTime>17764</TotalTime>
  <Words>464</Words>
  <Application>Microsoft Office PowerPoint</Application>
  <PresentationFormat>On-screen Show (4:3)</PresentationFormat>
  <Paragraphs>71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</vt:lpstr>
      <vt:lpstr>Helvetica Light</vt:lpstr>
      <vt:lpstr>HUB-7609 HUB Template_2017-traditional</vt:lpstr>
      <vt:lpstr>PowerPoint Presentation</vt:lpstr>
      <vt:lpstr>PowerPoint Presentation</vt:lpstr>
      <vt:lpstr>Home Page Button Options</vt:lpstr>
      <vt:lpstr>Why HUB Benefit Spot?</vt:lpstr>
      <vt:lpstr>Check It Out!</vt:lpstr>
      <vt:lpstr>Where Do We Go  From Here?</vt:lpstr>
      <vt:lpstr>PowerPoint Presentation</vt:lpstr>
    </vt:vector>
  </TitlesOfParts>
  <Company>Sandstorm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Vander Laan</dc:creator>
  <cp:lastModifiedBy>Lothian, Maria</cp:lastModifiedBy>
  <cp:revision>451</cp:revision>
  <cp:lastPrinted>2014-05-13T13:53:47Z</cp:lastPrinted>
  <dcterms:created xsi:type="dcterms:W3CDTF">2014-05-13T22:15:59Z</dcterms:created>
  <dcterms:modified xsi:type="dcterms:W3CDTF">2023-08-08T17:35:03Z</dcterms:modified>
</cp:coreProperties>
</file>