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05E"/>
    <a:srgbClr val="0083BB"/>
    <a:srgbClr val="CAD5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648893-74EA-9E79-4A68-DD14F914E6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1EA4A4-145C-9A4F-E50C-2499B1DA32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DAC34-A68F-499F-B768-90F09BAEB0CC}" type="datetimeFigureOut">
              <a:rPr lang="en-CA" smtClean="0"/>
              <a:t>2023-02-07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8218C-97A7-668E-A787-985983216A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20B82C-0076-8AE7-35C5-38077126A06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42132-2BE2-4A2B-9EAC-D4672F96FB0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8575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2A594-1FD2-4925-A161-2C81EC997603}" type="datetimeFigureOut">
              <a:rPr lang="en-CA" smtClean="0"/>
              <a:t>2023-02-07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C66B1-F39D-4315-90BE-DC156B2F5C3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14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A9B69-B4D9-195B-B897-93242E9D67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00">
                <a:solidFill>
                  <a:srgbClr val="CAD51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/>
              <a:t>CLICK TO EDIT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24E87-CB3D-F3D4-510D-800285983C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4CEFEE-AC37-FF3B-1E99-A9B4925E25A6}"/>
              </a:ext>
            </a:extLst>
          </p:cNvPr>
          <p:cNvCxnSpPr>
            <a:cxnSpLocks/>
          </p:cNvCxnSpPr>
          <p:nvPr userDrawn="1"/>
        </p:nvCxnSpPr>
        <p:spPr>
          <a:xfrm>
            <a:off x="-7951" y="6623437"/>
            <a:ext cx="12199951" cy="71561"/>
          </a:xfrm>
          <a:prstGeom prst="line">
            <a:avLst/>
          </a:prstGeom>
          <a:noFill/>
          <a:ln w="57150" cap="flat" cmpd="sng" algn="ctr">
            <a:solidFill>
              <a:srgbClr val="C3CF00"/>
            </a:solidFill>
            <a:prstDash val="solid"/>
            <a:miter lim="800000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581D39-B5E8-DEAF-5BB6-AB408B24647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6400800"/>
            <a:ext cx="12199951" cy="389614"/>
          </a:xfrm>
          <a:prstGeom prst="line">
            <a:avLst/>
          </a:prstGeom>
          <a:noFill/>
          <a:ln w="38100" cap="flat" cmpd="sng" algn="ctr">
            <a:solidFill>
              <a:srgbClr val="5EC5ED"/>
            </a:solidFill>
            <a:prstDash val="solid"/>
            <a:miter lim="800000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A681F2-8129-047C-5C47-BA1403E95723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6559121"/>
            <a:ext cx="12199951" cy="298879"/>
          </a:xfrm>
          <a:prstGeom prst="line">
            <a:avLst/>
          </a:prstGeom>
          <a:noFill/>
          <a:ln w="28575" cap="flat" cmpd="sng" algn="ctr">
            <a:solidFill>
              <a:srgbClr val="0083BB"/>
            </a:solidFill>
            <a:prstDash val="solid"/>
            <a:miter lim="800000"/>
          </a:ln>
          <a:effectLst/>
        </p:spPr>
      </p:cxn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C8EE1478-350E-7C38-A57D-61681B69F757}"/>
              </a:ext>
            </a:extLst>
          </p:cNvPr>
          <p:cNvSpPr txBox="1">
            <a:spLocks/>
          </p:cNvSpPr>
          <p:nvPr userDrawn="1"/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C3CF00"/>
            </a:solidFill>
          </a:ln>
        </p:spPr>
        <p:txBody>
          <a:bodyPr lIns="0" tIns="0" rIns="0" b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66A82-7052-4F19-AA33-DE09AC459DC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324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CBB06-43CB-46E5-2127-2A0DD1F32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586706"/>
            <a:ext cx="10479001" cy="46081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790C024-067B-0183-D0BD-52DB11E73EEC}"/>
              </a:ext>
            </a:extLst>
          </p:cNvPr>
          <p:cNvCxnSpPr>
            <a:cxnSpLocks/>
          </p:cNvCxnSpPr>
          <p:nvPr userDrawn="1"/>
        </p:nvCxnSpPr>
        <p:spPr>
          <a:xfrm>
            <a:off x="671254" y="1286113"/>
            <a:ext cx="10901620" cy="0"/>
          </a:xfrm>
          <a:prstGeom prst="line">
            <a:avLst/>
          </a:prstGeom>
          <a:noFill/>
          <a:ln w="57150" cap="rnd" cmpd="sng" algn="ctr">
            <a:solidFill>
              <a:srgbClr val="5EC5ED"/>
            </a:solidFill>
            <a:prstDash val="sysDot"/>
            <a:miter lim="800000"/>
          </a:ln>
          <a:effectLst/>
        </p:spPr>
      </p:cxn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F9AAC80-7C4E-78C5-E986-00685C236B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4987" y="485775"/>
            <a:ext cx="10479087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CAD51E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6203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21F93-6D43-0BED-D889-B92D766BF1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48C62-CFC9-6BE3-8FE8-0386E8CDF6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3FC265-015E-38C2-5EEB-CF13A28A0EB3}"/>
              </a:ext>
            </a:extLst>
          </p:cNvPr>
          <p:cNvCxnSpPr>
            <a:cxnSpLocks/>
          </p:cNvCxnSpPr>
          <p:nvPr userDrawn="1"/>
        </p:nvCxnSpPr>
        <p:spPr>
          <a:xfrm>
            <a:off x="671254" y="1286113"/>
            <a:ext cx="10901620" cy="0"/>
          </a:xfrm>
          <a:prstGeom prst="line">
            <a:avLst/>
          </a:prstGeom>
          <a:noFill/>
          <a:ln w="57150" cap="rnd" cmpd="sng" algn="ctr">
            <a:solidFill>
              <a:srgbClr val="5EC5ED"/>
            </a:solidFill>
            <a:prstDash val="sysDot"/>
            <a:miter lim="800000"/>
          </a:ln>
          <a:effectLst/>
        </p:spPr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331E67F-0129-F403-99F9-116E699410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924" y="494271"/>
            <a:ext cx="10515600" cy="6677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rgbClr val="CAD51E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 sz="4000" dirty="0"/>
              <a:t>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64989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C6345-0AAB-8B05-C91B-BD7E15D028FE}"/>
              </a:ext>
            </a:extLst>
          </p:cNvPr>
          <p:cNvCxnSpPr>
            <a:cxnSpLocks/>
          </p:cNvCxnSpPr>
          <p:nvPr userDrawn="1"/>
        </p:nvCxnSpPr>
        <p:spPr>
          <a:xfrm>
            <a:off x="-7951" y="6623437"/>
            <a:ext cx="12199951" cy="71561"/>
          </a:xfrm>
          <a:prstGeom prst="line">
            <a:avLst/>
          </a:prstGeom>
          <a:noFill/>
          <a:ln w="57150" cap="flat" cmpd="sng" algn="ctr">
            <a:solidFill>
              <a:srgbClr val="C3CF00"/>
            </a:solidFill>
            <a:prstDash val="solid"/>
            <a:miter lim="800000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DADAB34-F60A-3730-57F8-DEB8468B595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7951" y="6400800"/>
            <a:ext cx="12199951" cy="389614"/>
          </a:xfrm>
          <a:prstGeom prst="line">
            <a:avLst/>
          </a:prstGeom>
          <a:noFill/>
          <a:ln w="38100" cap="flat" cmpd="sng" algn="ctr">
            <a:solidFill>
              <a:srgbClr val="5EC5ED"/>
            </a:solidFill>
            <a:prstDash val="solid"/>
            <a:miter lim="800000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F94A891-CA66-66AA-75C6-FB4005001A16}"/>
              </a:ext>
            </a:extLst>
          </p:cNvPr>
          <p:cNvCxnSpPr>
            <a:cxnSpLocks/>
          </p:cNvCxnSpPr>
          <p:nvPr userDrawn="1"/>
        </p:nvCxnSpPr>
        <p:spPr>
          <a:xfrm flipV="1">
            <a:off x="-7951" y="6559121"/>
            <a:ext cx="12199951" cy="298879"/>
          </a:xfrm>
          <a:prstGeom prst="line">
            <a:avLst/>
          </a:prstGeom>
          <a:noFill/>
          <a:ln w="28575" cap="flat" cmpd="sng" algn="ctr">
            <a:solidFill>
              <a:srgbClr val="0083BB"/>
            </a:solidFill>
            <a:prstDash val="solid"/>
            <a:miter lim="800000"/>
          </a:ln>
          <a:effectLst/>
        </p:spPr>
      </p:cxn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B06D758D-E442-46B4-0559-53F425BED382}"/>
              </a:ext>
            </a:extLst>
          </p:cNvPr>
          <p:cNvSpPr txBox="1">
            <a:spLocks/>
          </p:cNvSpPr>
          <p:nvPr userDrawn="1"/>
        </p:nvSpPr>
        <p:spPr>
          <a:xfrm>
            <a:off x="123825" y="6454140"/>
            <a:ext cx="365760" cy="365760"/>
          </a:xfrm>
          <a:prstGeom prst="ellipse">
            <a:avLst/>
          </a:prstGeom>
          <a:solidFill>
            <a:sysClr val="window" lastClr="FFFFFF"/>
          </a:solidFill>
          <a:ln w="19050">
            <a:solidFill>
              <a:srgbClr val="C3CF00"/>
            </a:solidFill>
          </a:ln>
        </p:spPr>
        <p:txBody>
          <a:bodyPr lIns="0" tIns="0" rIns="0" bIns="0" anchor="ctr" anchorCtr="0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66A82-7052-4F19-AA33-DE09AC459DCD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393DA1-3735-9709-3EC9-8F7F17F405E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722595" y="5725296"/>
            <a:ext cx="1192388" cy="7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5E892D-6873-E361-78A4-4E129400AD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4190" y="485775"/>
            <a:ext cx="10479087" cy="642938"/>
          </a:xfrm>
        </p:spPr>
        <p:txBody>
          <a:bodyPr/>
          <a:lstStyle/>
          <a:p>
            <a:r>
              <a:rPr lang="en-US" dirty="0"/>
              <a:t>WHAT IS AN HDHP HSA?</a:t>
            </a:r>
            <a:endParaRPr lang="en-C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742B12-F443-18AE-DCB3-21C90AFE298A}"/>
              </a:ext>
            </a:extLst>
          </p:cNvPr>
          <p:cNvSpPr/>
          <p:nvPr/>
        </p:nvSpPr>
        <p:spPr>
          <a:xfrm>
            <a:off x="5265936" y="2169674"/>
            <a:ext cx="3733704" cy="3657548"/>
          </a:xfrm>
          <a:prstGeom prst="rect">
            <a:avLst/>
          </a:prstGeom>
          <a:solidFill>
            <a:srgbClr val="77A13B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D6CF1-077E-087E-F8AB-21804841E369}"/>
              </a:ext>
            </a:extLst>
          </p:cNvPr>
          <p:cNvSpPr/>
          <p:nvPr/>
        </p:nvSpPr>
        <p:spPr>
          <a:xfrm>
            <a:off x="669272" y="2195227"/>
            <a:ext cx="3733704" cy="3629403"/>
          </a:xfrm>
          <a:prstGeom prst="rect">
            <a:avLst/>
          </a:prstGeom>
          <a:solidFill>
            <a:srgbClr val="00AEEF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  <a:rtl val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00543E-0EE5-B76C-1E5D-7C49301D1E2D}"/>
              </a:ext>
            </a:extLst>
          </p:cNvPr>
          <p:cNvSpPr txBox="1">
            <a:spLocks/>
          </p:cNvSpPr>
          <p:nvPr/>
        </p:nvSpPr>
        <p:spPr>
          <a:xfrm>
            <a:off x="748050" y="2277687"/>
            <a:ext cx="3576148" cy="3124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PPO medical plan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Freedom to seek care from the provider of your choice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You pay the full cost of your medical and prescription drug expenses up to the calendar year deductible amount, before the plan starts to pay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After you meet the deductible, the plan shares the cost of eligible expenses. This can be paid for from your HSA as long as there’s money in the account.</a:t>
            </a: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F9D7F1E2-A4AC-E92E-53C9-B47BFC47E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272" y="1607404"/>
            <a:ext cx="3733704" cy="584775"/>
          </a:xfrm>
          <a:prstGeom prst="rect">
            <a:avLst/>
          </a:prstGeom>
          <a:solidFill>
            <a:srgbClr val="0481C6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anchor="ctr" anchorCtr="0">
            <a:no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High Deductible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Health Plan (HDHP)</a:t>
            </a: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85CCBD94-07F4-083F-B17D-F9598E269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938" y="1604354"/>
            <a:ext cx="3733704" cy="584775"/>
          </a:xfrm>
          <a:prstGeom prst="rect">
            <a:avLst/>
          </a:prstGeom>
          <a:solidFill>
            <a:srgbClr val="77A13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Health Savings </a:t>
            </a:r>
            <a:b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</a:br>
            <a: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Account (HSA)</a:t>
            </a: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268AEA43-C63B-F5C0-7139-D8CA53D14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2607" y="1607404"/>
            <a:ext cx="1524000" cy="830997"/>
          </a:xfrm>
          <a:prstGeom prst="rect">
            <a:avLst/>
          </a:prstGeom>
          <a:solidFill>
            <a:srgbClr val="0083BB"/>
          </a:solidFill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CARRIER HDHP 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/>
                <a:cs typeface="Arial"/>
                <a:sym typeface="Arial"/>
                <a:rtl val="0"/>
              </a:rPr>
              <a:t>HSA Plan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210232-9CC4-29AD-F556-F8A393FDFF81}"/>
              </a:ext>
            </a:extLst>
          </p:cNvPr>
          <p:cNvSpPr/>
          <p:nvPr/>
        </p:nvSpPr>
        <p:spPr>
          <a:xfrm>
            <a:off x="4645329" y="1604356"/>
            <a:ext cx="325679" cy="59087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+</a:t>
            </a: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4F42F2-65E7-3C8F-D4DE-019563C23A96}"/>
              </a:ext>
            </a:extLst>
          </p:cNvPr>
          <p:cNvSpPr/>
          <p:nvPr/>
        </p:nvSpPr>
        <p:spPr>
          <a:xfrm>
            <a:off x="9278722" y="1604354"/>
            <a:ext cx="304800" cy="590872"/>
          </a:xfrm>
          <a:prstGeom prst="rect">
            <a:avLst/>
          </a:prstGeom>
        </p:spPr>
        <p:txBody>
          <a:bodyPr wrap="square" anchor="ctr" anchorCtr="0">
            <a:noAutofit/>
          </a:bodyPr>
          <a:lstStyle/>
          <a:p>
            <a:pPr algn="ctr"/>
            <a:r>
              <a:rPr lang="en-US" sz="32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=</a:t>
            </a:r>
            <a:endParaRPr lang="en-US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A110BB3-8DA4-8959-8D97-E76F6AF69091}"/>
              </a:ext>
            </a:extLst>
          </p:cNvPr>
          <p:cNvSpPr txBox="1">
            <a:spLocks/>
          </p:cNvSpPr>
          <p:nvPr/>
        </p:nvSpPr>
        <p:spPr>
          <a:xfrm>
            <a:off x="5363698" y="2290374"/>
            <a:ext cx="3538179" cy="343560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spcBef>
                <a:spcPts val="600"/>
              </a:spcBef>
              <a:buClr>
                <a:srgbClr val="77A13B"/>
              </a:buClr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Personal savings account that allows you to save and pay for qualified health related expenses on a pre-tax basis.</a:t>
            </a:r>
          </a:p>
          <a:p>
            <a:pPr marL="228600" indent="-228600">
              <a:spcBef>
                <a:spcPts val="600"/>
              </a:spcBef>
              <a:buClr>
                <a:srgbClr val="77A13B"/>
              </a:buClr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ABC Company contributes to your account.</a:t>
            </a:r>
          </a:p>
          <a:p>
            <a:pPr marL="628650" lvl="1" indent="-228600">
              <a:spcBef>
                <a:spcPts val="600"/>
              </a:spcBef>
              <a:buClr>
                <a:srgbClr val="77A13B"/>
              </a:buClr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$500/employee only coverage</a:t>
            </a:r>
          </a:p>
          <a:p>
            <a:pPr marL="628650" lvl="1" indent="-228600">
              <a:spcBef>
                <a:spcPts val="600"/>
              </a:spcBef>
              <a:buClr>
                <a:srgbClr val="77A13B"/>
              </a:buClr>
            </a:pP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$1,000 employee plus dependent(s)</a:t>
            </a:r>
          </a:p>
          <a:p>
            <a:pPr marL="228600" indent="-228600">
              <a:spcBef>
                <a:spcPts val="600"/>
              </a:spcBef>
              <a:buClr>
                <a:srgbClr val="77A13B"/>
              </a:buClr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You also have the ability to contribute through payroll deductions up to annual IRS maximums</a:t>
            </a:r>
          </a:p>
          <a:p>
            <a:pPr marL="228600" indent="-228600">
              <a:spcBef>
                <a:spcPts val="600"/>
              </a:spcBef>
              <a:buClr>
                <a:srgbClr val="77A13B"/>
              </a:buClr>
            </a:pPr>
            <a:r>
              <a:rPr lang="en-US" sz="1400" dirty="0">
                <a:solidFill>
                  <a:schemeClr val="bg2">
                    <a:lumMod val="10000"/>
                  </a:schemeClr>
                </a:solidFill>
                <a:latin typeface="Arial"/>
                <a:sym typeface="Arial"/>
                <a:rtl val="0"/>
              </a:rPr>
              <a:t>Contributions, interest earnings and withdrawals for qualified health expenses are excluded from Federal income tax</a:t>
            </a:r>
          </a:p>
        </p:txBody>
      </p:sp>
    </p:spTree>
    <p:extLst>
      <p:ext uri="{BB962C8B-B14F-4D97-AF65-F5344CB8AC3E}">
        <p14:creationId xmlns:p14="http://schemas.microsoft.com/office/powerpoint/2010/main" val="39847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F64F4CB-EA4B-3974-2A79-B4A62FEE2B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" t="-3183" b="-20945"/>
          <a:stretch/>
        </p:blipFill>
        <p:spPr>
          <a:xfrm>
            <a:off x="789282" y="2313260"/>
            <a:ext cx="10613437" cy="29427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4C2307-149B-A855-531D-5212109612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4987" y="494241"/>
            <a:ext cx="10479087" cy="642938"/>
          </a:xfrm>
        </p:spPr>
        <p:txBody>
          <a:bodyPr/>
          <a:lstStyle/>
          <a:p>
            <a:r>
              <a:rPr lang="en-US" dirty="0"/>
              <a:t>HOW THE HDHP HSA WORKS</a:t>
            </a:r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01E019-DD6F-CDBF-1122-F3DF8CFEC239}"/>
              </a:ext>
            </a:extLst>
          </p:cNvPr>
          <p:cNvSpPr txBox="1"/>
          <p:nvPr/>
        </p:nvSpPr>
        <p:spPr>
          <a:xfrm>
            <a:off x="1041972" y="4808657"/>
            <a:ext cx="3124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pay 100% of health care costs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47F9D2-0173-F1FB-1CDB-1AC9CE701522}"/>
              </a:ext>
            </a:extLst>
          </p:cNvPr>
          <p:cNvSpPr txBox="1"/>
          <p:nvPr/>
        </p:nvSpPr>
        <p:spPr>
          <a:xfrm>
            <a:off x="4684986" y="4808657"/>
            <a:ext cx="28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pay 10% or 20%</a:t>
            </a:r>
          </a:p>
          <a:p>
            <a:pPr algn="ctr"/>
            <a:r>
              <a:rPr lang="en-US" sz="14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 pays 90% or 80%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7CC1A6-6FC6-3A97-053E-9A76D4101AAE}"/>
              </a:ext>
            </a:extLst>
          </p:cNvPr>
          <p:cNvSpPr txBox="1"/>
          <p:nvPr/>
        </p:nvSpPr>
        <p:spPr>
          <a:xfrm>
            <a:off x="8192046" y="4808657"/>
            <a:ext cx="282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Relax! </a:t>
            </a:r>
          </a:p>
          <a:p>
            <a:pPr algn="ctr"/>
            <a:r>
              <a:rPr lang="en-US" sz="1400" b="1" dirty="0">
                <a:solidFill>
                  <a:srgbClr val="0030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plan pays 100%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5C44FC-6E38-CBD2-F96F-61425809FFD2}"/>
              </a:ext>
            </a:extLst>
          </p:cNvPr>
          <p:cNvSpPr txBox="1"/>
          <p:nvPr/>
        </p:nvSpPr>
        <p:spPr>
          <a:xfrm>
            <a:off x="1041972" y="5127468"/>
            <a:ext cx="2822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Preventive care is free!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ABC Company’s contributions to the HSA help offset your deductible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F8D40D-2207-A8C2-FA26-A5645FDEAF30}"/>
              </a:ext>
            </a:extLst>
          </p:cNvPr>
          <p:cNvSpPr txBox="1"/>
          <p:nvPr/>
        </p:nvSpPr>
        <p:spPr>
          <a:xfrm>
            <a:off x="1835302" y="1602035"/>
            <a:ext cx="85213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E"/>
                </a:solidFill>
                <a:effectLst/>
                <a:uLnTx/>
                <a:uFillTx/>
                <a:latin typeface="Arial"/>
                <a:cs typeface="Arial"/>
                <a:sym typeface="Arial"/>
                <a:rtl val="0"/>
              </a:rPr>
              <a:t>You can use the money in your HSA for your share of expenses at any time</a:t>
            </a:r>
          </a:p>
        </p:txBody>
      </p:sp>
    </p:spTree>
    <p:extLst>
      <p:ext uri="{BB962C8B-B14F-4D97-AF65-F5344CB8AC3E}">
        <p14:creationId xmlns:p14="http://schemas.microsoft.com/office/powerpoint/2010/main" val="231657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036310-38A0-7D81-E334-759058D48B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9587" y="498375"/>
            <a:ext cx="10479087" cy="642938"/>
          </a:xfrm>
        </p:spPr>
        <p:txBody>
          <a:bodyPr/>
          <a:lstStyle/>
          <a:p>
            <a:r>
              <a:rPr lang="en-US" dirty="0"/>
              <a:t>HSA FEATURES</a:t>
            </a:r>
            <a:endParaRPr lang="en-CA" dirty="0"/>
          </a:p>
        </p:txBody>
      </p:sp>
      <p:pic>
        <p:nvPicPr>
          <p:cNvPr id="17" name="Picture 3" descr="O:\GrpCommunications\TS - Templates and Samples\WREB\PPT\HSA PPT\Assets\Icons.png">
            <a:extLst>
              <a:ext uri="{FF2B5EF4-FFF2-40B4-BE49-F238E27FC236}">
                <a16:creationId xmlns:a16="http://schemas.microsoft.com/office/drawing/2014/main" id="{C4FC99A3-9DE0-D6F7-61C2-09E661C5C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77" y="1474791"/>
            <a:ext cx="811078" cy="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02E6848-0527-E802-B38A-119D731AD5A9}"/>
              </a:ext>
            </a:extLst>
          </p:cNvPr>
          <p:cNvSpPr/>
          <p:nvPr/>
        </p:nvSpPr>
        <p:spPr>
          <a:xfrm>
            <a:off x="1683283" y="1619648"/>
            <a:ext cx="9941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rgbClr val="77A13B"/>
                </a:solidFill>
                <a:latin typeface="Arial"/>
                <a:cs typeface="Arial"/>
                <a:sym typeface="Arial"/>
                <a:rtl val="0"/>
              </a:rPr>
              <a:t>HSAs Fund Health Care Needs</a:t>
            </a:r>
          </a:p>
          <a:p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The HSA fund can be used for future medical needs and toward the plan’s annual deductible and out-of-pocket maximum.</a:t>
            </a:r>
          </a:p>
        </p:txBody>
      </p:sp>
      <p:pic>
        <p:nvPicPr>
          <p:cNvPr id="18" name="Picture 4" descr="O:\GrpCommunications\TS - Templates and Samples\WREB\PPT\HSA PPT\Assets\Icons2.png">
            <a:extLst>
              <a:ext uri="{FF2B5EF4-FFF2-40B4-BE49-F238E27FC236}">
                <a16:creationId xmlns:a16="http://schemas.microsoft.com/office/drawing/2014/main" id="{451CA339-CC5A-1A84-9861-C81E8067D9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1" y="2456814"/>
            <a:ext cx="811078" cy="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770FB3A-4A9F-5AF8-E431-FB07E71B7401}"/>
              </a:ext>
            </a:extLst>
          </p:cNvPr>
          <p:cNvSpPr/>
          <p:nvPr/>
        </p:nvSpPr>
        <p:spPr>
          <a:xfrm>
            <a:off x="1683286" y="2497698"/>
            <a:ext cx="99414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rgbClr val="0481C6"/>
                </a:solidFill>
                <a:latin typeface="Arial"/>
                <a:cs typeface="Arial"/>
                <a:sym typeface="Arial"/>
                <a:rtl val="0"/>
              </a:rPr>
              <a:t>HSAs are Flexible</a:t>
            </a:r>
          </a:p>
          <a:p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You decide when to use your HSA funds to pay for qualified health related expenses. The HSA moves with you when you change medical plans, change employers or retire.</a:t>
            </a:r>
          </a:p>
        </p:txBody>
      </p:sp>
      <p:pic>
        <p:nvPicPr>
          <p:cNvPr id="19" name="Picture 5" descr="O:\GrpCommunications\TS - Templates and Samples\WREB\PPT\HSA PPT\Assets\Icons3.png">
            <a:extLst>
              <a:ext uri="{FF2B5EF4-FFF2-40B4-BE49-F238E27FC236}">
                <a16:creationId xmlns:a16="http://schemas.microsoft.com/office/drawing/2014/main" id="{7DE98BE8-9690-857C-88A7-9FC631FFC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1" y="3438837"/>
            <a:ext cx="811078" cy="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75E52A3-FC04-04A3-F543-FE58A5D70BD2}"/>
              </a:ext>
            </a:extLst>
          </p:cNvPr>
          <p:cNvSpPr/>
          <p:nvPr/>
        </p:nvSpPr>
        <p:spPr>
          <a:xfrm>
            <a:off x="1683286" y="3583694"/>
            <a:ext cx="9941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rgbClr val="939FA1"/>
                </a:solidFill>
                <a:latin typeface="Arial"/>
                <a:cs typeface="Arial"/>
                <a:sym typeface="Arial"/>
                <a:rtl val="0"/>
              </a:rPr>
              <a:t>HSAs Can Cover You in Retirement</a:t>
            </a:r>
          </a:p>
          <a:p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Your HSA funds can be used in retirement for eligible health related expenses, including Medicare expenses.</a:t>
            </a:r>
          </a:p>
        </p:txBody>
      </p:sp>
      <p:pic>
        <p:nvPicPr>
          <p:cNvPr id="20" name="Picture 6" descr="O:\GrpCommunications\TS - Templates and Samples\WREB\PPT\HSA PPT\Assets\Icons4.png">
            <a:extLst>
              <a:ext uri="{FF2B5EF4-FFF2-40B4-BE49-F238E27FC236}">
                <a16:creationId xmlns:a16="http://schemas.microsoft.com/office/drawing/2014/main" id="{CDCC32CC-11AC-E406-F8BE-83942CF66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1" y="4420860"/>
            <a:ext cx="811078" cy="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FEC2283-BC30-9B4A-CFAB-0D270833A306}"/>
              </a:ext>
            </a:extLst>
          </p:cNvPr>
          <p:cNvSpPr/>
          <p:nvPr/>
        </p:nvSpPr>
        <p:spPr>
          <a:xfrm>
            <a:off x="1683285" y="4461744"/>
            <a:ext cx="994143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rgbClr val="5CAD99"/>
                </a:solidFill>
                <a:latin typeface="Arial"/>
                <a:cs typeface="Arial"/>
                <a:sym typeface="Arial"/>
                <a:rtl val="0"/>
              </a:rPr>
              <a:t>No “use it or lose it!”</a:t>
            </a:r>
          </a:p>
          <a:p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That’s right, unused funds roll over each year. Unused funds can also grow through interest and investment earnings and can be “banked” for future health related expenses.</a:t>
            </a:r>
          </a:p>
        </p:txBody>
      </p:sp>
      <p:pic>
        <p:nvPicPr>
          <p:cNvPr id="16" name="Picture 2" descr="O:\GrpCommunications\TS - Templates and Samples\WREB\PPT\HSA PPT\Assets\Icons5.png">
            <a:extLst>
              <a:ext uri="{FF2B5EF4-FFF2-40B4-BE49-F238E27FC236}">
                <a16:creationId xmlns:a16="http://schemas.microsoft.com/office/drawing/2014/main" id="{975C0F09-8A5E-8FF3-FD10-8B2E5DC4F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1" y="5402882"/>
            <a:ext cx="811078" cy="79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4D3B75E-DC87-AA3B-92E0-93A58A8D9072}"/>
              </a:ext>
            </a:extLst>
          </p:cNvPr>
          <p:cNvSpPr/>
          <p:nvPr/>
        </p:nvSpPr>
        <p:spPr>
          <a:xfrm>
            <a:off x="1683286" y="5518032"/>
            <a:ext cx="7596213" cy="297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rgbClr val="00AEEF"/>
                </a:solidFill>
                <a:latin typeface="Arial"/>
                <a:cs typeface="Arial"/>
                <a:sym typeface="Arial"/>
                <a:rtl val="0"/>
              </a:rPr>
              <a:t>Triple Tax-Advantaged  </a:t>
            </a:r>
            <a:r>
              <a:rPr lang="en-US" sz="1200" kern="0" dirty="0">
                <a:solidFill>
                  <a:srgbClr val="00AEEF"/>
                </a:solidFill>
                <a:latin typeface="Arial"/>
                <a:cs typeface="Arial"/>
                <a:sym typeface="Arial"/>
                <a:rtl val="0"/>
              </a:rPr>
              <a:t>(for federal &amp; most state taxes)</a:t>
            </a:r>
            <a:endParaRPr lang="en-US" sz="1400" b="1" kern="0" dirty="0">
              <a:solidFill>
                <a:srgbClr val="00AEEF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C757D00-6336-ECBC-08EA-29A12945E6D6}"/>
              </a:ext>
            </a:extLst>
          </p:cNvPr>
          <p:cNvSpPr/>
          <p:nvPr/>
        </p:nvSpPr>
        <p:spPr>
          <a:xfrm>
            <a:off x="1683285" y="5839113"/>
            <a:ext cx="7105107" cy="243339"/>
          </a:xfrm>
          <a:prstGeom prst="rect">
            <a:avLst/>
          </a:prstGeom>
        </p:spPr>
        <p:txBody>
          <a:bodyPr wrap="square" numCol="3">
            <a:noAutofit/>
          </a:bodyPr>
          <a:lstStyle/>
          <a:p>
            <a:pPr marL="285750" indent="-171450">
              <a:buClr>
                <a:srgbClr val="00AEEF"/>
              </a:buClr>
              <a:buFont typeface="Arial" pitchFamily="34" charset="0"/>
              <a:buChar char="•"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No tax on contributions</a:t>
            </a:r>
          </a:p>
          <a:p>
            <a:pPr marL="285750" indent="-171450">
              <a:buClr>
                <a:srgbClr val="00AEEF"/>
              </a:buClr>
              <a:buFont typeface="Arial" pitchFamily="34" charset="0"/>
              <a:buChar char="•"/>
            </a:pPr>
            <a:endParaRPr 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  <a:p>
            <a:pPr marL="285750" indent="-171450">
              <a:buClr>
                <a:srgbClr val="00AEEF"/>
              </a:buClr>
              <a:buFont typeface="Arial" pitchFamily="34" charset="0"/>
              <a:buChar char="•"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No tax on interest</a:t>
            </a:r>
          </a:p>
          <a:p>
            <a:pPr marL="285750" indent="-171450">
              <a:buClr>
                <a:srgbClr val="00AEEF"/>
              </a:buClr>
              <a:buFont typeface="Arial" pitchFamily="34" charset="0"/>
              <a:buChar char="•"/>
            </a:pPr>
            <a:endParaRPr lang="en-US" sz="1400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  <a:sym typeface="Arial"/>
              <a:rtl val="0"/>
            </a:endParaRPr>
          </a:p>
          <a:p>
            <a:pPr marL="285750" indent="-171450">
              <a:buClr>
                <a:srgbClr val="00AEEF"/>
              </a:buClr>
              <a:buFont typeface="Arial" pitchFamily="34" charset="0"/>
              <a:buChar char="•"/>
            </a:pP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No tax when you </a:t>
            </a:r>
            <a:b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</a:br>
            <a:r>
              <a:rPr lang="en-US" sz="1400" kern="0" dirty="0">
                <a:solidFill>
                  <a:schemeClr val="bg2">
                    <a:lumMod val="10000"/>
                  </a:schemeClr>
                </a:solidFill>
                <a:latin typeface="Arial"/>
                <a:cs typeface="Arial"/>
                <a:sym typeface="Arial"/>
                <a:rtl val="0"/>
              </a:rPr>
              <a:t>withdraw money</a:t>
            </a:r>
          </a:p>
        </p:txBody>
      </p:sp>
    </p:spTree>
    <p:extLst>
      <p:ext uri="{BB962C8B-B14F-4D97-AF65-F5344CB8AC3E}">
        <p14:creationId xmlns:p14="http://schemas.microsoft.com/office/powerpoint/2010/main" val="1153935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EB60F6A2-FC96-8E24-3F05-9330AD1789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" b="31126"/>
          <a:stretch/>
        </p:blipFill>
        <p:spPr>
          <a:xfrm>
            <a:off x="2601906" y="1209294"/>
            <a:ext cx="9897534" cy="486977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AEBD52-82E3-CA81-7C29-55943E8BEF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IRS MAXIMUMS</a:t>
            </a:r>
            <a:endParaRPr lang="en-CA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CE2AD66-E6D1-7A45-24C4-6513C2406D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1126856"/>
              </p:ext>
            </p:extLst>
          </p:nvPr>
        </p:nvGraphicFramePr>
        <p:xfrm>
          <a:off x="636587" y="1591697"/>
          <a:ext cx="4883680" cy="2158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66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HSA Contribution Regulations</a:t>
                      </a:r>
                    </a:p>
                  </a:txBody>
                  <a:tcPr marL="76603" marR="76603" marT="38301" marB="38301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8931">
                <a:tc>
                  <a:txBody>
                    <a:bodyPr/>
                    <a:lstStyle/>
                    <a:p>
                      <a:r>
                        <a:rPr lang="en-US" sz="1600" b="1" dirty="0"/>
                        <a:t>Coverage Type</a:t>
                      </a:r>
                    </a:p>
                  </a:txBody>
                  <a:tcPr marL="76603" marR="76603" marT="38301" marB="38301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2023 Annual Limit</a:t>
                      </a:r>
                    </a:p>
                  </a:txBody>
                  <a:tcPr marL="76603" marR="76603" marT="38301" marB="383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931">
                <a:tc>
                  <a:txBody>
                    <a:bodyPr/>
                    <a:lstStyle/>
                    <a:p>
                      <a:r>
                        <a:rPr lang="en-US" sz="1600" dirty="0"/>
                        <a:t>Employee Only</a:t>
                      </a:r>
                    </a:p>
                  </a:txBody>
                  <a:tcPr marL="76603" marR="76603" marT="38301" marB="38301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$3,850</a:t>
                      </a:r>
                    </a:p>
                  </a:txBody>
                  <a:tcPr marL="76603" marR="76603" marT="38301" marB="383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243">
                <a:tc>
                  <a:txBody>
                    <a:bodyPr/>
                    <a:lstStyle/>
                    <a:p>
                      <a:r>
                        <a:rPr lang="en-US" sz="1600" dirty="0"/>
                        <a:t>Employee +</a:t>
                      </a:r>
                      <a:r>
                        <a:rPr lang="en-US" sz="1600" baseline="0" dirty="0"/>
                        <a:t> Dependent(s)</a:t>
                      </a:r>
                      <a:endParaRPr lang="en-US" sz="1600" dirty="0"/>
                    </a:p>
                  </a:txBody>
                  <a:tcPr marL="76603" marR="76603" marT="38301" marB="38301"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$7,750</a:t>
                      </a:r>
                    </a:p>
                  </a:txBody>
                  <a:tcPr marL="76603" marR="76603" marT="38301" marB="383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243">
                <a:tc>
                  <a:txBody>
                    <a:bodyPr/>
                    <a:lstStyle/>
                    <a:p>
                      <a:r>
                        <a:rPr lang="en-US" sz="1600" b="1" dirty="0"/>
                        <a:t>Catch-Up Plan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latin typeface="+mn-lt"/>
                        </a:rPr>
                        <a:t>(must be 55-65 years old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+mn-lt"/>
                        </a:rPr>
                        <a:t>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6603" marR="76603" marT="38301" marB="38301" anchor="ctr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extra $1,000</a:t>
                      </a:r>
                    </a:p>
                  </a:txBody>
                  <a:tcPr marL="76603" marR="76603" marT="38301" marB="3830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800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cup, kitchenware, tableware&#10;&#10;Description automatically generated">
            <a:extLst>
              <a:ext uri="{FF2B5EF4-FFF2-40B4-BE49-F238E27FC236}">
                <a16:creationId xmlns:a16="http://schemas.microsoft.com/office/drawing/2014/main" id="{99568BBD-802B-1DE5-26C6-7B981AEEA0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t="15216" b="13607"/>
          <a:stretch/>
        </p:blipFill>
        <p:spPr>
          <a:xfrm>
            <a:off x="5715000" y="1924881"/>
            <a:ext cx="6477000" cy="351524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0809C1-1E49-FBC5-9648-F5D7EC1948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WHO IS ELIGIBLE TO PARTICIPATE?</a:t>
            </a:r>
            <a:endParaRPr lang="en-CA" sz="4000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F5425D04-EC4C-747D-E6E0-5B2CB9A23630}"/>
              </a:ext>
            </a:extLst>
          </p:cNvPr>
          <p:cNvSpPr txBox="1">
            <a:spLocks/>
          </p:cNvSpPr>
          <p:nvPr/>
        </p:nvSpPr>
        <p:spPr>
          <a:xfrm>
            <a:off x="534987" y="1564179"/>
            <a:ext cx="8382000" cy="4648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481C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Per IRS, individuals are qualified for an HSA if they are: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Covered by an HSA compatible high deductible health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covered by any other health plan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claimed as a dependent on another person’s tax return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(excluding spouses per Internal Revenue Code)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481C6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 enrolled in Medicare or a Tricare program</a:t>
            </a:r>
          </a:p>
        </p:txBody>
      </p:sp>
    </p:spTree>
    <p:extLst>
      <p:ext uri="{BB962C8B-B14F-4D97-AF65-F5344CB8AC3E}">
        <p14:creationId xmlns:p14="http://schemas.microsoft.com/office/powerpoint/2010/main" val="900556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482</Words>
  <Application>Microsoft Office PowerPoint</Application>
  <PresentationFormat>Widescreen</PresentationFormat>
  <Paragraphs>59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Reid, Emma</dc:creator>
  <cp:lastModifiedBy>Reid, Emma</cp:lastModifiedBy>
  <cp:revision>6</cp:revision>
  <dcterms:created xsi:type="dcterms:W3CDTF">2023-02-07T14:25:21Z</dcterms:created>
  <dcterms:modified xsi:type="dcterms:W3CDTF">2023-02-07T19:03:32Z</dcterms:modified>
</cp:coreProperties>
</file>