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E"/>
    <a:srgbClr val="0083BB"/>
    <a:srgbClr val="CAD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48893-74EA-9E79-4A68-DD14F914E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EA4A4-145C-9A4F-E50C-2499B1DA32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DAC34-A68F-499F-B768-90F09BAEB0CC}" type="datetimeFigureOut">
              <a:rPr lang="en-CA" smtClean="0"/>
              <a:t>2023-02-14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8218C-97A7-668E-A787-985983216A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0B82C-0076-8AE7-35C5-38077126A0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2132-2BE2-4A2B-9EAC-D4672F96F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57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A594-1FD2-4925-A161-2C81EC997603}" type="datetimeFigureOut">
              <a:rPr lang="en-CA" smtClean="0"/>
              <a:t>2023-02-14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C66B1-F39D-4315-90BE-DC156B2F5C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2786FB-76F5-B850-66E4-D8EFDD7131A3}"/>
              </a:ext>
            </a:extLst>
          </p:cNvPr>
          <p:cNvCxnSpPr>
            <a:cxnSpLocks/>
          </p:cNvCxnSpPr>
          <p:nvPr userDrawn="1"/>
        </p:nvCxnSpPr>
        <p:spPr>
          <a:xfrm>
            <a:off x="-5963" y="6623438"/>
            <a:ext cx="9149963" cy="71561"/>
          </a:xfrm>
          <a:prstGeom prst="line">
            <a:avLst/>
          </a:prstGeom>
          <a:noFill/>
          <a:ln w="57150" cap="flat" cmpd="sng" algn="ctr">
            <a:solidFill>
              <a:srgbClr val="C3CF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4A7A91-DA8F-7441-B132-B13906F50E9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963" y="6400800"/>
            <a:ext cx="9149963" cy="389614"/>
          </a:xfrm>
          <a:prstGeom prst="line">
            <a:avLst/>
          </a:prstGeom>
          <a:noFill/>
          <a:ln w="38100" cap="flat" cmpd="sng" algn="ctr">
            <a:solidFill>
              <a:srgbClr val="5EC5ED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DF1747-C4D7-0FAC-85CC-EEA91C8BC3C0}"/>
              </a:ext>
            </a:extLst>
          </p:cNvPr>
          <p:cNvCxnSpPr>
            <a:cxnSpLocks/>
          </p:cNvCxnSpPr>
          <p:nvPr userDrawn="1"/>
        </p:nvCxnSpPr>
        <p:spPr>
          <a:xfrm flipV="1">
            <a:off x="-5963" y="6559122"/>
            <a:ext cx="9149963" cy="298879"/>
          </a:xfrm>
          <a:prstGeom prst="line">
            <a:avLst/>
          </a:prstGeom>
          <a:noFill/>
          <a:ln w="28575" cap="flat" cmpd="sng" algn="ctr">
            <a:solidFill>
              <a:srgbClr val="0083BB"/>
            </a:solidFill>
            <a:prstDash val="solid"/>
            <a:miter lim="800000"/>
          </a:ln>
          <a:effectLst/>
        </p:spPr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746A811-88D4-79EF-3934-FBD98F575BA7}"/>
              </a:ext>
            </a:extLst>
          </p:cNvPr>
          <p:cNvSpPr txBox="1">
            <a:spLocks/>
          </p:cNvSpPr>
          <p:nvPr userDrawn="1"/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C3CF00"/>
            </a:solidFill>
          </a:ln>
        </p:spPr>
        <p:txBody>
          <a:bodyPr lIns="0" tIns="0" rIns="0" b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66A82-7052-4F19-AA33-DE09AC459DCD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0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0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CBB06-43CB-46E5-2127-2A0DD1F32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586706"/>
            <a:ext cx="7859251" cy="46081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90C024-067B-0183-D0BD-52DB11E73EEC}"/>
              </a:ext>
            </a:extLst>
          </p:cNvPr>
          <p:cNvCxnSpPr>
            <a:cxnSpLocks/>
          </p:cNvCxnSpPr>
          <p:nvPr userDrawn="1"/>
        </p:nvCxnSpPr>
        <p:spPr>
          <a:xfrm>
            <a:off x="418070" y="820547"/>
            <a:ext cx="8307860" cy="0"/>
          </a:xfrm>
          <a:prstGeom prst="line">
            <a:avLst/>
          </a:prstGeom>
          <a:noFill/>
          <a:ln w="57150" cap="rnd" cmpd="sng" algn="ctr">
            <a:solidFill>
              <a:srgbClr val="5EC5ED"/>
            </a:solidFill>
            <a:prstDash val="sysDot"/>
            <a:miter lim="800000"/>
          </a:ln>
          <a:effectLst/>
        </p:spPr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9AAC80-7C4E-78C5-E986-00685C236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777" y="172737"/>
            <a:ext cx="7859315" cy="490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rgbClr val="CAD51E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15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1F93-6D43-0BED-D889-B92D766BF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75982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48C62-CFC9-6BE3-8FE8-0386E8CD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75982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0963EB-3F9D-FF89-83B0-92C2BBD2412F}"/>
              </a:ext>
            </a:extLst>
          </p:cNvPr>
          <p:cNvCxnSpPr>
            <a:cxnSpLocks/>
          </p:cNvCxnSpPr>
          <p:nvPr userDrawn="1"/>
        </p:nvCxnSpPr>
        <p:spPr>
          <a:xfrm>
            <a:off x="731977" y="791972"/>
            <a:ext cx="7757115" cy="0"/>
          </a:xfrm>
          <a:prstGeom prst="line">
            <a:avLst/>
          </a:prstGeom>
          <a:noFill/>
          <a:ln w="57150" cap="rnd" cmpd="sng" algn="ctr">
            <a:solidFill>
              <a:srgbClr val="5EC5ED"/>
            </a:solidFill>
            <a:prstDash val="sysDot"/>
            <a:miter lim="800000"/>
          </a:ln>
          <a:effectLst/>
        </p:spPr>
      </p:cxn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2ACE1D7-FC86-FB62-81DE-0590B4E32C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777" y="172737"/>
            <a:ext cx="7859315" cy="490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rgbClr val="CAD51E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49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4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0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2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4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7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4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8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596D10-F84D-30DD-CB37-9B3311248DCE}"/>
              </a:ext>
            </a:extLst>
          </p:cNvPr>
          <p:cNvCxnSpPr>
            <a:cxnSpLocks/>
          </p:cNvCxnSpPr>
          <p:nvPr userDrawn="1"/>
        </p:nvCxnSpPr>
        <p:spPr>
          <a:xfrm>
            <a:off x="-5963" y="6623438"/>
            <a:ext cx="9149963" cy="71561"/>
          </a:xfrm>
          <a:prstGeom prst="line">
            <a:avLst/>
          </a:prstGeom>
          <a:noFill/>
          <a:ln w="57150" cap="flat" cmpd="sng" algn="ctr">
            <a:solidFill>
              <a:srgbClr val="C3CF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1B6EB2-9081-4631-62C5-13FCFB728E6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963" y="6400800"/>
            <a:ext cx="9149963" cy="389614"/>
          </a:xfrm>
          <a:prstGeom prst="line">
            <a:avLst/>
          </a:prstGeom>
          <a:noFill/>
          <a:ln w="38100" cap="flat" cmpd="sng" algn="ctr">
            <a:solidFill>
              <a:srgbClr val="5EC5ED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CF380A-9300-A89E-1191-7415E47D5BFC}"/>
              </a:ext>
            </a:extLst>
          </p:cNvPr>
          <p:cNvCxnSpPr>
            <a:cxnSpLocks/>
          </p:cNvCxnSpPr>
          <p:nvPr userDrawn="1"/>
        </p:nvCxnSpPr>
        <p:spPr>
          <a:xfrm flipV="1">
            <a:off x="-5963" y="6559122"/>
            <a:ext cx="9149963" cy="298879"/>
          </a:xfrm>
          <a:prstGeom prst="line">
            <a:avLst/>
          </a:prstGeom>
          <a:noFill/>
          <a:ln w="28575" cap="flat" cmpd="sng" algn="ctr">
            <a:solidFill>
              <a:srgbClr val="0083BB"/>
            </a:solidFill>
            <a:prstDash val="solid"/>
            <a:miter lim="800000"/>
          </a:ln>
          <a:effectLst/>
        </p:spPr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3A13C36-D746-233B-0066-DF96B2B4ADE1}"/>
              </a:ext>
            </a:extLst>
          </p:cNvPr>
          <p:cNvSpPr txBox="1">
            <a:spLocks/>
          </p:cNvSpPr>
          <p:nvPr userDrawn="1"/>
        </p:nvSpPr>
        <p:spPr>
          <a:xfrm>
            <a:off x="92868" y="6454140"/>
            <a:ext cx="383381" cy="365760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C3CF00"/>
            </a:solidFill>
          </a:ln>
        </p:spPr>
        <p:txBody>
          <a:bodyPr lIns="0" tIns="0" rIns="0" b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66A82-7052-4F19-AA33-DE09AC459DC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4460DD-48CC-4AEB-7CB9-4CA1619B01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10616" y="5725297"/>
            <a:ext cx="1225621" cy="7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6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E892D-6873-E361-78A4-4E129400A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888" y="230981"/>
            <a:ext cx="7859315" cy="4822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AN HDHP HSA?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42B12-F443-18AE-DCB3-21C90AFE298A}"/>
              </a:ext>
            </a:extLst>
          </p:cNvPr>
          <p:cNvSpPr/>
          <p:nvPr/>
        </p:nvSpPr>
        <p:spPr>
          <a:xfrm>
            <a:off x="3949452" y="1669857"/>
            <a:ext cx="2800278" cy="3533909"/>
          </a:xfrm>
          <a:prstGeom prst="rect">
            <a:avLst/>
          </a:prstGeom>
          <a:solidFill>
            <a:srgbClr val="77A13B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50" kern="0">
              <a:solidFill>
                <a:prstClr val="whit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D6CF1-077E-087E-F8AB-21804841E369}"/>
              </a:ext>
            </a:extLst>
          </p:cNvPr>
          <p:cNvSpPr/>
          <p:nvPr/>
        </p:nvSpPr>
        <p:spPr>
          <a:xfrm>
            <a:off x="501954" y="1689022"/>
            <a:ext cx="2800278" cy="3514744"/>
          </a:xfrm>
          <a:prstGeom prst="rect">
            <a:avLst/>
          </a:prstGeom>
          <a:solidFill>
            <a:srgbClr val="00AEEF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50" kern="0">
              <a:solidFill>
                <a:prstClr val="white"/>
              </a:solidFill>
              <a:latin typeface="Arial"/>
              <a:sym typeface="Arial"/>
              <a:rtl val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00543E-0EE5-B76C-1E5D-7C49301D1E2D}"/>
              </a:ext>
            </a:extLst>
          </p:cNvPr>
          <p:cNvSpPr txBox="1">
            <a:spLocks/>
          </p:cNvSpPr>
          <p:nvPr/>
        </p:nvSpPr>
        <p:spPr>
          <a:xfrm>
            <a:off x="561038" y="1750867"/>
            <a:ext cx="2682111" cy="2343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450"/>
              </a:spcBef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PPO medical plan </a:t>
            </a:r>
          </a:p>
          <a:p>
            <a:pPr marL="171450" indent="-171450" defTabSz="685800">
              <a:spcBef>
                <a:spcPts val="450"/>
              </a:spcBef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Freedom to seek care from the provider of your choice</a:t>
            </a:r>
          </a:p>
          <a:p>
            <a:pPr marL="171450" indent="-171450" defTabSz="685800">
              <a:spcBef>
                <a:spcPts val="450"/>
              </a:spcBef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You pay the full cost of your medical and prescription drug expenses up to the calendar year deductible amount, before the plan starts to pay </a:t>
            </a:r>
          </a:p>
          <a:p>
            <a:pPr marL="171450" indent="-171450" defTabSz="685800">
              <a:spcBef>
                <a:spcPts val="450"/>
              </a:spcBef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After you meet the deductible, the plan shares the cost of eligible expenses. This can be paid for from your HSA as long as there’s money in the account.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9D7F1E2-A4AC-E92E-53C9-B47BFC47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54" y="1248156"/>
            <a:ext cx="2800278" cy="438581"/>
          </a:xfrm>
          <a:prstGeom prst="rect">
            <a:avLst/>
          </a:prstGeom>
          <a:solidFill>
            <a:srgbClr val="0481C6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 anchorCtr="0">
            <a:noAutofit/>
          </a:bodyPr>
          <a:lstStyle/>
          <a:p>
            <a:pPr algn="ctr" defTabSz="685800" eaLnBrk="0" hangingPunct="0">
              <a:defRPr/>
            </a:pPr>
            <a:r>
              <a:rPr lang="en-US" sz="1200" b="1" kern="0" cap="all" dirty="0">
                <a:solidFill>
                  <a:prstClr val="white"/>
                </a:solidFill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High Deductible</a:t>
            </a:r>
          </a:p>
          <a:p>
            <a:pPr algn="ctr" defTabSz="685800" eaLnBrk="0" hangingPunct="0">
              <a:defRPr/>
            </a:pPr>
            <a:r>
              <a:rPr lang="en-US" sz="1200" b="1" kern="0" cap="all" dirty="0">
                <a:solidFill>
                  <a:prstClr val="white"/>
                </a:solidFill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Health Plan (HDHP)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5CCBD94-07F4-083F-B17D-F9598E26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454" y="1245868"/>
            <a:ext cx="2800278" cy="461665"/>
          </a:xfrm>
          <a:prstGeom prst="rect">
            <a:avLst/>
          </a:prstGeom>
          <a:solidFill>
            <a:srgbClr val="77A13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algn="ctr" defTabSz="685800" eaLnBrk="0" hangingPunct="0">
              <a:defRPr/>
            </a:pPr>
            <a:r>
              <a:rPr lang="en-US" sz="1200" b="1" kern="0" cap="all" dirty="0">
                <a:solidFill>
                  <a:prstClr val="white"/>
                </a:solidFill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Health Savings </a:t>
            </a:r>
            <a:br>
              <a:rPr lang="en-US" sz="1200" b="1" kern="0" cap="all" dirty="0">
                <a:solidFill>
                  <a:prstClr val="white"/>
                </a:solidFill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</a:br>
            <a:r>
              <a:rPr lang="en-US" sz="1200" b="1" kern="0" cap="all" dirty="0">
                <a:solidFill>
                  <a:prstClr val="white"/>
                </a:solidFill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Account (HSA)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68AEA43-C63B-F5C0-7139-D8CA53D1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955" y="1248155"/>
            <a:ext cx="1143000" cy="646331"/>
          </a:xfrm>
          <a:prstGeom prst="rect">
            <a:avLst/>
          </a:prstGeom>
          <a:solidFill>
            <a:srgbClr val="0083B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algn="ctr" defTabSz="685800" eaLnBrk="0" hangingPunct="0">
              <a:defRPr/>
            </a:pPr>
            <a:r>
              <a:rPr lang="en-US" sz="1200" b="1" kern="0" cap="all" dirty="0">
                <a:solidFill>
                  <a:prstClr val="white"/>
                </a:solidFill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CARRIER HDHP </a:t>
            </a:r>
          </a:p>
          <a:p>
            <a:pPr algn="ctr" defTabSz="685800" eaLnBrk="0" hangingPunct="0">
              <a:defRPr/>
            </a:pPr>
            <a:r>
              <a:rPr lang="en-US" sz="1200" b="1" kern="0" cap="all" dirty="0">
                <a:solidFill>
                  <a:prstClr val="white"/>
                </a:solidFill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HSA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210232-9CC4-29AD-F556-F8A393FDFF81}"/>
              </a:ext>
            </a:extLst>
          </p:cNvPr>
          <p:cNvSpPr/>
          <p:nvPr/>
        </p:nvSpPr>
        <p:spPr>
          <a:xfrm>
            <a:off x="3483997" y="1245869"/>
            <a:ext cx="244259" cy="44315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+</a:t>
            </a:r>
            <a:endParaRPr lang="en-US" sz="135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F42F2-65E7-3C8F-D4DE-019563C23A96}"/>
              </a:ext>
            </a:extLst>
          </p:cNvPr>
          <p:cNvSpPr/>
          <p:nvPr/>
        </p:nvSpPr>
        <p:spPr>
          <a:xfrm>
            <a:off x="6959042" y="1245868"/>
            <a:ext cx="228600" cy="44315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=</a:t>
            </a:r>
            <a:endParaRPr lang="en-US" sz="135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110BB3-8DA4-8959-8D97-E76F6AF69091}"/>
              </a:ext>
            </a:extLst>
          </p:cNvPr>
          <p:cNvSpPr txBox="1">
            <a:spLocks/>
          </p:cNvSpPr>
          <p:nvPr/>
        </p:nvSpPr>
        <p:spPr>
          <a:xfrm>
            <a:off x="4022774" y="1760383"/>
            <a:ext cx="2653634" cy="25767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450"/>
              </a:spcBef>
              <a:buClr>
                <a:srgbClr val="77A13B"/>
              </a:buClr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Personal savings account that allows you to save and pay for qualified health related expenses on a pre-tax basis.</a:t>
            </a:r>
          </a:p>
          <a:p>
            <a:pPr marL="171450" indent="-171450">
              <a:spcBef>
                <a:spcPts val="450"/>
              </a:spcBef>
              <a:buClr>
                <a:srgbClr val="77A13B"/>
              </a:buClr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ABC Company contributes to your account.</a:t>
            </a:r>
          </a:p>
          <a:p>
            <a:pPr marL="471488" lvl="1" indent="-171450">
              <a:spcBef>
                <a:spcPts val="450"/>
              </a:spcBef>
              <a:buClr>
                <a:srgbClr val="77A13B"/>
              </a:buClr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$500/employee only coverage</a:t>
            </a:r>
          </a:p>
          <a:p>
            <a:pPr marL="471488" lvl="1" indent="-171450">
              <a:spcBef>
                <a:spcPts val="450"/>
              </a:spcBef>
              <a:buClr>
                <a:srgbClr val="77A13B"/>
              </a:buClr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$1,000 employee plus dependent(s)</a:t>
            </a:r>
          </a:p>
          <a:p>
            <a:pPr marL="171450" indent="-171450">
              <a:spcBef>
                <a:spcPts val="450"/>
              </a:spcBef>
              <a:buClr>
                <a:srgbClr val="77A13B"/>
              </a:buClr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You also have the ability to contribute through payroll deductions up to annual IRS maximums</a:t>
            </a:r>
          </a:p>
          <a:p>
            <a:pPr marL="171450" indent="-171450">
              <a:spcBef>
                <a:spcPts val="450"/>
              </a:spcBef>
              <a:buClr>
                <a:srgbClr val="77A13B"/>
              </a:buClr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Contributions, interest earnings and withdrawals for qualified health expenses are excluded from Federal income tax</a:t>
            </a:r>
          </a:p>
        </p:txBody>
      </p:sp>
    </p:spTree>
    <p:extLst>
      <p:ext uri="{BB962C8B-B14F-4D97-AF65-F5344CB8AC3E}">
        <p14:creationId xmlns:p14="http://schemas.microsoft.com/office/powerpoint/2010/main" val="39847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4F4CB-EA4B-3974-2A79-B4A62FEE2B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-3183" b="-20945"/>
          <a:stretch/>
        </p:blipFill>
        <p:spPr>
          <a:xfrm>
            <a:off x="591962" y="2326186"/>
            <a:ext cx="7960078" cy="220702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C2307-149B-A855-531D-521210961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241" y="271968"/>
            <a:ext cx="7859315" cy="4822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THE HDHP HSA WORKS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1E019-DD6F-CDBF-1122-F3DF8CFEC239}"/>
              </a:ext>
            </a:extLst>
          </p:cNvPr>
          <p:cNvSpPr txBox="1"/>
          <p:nvPr/>
        </p:nvSpPr>
        <p:spPr>
          <a:xfrm>
            <a:off x="510736" y="4197734"/>
            <a:ext cx="2759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pay 100% of health care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7F9D2-0173-F1FB-1CDB-1AC9CE701522}"/>
              </a:ext>
            </a:extLst>
          </p:cNvPr>
          <p:cNvSpPr txBox="1"/>
          <p:nvPr/>
        </p:nvSpPr>
        <p:spPr>
          <a:xfrm>
            <a:off x="3513740" y="4197734"/>
            <a:ext cx="211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pay 10% or 20%</a:t>
            </a:r>
          </a:p>
          <a:p>
            <a:pPr algn="ctr"/>
            <a:r>
              <a:rPr lang="en-US" sz="12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 pays 90% or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CC1A6-6FC6-3A97-053E-9A76D4101AAE}"/>
              </a:ext>
            </a:extLst>
          </p:cNvPr>
          <p:cNvSpPr txBox="1"/>
          <p:nvPr/>
        </p:nvSpPr>
        <p:spPr>
          <a:xfrm>
            <a:off x="6144035" y="4197734"/>
            <a:ext cx="211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Relax! </a:t>
            </a:r>
          </a:p>
          <a:p>
            <a:pPr algn="ctr"/>
            <a:r>
              <a:rPr lang="en-US" sz="12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 pays 100%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C44FC-6E38-CBD2-F96F-61425809FFD2}"/>
              </a:ext>
            </a:extLst>
          </p:cNvPr>
          <p:cNvSpPr txBox="1"/>
          <p:nvPr/>
        </p:nvSpPr>
        <p:spPr>
          <a:xfrm>
            <a:off x="781480" y="4436843"/>
            <a:ext cx="221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care is free!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Company’s contributions to the HSA help offset your deductible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F8D40D-2207-A8C2-FA26-A5645FDEAF30}"/>
              </a:ext>
            </a:extLst>
          </p:cNvPr>
          <p:cNvSpPr txBox="1"/>
          <p:nvPr/>
        </p:nvSpPr>
        <p:spPr>
          <a:xfrm>
            <a:off x="1297839" y="1744966"/>
            <a:ext cx="6548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400" b="1" kern="0" dirty="0">
                <a:solidFill>
                  <a:srgbClr val="00305E"/>
                </a:solidFill>
                <a:latin typeface="Arial"/>
                <a:cs typeface="Arial"/>
                <a:sym typeface="Arial"/>
                <a:rtl val="0"/>
              </a:rPr>
              <a:t>You can use the money in your HSA for your share of expenses at any time</a:t>
            </a:r>
          </a:p>
        </p:txBody>
      </p:sp>
    </p:spTree>
    <p:extLst>
      <p:ext uri="{BB962C8B-B14F-4D97-AF65-F5344CB8AC3E}">
        <p14:creationId xmlns:p14="http://schemas.microsoft.com/office/powerpoint/2010/main" val="231657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36310-38A0-7D81-E334-759058D48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334" y="247270"/>
            <a:ext cx="7859315" cy="4822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HSA FEATURES</a:t>
            </a:r>
            <a:endParaRPr lang="en-CA" dirty="0"/>
          </a:p>
        </p:txBody>
      </p:sp>
      <p:pic>
        <p:nvPicPr>
          <p:cNvPr id="17" name="Picture 3" descr="O:\GrpCommunications\TS - Templates and Samples\WREB\PPT\HSA PPT\Assets\Icons.png">
            <a:extLst>
              <a:ext uri="{FF2B5EF4-FFF2-40B4-BE49-F238E27FC236}">
                <a16:creationId xmlns:a16="http://schemas.microsoft.com/office/drawing/2014/main" id="{C4FC99A3-9DE0-D6F7-61C2-09E661C5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4" y="1186599"/>
            <a:ext cx="608309" cy="5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02E6848-0527-E802-B38A-119D731AD5A9}"/>
              </a:ext>
            </a:extLst>
          </p:cNvPr>
          <p:cNvSpPr/>
          <p:nvPr/>
        </p:nvSpPr>
        <p:spPr>
          <a:xfrm>
            <a:off x="1183188" y="1161454"/>
            <a:ext cx="745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rgbClr val="77A13B"/>
                </a:solidFill>
                <a:latin typeface="Arial"/>
                <a:cs typeface="Arial"/>
                <a:sym typeface="Arial"/>
                <a:rtl val="0"/>
              </a:rPr>
              <a:t>HSAs Fund Health Care Needs</a:t>
            </a:r>
          </a:p>
          <a:p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The HSA fund can be used for future medical needs and toward the plan’s annual deductible and out-of-pocket maximum.</a:t>
            </a:r>
          </a:p>
        </p:txBody>
      </p:sp>
      <p:pic>
        <p:nvPicPr>
          <p:cNvPr id="18" name="Picture 4" descr="O:\GrpCommunications\TS - Templates and Samples\WREB\PPT\HSA PPT\Assets\Icons2.png">
            <a:extLst>
              <a:ext uri="{FF2B5EF4-FFF2-40B4-BE49-F238E27FC236}">
                <a16:creationId xmlns:a16="http://schemas.microsoft.com/office/drawing/2014/main" id="{451CA339-CC5A-1A84-9861-C81E8067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7" y="2031303"/>
            <a:ext cx="608309" cy="5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770FB3A-4A9F-5AF8-E431-FB07E71B7401}"/>
              </a:ext>
            </a:extLst>
          </p:cNvPr>
          <p:cNvSpPr/>
          <p:nvPr/>
        </p:nvSpPr>
        <p:spPr>
          <a:xfrm>
            <a:off x="1183191" y="2006158"/>
            <a:ext cx="74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rgbClr val="0481C6"/>
                </a:solidFill>
                <a:latin typeface="Arial"/>
                <a:cs typeface="Arial"/>
                <a:sym typeface="Arial"/>
                <a:rtl val="0"/>
              </a:rPr>
              <a:t>HSAs are Flexible</a:t>
            </a:r>
          </a:p>
          <a:p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You decide when to use your HSA funds to pay for qualified health related expenses. The HSA moves with you when you change medical plans, change employers or retire.</a:t>
            </a:r>
          </a:p>
        </p:txBody>
      </p:sp>
      <p:pic>
        <p:nvPicPr>
          <p:cNvPr id="19" name="Picture 5" descr="O:\GrpCommunications\TS - Templates and Samples\WREB\PPT\HSA PPT\Assets\Icons3.png">
            <a:extLst>
              <a:ext uri="{FF2B5EF4-FFF2-40B4-BE49-F238E27FC236}">
                <a16:creationId xmlns:a16="http://schemas.microsoft.com/office/drawing/2014/main" id="{7DE98BE8-9690-857C-88A7-9FC631FF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7" y="2876007"/>
            <a:ext cx="608309" cy="5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75E52A3-FC04-04A3-F543-FE58A5D70BD2}"/>
              </a:ext>
            </a:extLst>
          </p:cNvPr>
          <p:cNvSpPr/>
          <p:nvPr/>
        </p:nvSpPr>
        <p:spPr>
          <a:xfrm>
            <a:off x="1183191" y="2850862"/>
            <a:ext cx="74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rgbClr val="939FA1"/>
                </a:solidFill>
                <a:latin typeface="Arial"/>
                <a:cs typeface="Arial"/>
                <a:sym typeface="Arial"/>
                <a:rtl val="0"/>
              </a:rPr>
              <a:t>HSAs Can Cover You in Retirement</a:t>
            </a:r>
          </a:p>
          <a:p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Your HSA funds can be used in retirement for eligible health related expenses, including Medicare expenses.</a:t>
            </a:r>
          </a:p>
        </p:txBody>
      </p:sp>
      <p:pic>
        <p:nvPicPr>
          <p:cNvPr id="20" name="Picture 6" descr="O:\GrpCommunications\TS - Templates and Samples\WREB\PPT\HSA PPT\Assets\Icons4.png">
            <a:extLst>
              <a:ext uri="{FF2B5EF4-FFF2-40B4-BE49-F238E27FC236}">
                <a16:creationId xmlns:a16="http://schemas.microsoft.com/office/drawing/2014/main" id="{CDCC32CC-11AC-E406-F8BE-83942CF6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7" y="3720711"/>
            <a:ext cx="608309" cy="5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FEC2283-BC30-9B4A-CFAB-0D270833A306}"/>
              </a:ext>
            </a:extLst>
          </p:cNvPr>
          <p:cNvSpPr/>
          <p:nvPr/>
        </p:nvSpPr>
        <p:spPr>
          <a:xfrm>
            <a:off x="1183190" y="3695566"/>
            <a:ext cx="74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rgbClr val="5CAD99"/>
                </a:solidFill>
                <a:latin typeface="Arial"/>
                <a:cs typeface="Arial"/>
                <a:sym typeface="Arial"/>
                <a:rtl val="0"/>
              </a:rPr>
              <a:t>No “use it or lose it!”</a:t>
            </a:r>
          </a:p>
          <a:p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That’s right, unused funds roll over each year. Unused funds can also grow through interest and investment earnings and can be “banked” for future health related expenses.</a:t>
            </a:r>
          </a:p>
        </p:txBody>
      </p:sp>
      <p:pic>
        <p:nvPicPr>
          <p:cNvPr id="16" name="Picture 2" descr="O:\GrpCommunications\TS - Templates and Samples\WREB\PPT\HSA PPT\Assets\Icons5.png">
            <a:extLst>
              <a:ext uri="{FF2B5EF4-FFF2-40B4-BE49-F238E27FC236}">
                <a16:creationId xmlns:a16="http://schemas.microsoft.com/office/drawing/2014/main" id="{975C0F09-8A5E-8FF3-FD10-8B2E5DC4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7" y="4540268"/>
            <a:ext cx="608309" cy="5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4D3B75E-DC87-AA3B-92E0-93A58A8D9072}"/>
              </a:ext>
            </a:extLst>
          </p:cNvPr>
          <p:cNvSpPr/>
          <p:nvPr/>
        </p:nvSpPr>
        <p:spPr>
          <a:xfrm>
            <a:off x="1183191" y="4626846"/>
            <a:ext cx="5697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rgbClr val="00AEEF"/>
                </a:solidFill>
                <a:latin typeface="Arial"/>
                <a:cs typeface="Arial"/>
                <a:sym typeface="Arial"/>
                <a:rtl val="0"/>
              </a:rPr>
              <a:t>Triple Tax-Advantaged  </a:t>
            </a:r>
            <a:r>
              <a:rPr lang="en-US" sz="1050" kern="0" dirty="0">
                <a:solidFill>
                  <a:srgbClr val="00AEEF"/>
                </a:solidFill>
                <a:latin typeface="Arial"/>
                <a:cs typeface="Arial"/>
                <a:sym typeface="Arial"/>
                <a:rtl val="0"/>
              </a:rPr>
              <a:t>(for federal &amp; most state taxes)</a:t>
            </a:r>
            <a:endParaRPr lang="en-US" sz="1200" b="1" kern="0" dirty="0">
              <a:solidFill>
                <a:srgbClr val="00AEEF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757D00-6336-ECBC-08EA-29A12945E6D6}"/>
              </a:ext>
            </a:extLst>
          </p:cNvPr>
          <p:cNvSpPr/>
          <p:nvPr/>
        </p:nvSpPr>
        <p:spPr>
          <a:xfrm>
            <a:off x="1183190" y="4867657"/>
            <a:ext cx="5697160" cy="182073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214313" indent="-128588">
              <a:buClr>
                <a:srgbClr val="00AEEF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No tax on contributions</a:t>
            </a:r>
          </a:p>
          <a:p>
            <a:pPr marL="214313" indent="-128588">
              <a:buClr>
                <a:srgbClr val="00AEEF"/>
              </a:buClr>
              <a:buFont typeface="Arial" pitchFamily="34" charset="0"/>
              <a:buChar char="•"/>
            </a:pP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  <a:p>
            <a:pPr marL="214313" indent="-128588">
              <a:buClr>
                <a:srgbClr val="00AEEF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No tax on interest</a:t>
            </a:r>
          </a:p>
          <a:p>
            <a:pPr marL="214313" indent="-128588">
              <a:buClr>
                <a:srgbClr val="00AEEF"/>
              </a:buClr>
              <a:buFont typeface="Arial" pitchFamily="34" charset="0"/>
              <a:buChar char="•"/>
            </a:pPr>
            <a:endParaRPr 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  <a:p>
            <a:pPr marL="214313" indent="-128588">
              <a:buClr>
                <a:srgbClr val="00AEEF"/>
              </a:buClr>
              <a:buFont typeface="Arial" pitchFamily="34" charset="0"/>
              <a:buChar char="•"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No tax when you </a:t>
            </a:r>
            <a:b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withdraw money</a:t>
            </a:r>
          </a:p>
        </p:txBody>
      </p:sp>
    </p:spTree>
    <p:extLst>
      <p:ext uri="{BB962C8B-B14F-4D97-AF65-F5344CB8AC3E}">
        <p14:creationId xmlns:p14="http://schemas.microsoft.com/office/powerpoint/2010/main" val="115393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EB60F6A2-FC96-8E24-3F05-9330AD1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b="31126"/>
          <a:stretch/>
        </p:blipFill>
        <p:spPr>
          <a:xfrm>
            <a:off x="1951429" y="1764221"/>
            <a:ext cx="7423151" cy="36523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BD52-82E3-CA81-7C29-55943E8BE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021" y="189363"/>
            <a:ext cx="7859315" cy="4904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IRS MAXIMUMS</a:t>
            </a: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E2AD66-E6D1-7A45-24C4-6513C2406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06333"/>
              </p:ext>
            </p:extLst>
          </p:nvPr>
        </p:nvGraphicFramePr>
        <p:xfrm>
          <a:off x="397021" y="1078434"/>
          <a:ext cx="4067001" cy="1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HSA Contribution Regulations</a:t>
                      </a:r>
                    </a:p>
                  </a:txBody>
                  <a:tcPr marL="101532" marR="101532" marT="50766" marB="5076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56">
                <a:tc>
                  <a:txBody>
                    <a:bodyPr/>
                    <a:lstStyle/>
                    <a:p>
                      <a:r>
                        <a:rPr lang="en-US" sz="1300" b="1" dirty="0"/>
                        <a:t>Coverage Type</a:t>
                      </a:r>
                    </a:p>
                  </a:txBody>
                  <a:tcPr marL="63793" marR="63793" marT="31896" marB="31896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2023 Annual Limit</a:t>
                      </a:r>
                    </a:p>
                  </a:txBody>
                  <a:tcPr marL="63793" marR="63793" marT="31896" marB="318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56">
                <a:tc>
                  <a:txBody>
                    <a:bodyPr/>
                    <a:lstStyle/>
                    <a:p>
                      <a:r>
                        <a:rPr lang="en-US" sz="1300" dirty="0"/>
                        <a:t>Employee Only</a:t>
                      </a:r>
                    </a:p>
                  </a:txBody>
                  <a:tcPr marL="63793" marR="63793" marT="31896" marB="31896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$3,850</a:t>
                      </a:r>
                    </a:p>
                  </a:txBody>
                  <a:tcPr marL="63793" marR="63793" marT="31896" marB="3189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18">
                <a:tc>
                  <a:txBody>
                    <a:bodyPr/>
                    <a:lstStyle/>
                    <a:p>
                      <a:r>
                        <a:rPr lang="en-US" sz="1300" dirty="0"/>
                        <a:t>Employee +</a:t>
                      </a:r>
                      <a:r>
                        <a:rPr lang="en-US" sz="1300" baseline="0" dirty="0"/>
                        <a:t> Dependent(s)</a:t>
                      </a:r>
                      <a:endParaRPr lang="en-US" sz="1300" dirty="0"/>
                    </a:p>
                  </a:txBody>
                  <a:tcPr marL="63793" marR="63793" marT="31896" marB="31896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$7,750</a:t>
                      </a:r>
                    </a:p>
                  </a:txBody>
                  <a:tcPr marL="63793" marR="63793" marT="31896" marB="318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18">
                <a:tc>
                  <a:txBody>
                    <a:bodyPr/>
                    <a:lstStyle/>
                    <a:p>
                      <a:r>
                        <a:rPr lang="en-US" sz="1300" b="1" dirty="0"/>
                        <a:t>Catch-Up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(must be 55-65 years old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793" marR="63793" marT="31896" marB="31896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extra $1,000</a:t>
                      </a:r>
                    </a:p>
                  </a:txBody>
                  <a:tcPr marL="63793" marR="63793" marT="31896" marB="3189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0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up, kitchenware, tableware&#10;&#10;Description automatically generated">
            <a:extLst>
              <a:ext uri="{FF2B5EF4-FFF2-40B4-BE49-F238E27FC236}">
                <a16:creationId xmlns:a16="http://schemas.microsoft.com/office/drawing/2014/main" id="{99568BBD-802B-1DE5-26C6-7B981AEE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5216" b="13607"/>
          <a:stretch/>
        </p:blipFill>
        <p:spPr>
          <a:xfrm>
            <a:off x="4286250" y="2500416"/>
            <a:ext cx="4857750" cy="26364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809C1-1E49-FBC5-9648-F5D7EC194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240" y="189363"/>
            <a:ext cx="7859315" cy="49040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WHO IS ELIGIBLE TO PARTICIPATE?</a:t>
            </a:r>
            <a:endParaRPr lang="en-CA" sz="3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5425D04-EC4C-747D-E6E0-5B2CB9A23630}"/>
              </a:ext>
            </a:extLst>
          </p:cNvPr>
          <p:cNvSpPr txBox="1">
            <a:spLocks/>
          </p:cNvSpPr>
          <p:nvPr/>
        </p:nvSpPr>
        <p:spPr>
          <a:xfrm>
            <a:off x="401240" y="1199111"/>
            <a:ext cx="6286500" cy="3486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Arial"/>
              </a:rPr>
              <a:t>Per IRS, individuals are qualified for an HSA if they are:</a:t>
            </a:r>
          </a:p>
          <a:p>
            <a:pPr marL="257175" indent="-257175" defTabSz="685800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Covered by an HSA compatible high deductible health plan</a:t>
            </a:r>
          </a:p>
          <a:p>
            <a:pPr marL="257175" indent="-257175" defTabSz="685800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Not covered by any other health plan</a:t>
            </a:r>
          </a:p>
          <a:p>
            <a:pPr marL="257175" indent="-257175" defTabSz="685800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Not claimed as a dependent on another person’s tax return </a:t>
            </a:r>
            <a:b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</a:b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(excluding spouses per Internal Revenue Code) </a:t>
            </a:r>
          </a:p>
          <a:p>
            <a:pPr marL="257175" indent="-257175" defTabSz="685800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Not enrolled in Medicare or a Tricare program</a:t>
            </a:r>
          </a:p>
        </p:txBody>
      </p:sp>
    </p:spTree>
    <p:extLst>
      <p:ext uri="{BB962C8B-B14F-4D97-AF65-F5344CB8AC3E}">
        <p14:creationId xmlns:p14="http://schemas.microsoft.com/office/powerpoint/2010/main" val="90055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482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Reid, Emma</dc:creator>
  <cp:lastModifiedBy>Reid, Emma</cp:lastModifiedBy>
  <cp:revision>8</cp:revision>
  <dcterms:created xsi:type="dcterms:W3CDTF">2023-02-07T14:25:21Z</dcterms:created>
  <dcterms:modified xsi:type="dcterms:W3CDTF">2023-02-14T18:39:57Z</dcterms:modified>
</cp:coreProperties>
</file>