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32"/>
  </p:notesMasterIdLst>
  <p:handoutMasterIdLst>
    <p:handoutMasterId r:id="rId33"/>
  </p:handoutMasterIdLst>
  <p:sldIdLst>
    <p:sldId id="302" r:id="rId2"/>
    <p:sldId id="257" r:id="rId3"/>
    <p:sldId id="259" r:id="rId4"/>
    <p:sldId id="260" r:id="rId5"/>
    <p:sldId id="261" r:id="rId6"/>
    <p:sldId id="262" r:id="rId7"/>
    <p:sldId id="266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93" r:id="rId17"/>
    <p:sldId id="281" r:id="rId18"/>
    <p:sldId id="294" r:id="rId19"/>
    <p:sldId id="283" r:id="rId20"/>
    <p:sldId id="295" r:id="rId21"/>
    <p:sldId id="285" r:id="rId22"/>
    <p:sldId id="286" r:id="rId23"/>
    <p:sldId id="265" r:id="rId24"/>
    <p:sldId id="287" r:id="rId25"/>
    <p:sldId id="296" r:id="rId26"/>
    <p:sldId id="269" r:id="rId27"/>
    <p:sldId id="305" r:id="rId28"/>
    <p:sldId id="289" r:id="rId29"/>
    <p:sldId id="290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E46"/>
    <a:srgbClr val="048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4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EBFD43-81CB-4EE3-9FA9-08A447C99A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6A955-C3BC-4588-939B-F215537769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9C5E2-F17F-492A-BF37-0296023C2378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CF62F-02F0-4976-A8DA-3AC82F6820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50CDF-6E53-4FCB-A47E-8742EF7585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E08DC-70AC-444A-B1CF-60DD37791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13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53CBF-59A5-4DA7-BBC0-00BB0650B0F8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75A63-2D49-473F-A6CE-E8609465ED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6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1B8DB3-10C5-47EB-AE47-2FCE313C1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"/>
            <a:ext cx="9141714" cy="68562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072C52-E95B-4621-BD5A-C1B81954C4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23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32B1C5-9B41-4706-BC4E-F5EE8186EC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" y="857"/>
            <a:ext cx="9141714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4237-1E24-405E-8BCA-1D438F33D1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289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3274290-3785-49FF-BEE4-50D3C6DC94CB}"/>
              </a:ext>
            </a:extLst>
          </p:cNvPr>
          <p:cNvGrpSpPr/>
          <p:nvPr userDrawn="1"/>
        </p:nvGrpSpPr>
        <p:grpSpPr>
          <a:xfrm>
            <a:off x="-216075" y="4794724"/>
            <a:ext cx="9706106" cy="2063277"/>
            <a:chOff x="-288099" y="4794723"/>
            <a:chExt cx="12941474" cy="2063277"/>
          </a:xfrm>
        </p:grpSpPr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5979FD08-47B6-4124-9829-8996F48A4589}"/>
                </a:ext>
              </a:extLst>
            </p:cNvPr>
            <p:cNvSpPr/>
            <p:nvPr userDrawn="1"/>
          </p:nvSpPr>
          <p:spPr>
            <a:xfrm>
              <a:off x="0" y="4794723"/>
              <a:ext cx="12192000" cy="2063277"/>
            </a:xfrm>
            <a:custGeom>
              <a:avLst/>
              <a:gdLst>
                <a:gd name="connsiteX0" fmla="*/ 0 w 4584526"/>
                <a:gd name="connsiteY0" fmla="*/ 0 h 1941534"/>
                <a:gd name="connsiteX1" fmla="*/ 4584526 w 4584526"/>
                <a:gd name="connsiteY1" fmla="*/ 0 h 1941534"/>
                <a:gd name="connsiteX2" fmla="*/ 4584526 w 4584526"/>
                <a:gd name="connsiteY2" fmla="*/ 1941534 h 1941534"/>
                <a:gd name="connsiteX3" fmla="*/ 0 w 4584526"/>
                <a:gd name="connsiteY3" fmla="*/ 1941534 h 1941534"/>
                <a:gd name="connsiteX4" fmla="*/ 0 w 4584526"/>
                <a:gd name="connsiteY4" fmla="*/ 0 h 1941534"/>
                <a:gd name="connsiteX0" fmla="*/ 0 w 4584526"/>
                <a:gd name="connsiteY0" fmla="*/ 7984 h 1949518"/>
                <a:gd name="connsiteX1" fmla="*/ 1797416 w 4584526"/>
                <a:gd name="connsiteY1" fmla="*/ 0 h 1949518"/>
                <a:gd name="connsiteX2" fmla="*/ 4584526 w 4584526"/>
                <a:gd name="connsiteY2" fmla="*/ 7984 h 1949518"/>
                <a:gd name="connsiteX3" fmla="*/ 4584526 w 4584526"/>
                <a:gd name="connsiteY3" fmla="*/ 1949518 h 1949518"/>
                <a:gd name="connsiteX4" fmla="*/ 0 w 4584526"/>
                <a:gd name="connsiteY4" fmla="*/ 1949518 h 1949518"/>
                <a:gd name="connsiteX5" fmla="*/ 0 w 4584526"/>
                <a:gd name="connsiteY5" fmla="*/ 7984 h 1949518"/>
                <a:gd name="connsiteX0" fmla="*/ 0 w 4584526"/>
                <a:gd name="connsiteY0" fmla="*/ 0 h 1941534"/>
                <a:gd name="connsiteX1" fmla="*/ 2703762 w 4584526"/>
                <a:gd name="connsiteY1" fmla="*/ 417901 h 1941534"/>
                <a:gd name="connsiteX2" fmla="*/ 4584526 w 4584526"/>
                <a:gd name="connsiteY2" fmla="*/ 0 h 1941534"/>
                <a:gd name="connsiteX3" fmla="*/ 4584526 w 4584526"/>
                <a:gd name="connsiteY3" fmla="*/ 1941534 h 1941534"/>
                <a:gd name="connsiteX4" fmla="*/ 0 w 4584526"/>
                <a:gd name="connsiteY4" fmla="*/ 1941534 h 1941534"/>
                <a:gd name="connsiteX5" fmla="*/ 0 w 4584526"/>
                <a:gd name="connsiteY5" fmla="*/ 0 h 1941534"/>
                <a:gd name="connsiteX0" fmla="*/ 0 w 4584526"/>
                <a:gd name="connsiteY0" fmla="*/ 0 h 1941534"/>
                <a:gd name="connsiteX1" fmla="*/ 3092196 w 4584526"/>
                <a:gd name="connsiteY1" fmla="*/ 518109 h 1941534"/>
                <a:gd name="connsiteX2" fmla="*/ 4584526 w 4584526"/>
                <a:gd name="connsiteY2" fmla="*/ 0 h 1941534"/>
                <a:gd name="connsiteX3" fmla="*/ 4584526 w 4584526"/>
                <a:gd name="connsiteY3" fmla="*/ 1941534 h 1941534"/>
                <a:gd name="connsiteX4" fmla="*/ 0 w 4584526"/>
                <a:gd name="connsiteY4" fmla="*/ 1941534 h 1941534"/>
                <a:gd name="connsiteX5" fmla="*/ 0 w 4584526"/>
                <a:gd name="connsiteY5" fmla="*/ 0 h 1941534"/>
                <a:gd name="connsiteX0" fmla="*/ 0 w 4584526"/>
                <a:gd name="connsiteY0" fmla="*/ 0 h 1941534"/>
                <a:gd name="connsiteX1" fmla="*/ 3092196 w 4584526"/>
                <a:gd name="connsiteY1" fmla="*/ 518109 h 1941534"/>
                <a:gd name="connsiteX2" fmla="*/ 4579902 w 4584526"/>
                <a:gd name="connsiteY2" fmla="*/ 250521 h 1941534"/>
                <a:gd name="connsiteX3" fmla="*/ 4584526 w 4584526"/>
                <a:gd name="connsiteY3" fmla="*/ 1941534 h 1941534"/>
                <a:gd name="connsiteX4" fmla="*/ 0 w 4584526"/>
                <a:gd name="connsiteY4" fmla="*/ 1941534 h 1941534"/>
                <a:gd name="connsiteX5" fmla="*/ 0 w 4584526"/>
                <a:gd name="connsiteY5" fmla="*/ 0 h 1941534"/>
                <a:gd name="connsiteX0" fmla="*/ 0 w 4612327"/>
                <a:gd name="connsiteY0" fmla="*/ 0 h 1941534"/>
                <a:gd name="connsiteX1" fmla="*/ 3092196 w 4612327"/>
                <a:gd name="connsiteY1" fmla="*/ 518109 h 1941534"/>
                <a:gd name="connsiteX2" fmla="*/ 4612272 w 4612327"/>
                <a:gd name="connsiteY2" fmla="*/ 463463 h 1941534"/>
                <a:gd name="connsiteX3" fmla="*/ 4584526 w 4612327"/>
                <a:gd name="connsiteY3" fmla="*/ 1941534 h 1941534"/>
                <a:gd name="connsiteX4" fmla="*/ 0 w 4612327"/>
                <a:gd name="connsiteY4" fmla="*/ 1941534 h 1941534"/>
                <a:gd name="connsiteX5" fmla="*/ 0 w 4612327"/>
                <a:gd name="connsiteY5" fmla="*/ 0 h 1941534"/>
                <a:gd name="connsiteX0" fmla="*/ 0 w 4612327"/>
                <a:gd name="connsiteY0" fmla="*/ 0 h 1941534"/>
                <a:gd name="connsiteX1" fmla="*/ 2888731 w 4612327"/>
                <a:gd name="connsiteY1" fmla="*/ 505583 h 1941534"/>
                <a:gd name="connsiteX2" fmla="*/ 4612272 w 4612327"/>
                <a:gd name="connsiteY2" fmla="*/ 463463 h 1941534"/>
                <a:gd name="connsiteX3" fmla="*/ 4584526 w 4612327"/>
                <a:gd name="connsiteY3" fmla="*/ 1941534 h 1941534"/>
                <a:gd name="connsiteX4" fmla="*/ 0 w 4612327"/>
                <a:gd name="connsiteY4" fmla="*/ 1941534 h 1941534"/>
                <a:gd name="connsiteX5" fmla="*/ 0 w 4612327"/>
                <a:gd name="connsiteY5" fmla="*/ 0 h 1941534"/>
                <a:gd name="connsiteX0" fmla="*/ 0 w 4612327"/>
                <a:gd name="connsiteY0" fmla="*/ 0 h 2567176"/>
                <a:gd name="connsiteX1" fmla="*/ 2888731 w 4612327"/>
                <a:gd name="connsiteY1" fmla="*/ 505583 h 2567176"/>
                <a:gd name="connsiteX2" fmla="*/ 4612272 w 4612327"/>
                <a:gd name="connsiteY2" fmla="*/ 463463 h 2567176"/>
                <a:gd name="connsiteX3" fmla="*/ 4584526 w 4612327"/>
                <a:gd name="connsiteY3" fmla="*/ 1941534 h 2567176"/>
                <a:gd name="connsiteX4" fmla="*/ 5922 w 4612327"/>
                <a:gd name="connsiteY4" fmla="*/ 2567176 h 2567176"/>
                <a:gd name="connsiteX5" fmla="*/ 0 w 4612327"/>
                <a:gd name="connsiteY5" fmla="*/ 0 h 2567176"/>
                <a:gd name="connsiteX0" fmla="*/ 0 w 4614137"/>
                <a:gd name="connsiteY0" fmla="*/ 0 h 2583218"/>
                <a:gd name="connsiteX1" fmla="*/ 2888731 w 4614137"/>
                <a:gd name="connsiteY1" fmla="*/ 505583 h 2583218"/>
                <a:gd name="connsiteX2" fmla="*/ 4612272 w 4614137"/>
                <a:gd name="connsiteY2" fmla="*/ 463463 h 2583218"/>
                <a:gd name="connsiteX3" fmla="*/ 4614137 w 4614137"/>
                <a:gd name="connsiteY3" fmla="*/ 2583218 h 2583218"/>
                <a:gd name="connsiteX4" fmla="*/ 5922 w 4614137"/>
                <a:gd name="connsiteY4" fmla="*/ 2567176 h 2583218"/>
                <a:gd name="connsiteX5" fmla="*/ 0 w 4614137"/>
                <a:gd name="connsiteY5" fmla="*/ 0 h 258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4137" h="2583218">
                  <a:moveTo>
                    <a:pt x="0" y="0"/>
                  </a:moveTo>
                  <a:lnTo>
                    <a:pt x="2888731" y="505583"/>
                  </a:lnTo>
                  <a:lnTo>
                    <a:pt x="4612272" y="463463"/>
                  </a:lnTo>
                  <a:cubicBezTo>
                    <a:pt x="4613813" y="1027134"/>
                    <a:pt x="4612596" y="2019547"/>
                    <a:pt x="4614137" y="2583218"/>
                  </a:cubicBezTo>
                  <a:lnTo>
                    <a:pt x="5922" y="2567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96C556-2DDA-4334-9468-8D03236D0D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88099" y="4794723"/>
              <a:ext cx="12789074" cy="77716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9FEAD3-12C1-4E0F-9149-98874BD493C0}"/>
                </a:ext>
              </a:extLst>
            </p:cNvPr>
            <p:cNvCxnSpPr/>
            <p:nvPr userDrawn="1"/>
          </p:nvCxnSpPr>
          <p:spPr>
            <a:xfrm>
              <a:off x="12319279" y="5083372"/>
              <a:ext cx="0" cy="999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26494CA-580C-4FE5-AA80-001CFAFC6C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88099" y="5271262"/>
              <a:ext cx="12789074" cy="88065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471A5F-8C16-4CFD-973C-8E1B6AC8FD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5699" y="4947123"/>
              <a:ext cx="12789074" cy="77716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8B4237-1E24-405E-8BCA-1D438F33D1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605" y="5779629"/>
            <a:ext cx="8673395" cy="777164"/>
          </a:xfrm>
        </p:spPr>
        <p:txBody>
          <a:bodyPr anchor="b"/>
          <a:lstStyle>
            <a:lvl1pPr algn="l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81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821299B-0251-4E01-AFE1-5DBDE677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06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303F55-6882-4904-A364-EFFFE20E217E}"/>
              </a:ext>
            </a:extLst>
          </p:cNvPr>
          <p:cNvCxnSpPr>
            <a:cxnSpLocks/>
          </p:cNvCxnSpPr>
          <p:nvPr userDrawn="1"/>
        </p:nvCxnSpPr>
        <p:spPr>
          <a:xfrm>
            <a:off x="628650" y="992808"/>
            <a:ext cx="8051006" cy="0"/>
          </a:xfrm>
          <a:prstGeom prst="line">
            <a:avLst/>
          </a:prstGeom>
          <a:ln w="571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3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03AE74-AA0F-E11F-9594-83572E7F7F06}"/>
              </a:ext>
            </a:extLst>
          </p:cNvPr>
          <p:cNvCxnSpPr>
            <a:cxnSpLocks/>
          </p:cNvCxnSpPr>
          <p:nvPr userDrawn="1"/>
        </p:nvCxnSpPr>
        <p:spPr>
          <a:xfrm>
            <a:off x="-5963" y="6623438"/>
            <a:ext cx="9149963" cy="71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87C202-50CE-8189-1FE2-87A676799FB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5963" y="6400800"/>
            <a:ext cx="9149963" cy="3896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7097AF-ADB5-7CEE-DEBB-F15D2764AC99}"/>
              </a:ext>
            </a:extLst>
          </p:cNvPr>
          <p:cNvCxnSpPr>
            <a:cxnSpLocks/>
          </p:cNvCxnSpPr>
          <p:nvPr userDrawn="1"/>
        </p:nvCxnSpPr>
        <p:spPr>
          <a:xfrm flipV="1">
            <a:off x="-5963" y="6559122"/>
            <a:ext cx="9149963" cy="29887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204" y="1521953"/>
            <a:ext cx="7966298" cy="7206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4771B-FACE-48A5-B3CD-FBAAF6B9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4" y="2674962"/>
            <a:ext cx="4144796" cy="3184417"/>
          </a:xfrm>
        </p:spPr>
        <p:txBody>
          <a:bodyPr/>
          <a:lstStyle>
            <a:lvl1pPr>
              <a:defRPr b="0" u="none">
                <a:solidFill>
                  <a:schemeClr val="tx1"/>
                </a:solidFill>
                <a:effectLst/>
              </a:defRPr>
            </a:lvl1pPr>
            <a:lvl2pPr>
              <a:defRPr b="0" u="none">
                <a:solidFill>
                  <a:schemeClr val="tx1"/>
                </a:solidFill>
                <a:effectLst/>
              </a:defRPr>
            </a:lvl2pPr>
            <a:lvl3pPr>
              <a:defRPr b="0" u="none">
                <a:solidFill>
                  <a:schemeClr val="tx1"/>
                </a:solidFill>
                <a:effectLst/>
              </a:defRPr>
            </a:lvl3pPr>
            <a:lvl4pPr>
              <a:defRPr b="0" u="none">
                <a:solidFill>
                  <a:schemeClr val="tx1"/>
                </a:solidFill>
                <a:effectLst/>
              </a:defRPr>
            </a:lvl4pPr>
            <a:lvl5pPr>
              <a:defRPr b="0" u="none"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B652F-C7BF-4018-9B18-C39995D8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9" y="6454140"/>
            <a:ext cx="27432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6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BF247E-041E-B3F2-B2BC-53A2EA5269AC}"/>
              </a:ext>
            </a:extLst>
          </p:cNvPr>
          <p:cNvCxnSpPr>
            <a:cxnSpLocks/>
          </p:cNvCxnSpPr>
          <p:nvPr userDrawn="1"/>
        </p:nvCxnSpPr>
        <p:spPr>
          <a:xfrm>
            <a:off x="503440" y="2418877"/>
            <a:ext cx="4068560" cy="0"/>
          </a:xfrm>
          <a:prstGeom prst="line">
            <a:avLst/>
          </a:prstGeom>
          <a:ln w="571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4C6F358B-4EB6-807B-21D2-6FBF85484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33003" y="5636721"/>
            <a:ext cx="1083794" cy="8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7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nd Picture righ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4771B-FACE-48A5-B3CD-FBAAF6B9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5" y="1609050"/>
            <a:ext cx="4051000" cy="4572000"/>
          </a:xfrm>
        </p:spPr>
        <p:txBody>
          <a:bodyPr/>
          <a:lstStyle>
            <a:lvl1pPr>
              <a:defRPr b="0" u="none">
                <a:solidFill>
                  <a:schemeClr val="tx1"/>
                </a:solidFill>
              </a:defRPr>
            </a:lvl1pPr>
            <a:lvl2pPr>
              <a:defRPr b="0" u="none">
                <a:solidFill>
                  <a:schemeClr val="tx1"/>
                </a:solidFill>
              </a:defRPr>
            </a:lvl2pPr>
            <a:lvl3pPr>
              <a:defRPr b="0" u="none">
                <a:solidFill>
                  <a:schemeClr val="tx1"/>
                </a:solidFill>
              </a:defRPr>
            </a:lvl3pPr>
            <a:lvl4pPr>
              <a:defRPr b="0" u="none">
                <a:solidFill>
                  <a:schemeClr val="tx1"/>
                </a:solidFill>
              </a:defRPr>
            </a:lvl4pPr>
            <a:lvl5pPr>
              <a:defRPr b="0" u="none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1860E0-F826-4724-A1C3-7C30A06B00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6060" y="1609051"/>
            <a:ext cx="4477940" cy="3886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10D8347-75FB-4652-8AEC-63E16985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9" y="6454140"/>
            <a:ext cx="27432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6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02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and Picture lef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04" y="389189"/>
            <a:ext cx="8264860" cy="7735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4771B-FACE-48A5-B3CD-FBAAF6B9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297" y="1609054"/>
            <a:ext cx="4656790" cy="3886200"/>
          </a:xfrm>
        </p:spPr>
        <p:txBody>
          <a:bodyPr/>
          <a:lstStyle>
            <a:lvl1pPr>
              <a:defRPr b="0" u="none">
                <a:solidFill>
                  <a:schemeClr val="tx1"/>
                </a:solidFill>
              </a:defRPr>
            </a:lvl1pPr>
            <a:lvl2pPr>
              <a:defRPr b="0" u="none">
                <a:solidFill>
                  <a:schemeClr val="tx1"/>
                </a:solidFill>
              </a:defRPr>
            </a:lvl2pPr>
            <a:lvl3pPr>
              <a:defRPr b="0" u="none">
                <a:solidFill>
                  <a:schemeClr val="tx1"/>
                </a:solidFill>
              </a:defRPr>
            </a:lvl3pPr>
            <a:lvl4pPr>
              <a:defRPr b="0" u="none">
                <a:solidFill>
                  <a:schemeClr val="tx1"/>
                </a:solidFill>
              </a:defRPr>
            </a:lvl4pPr>
            <a:lvl5pPr>
              <a:defRPr b="0" u="none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1860E0-F826-4724-A1C3-7C30A06B00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609053"/>
            <a:ext cx="3884063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4E643C9-A96C-4A6A-8ED5-DC136FF8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9" y="6454140"/>
            <a:ext cx="27432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6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6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C848-2445-46F0-8805-82448E3A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330BA-C8DF-4E6E-AFFF-0C212DF2A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229" y="2279182"/>
            <a:ext cx="3909060" cy="3876357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9F3D2-21B1-426A-9E71-4F41C1F9C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2025" y="2279180"/>
            <a:ext cx="3909060" cy="313857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B2A4DF-14F7-4723-87F4-6635BAB9B7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228" y="1609596"/>
            <a:ext cx="3909060" cy="669584"/>
          </a:xfrm>
        </p:spPr>
        <p:txBody>
          <a:bodyPr>
            <a:noAutofit/>
          </a:bodyPr>
          <a:lstStyle>
            <a:lvl1pPr marL="0" indent="0">
              <a:buNone/>
              <a:defRPr sz="2100" u="none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7D7547A-0D65-4483-BC21-6E4B5F5267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2025" y="1608692"/>
            <a:ext cx="3909060" cy="669584"/>
          </a:xfrm>
        </p:spPr>
        <p:txBody>
          <a:bodyPr>
            <a:noAutofit/>
          </a:bodyPr>
          <a:lstStyle>
            <a:lvl1pPr marL="0" indent="0">
              <a:buNone/>
              <a:defRPr sz="2100" u="none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5910E8F-05C4-40AC-B8E8-138259D1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9" y="6454140"/>
            <a:ext cx="27432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6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61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531037D-907C-42DD-A306-8E390666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06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72D469-4599-432A-B376-A8EB4E095129}"/>
              </a:ext>
            </a:extLst>
          </p:cNvPr>
          <p:cNvCxnSpPr>
            <a:cxnSpLocks/>
          </p:cNvCxnSpPr>
          <p:nvPr userDrawn="1"/>
        </p:nvCxnSpPr>
        <p:spPr>
          <a:xfrm>
            <a:off x="628650" y="992808"/>
            <a:ext cx="8051006" cy="0"/>
          </a:xfrm>
          <a:prstGeom prst="line">
            <a:avLst/>
          </a:prstGeom>
          <a:ln w="571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37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14179AA-EEB1-4AD8-A38C-8F5F71F3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9" y="6454140"/>
            <a:ext cx="27432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6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7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95133A-A3D8-48B9-A96B-2353AA69D0B5}"/>
              </a:ext>
            </a:extLst>
          </p:cNvPr>
          <p:cNvCxnSpPr>
            <a:cxnSpLocks/>
          </p:cNvCxnSpPr>
          <p:nvPr userDrawn="1"/>
        </p:nvCxnSpPr>
        <p:spPr>
          <a:xfrm>
            <a:off x="503441" y="1286113"/>
            <a:ext cx="8176215" cy="0"/>
          </a:xfrm>
          <a:prstGeom prst="line">
            <a:avLst/>
          </a:prstGeom>
          <a:ln w="571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747FA6A-7668-4BB4-9722-F2858901D368}"/>
              </a:ext>
            </a:extLst>
          </p:cNvPr>
          <p:cNvGrpSpPr/>
          <p:nvPr userDrawn="1"/>
        </p:nvGrpSpPr>
        <p:grpSpPr>
          <a:xfrm>
            <a:off x="-5963" y="6400800"/>
            <a:ext cx="9149963" cy="457200"/>
            <a:chOff x="-7951" y="6400800"/>
            <a:chExt cx="12199951" cy="4572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470DAF-6731-4C05-A116-B504FB13E8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951" y="6623437"/>
              <a:ext cx="12199951" cy="7156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877296-5CA1-42A8-A93A-EE4AC175A3F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-7951" y="6400800"/>
              <a:ext cx="12199951" cy="3896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E21922-40A2-4641-A8DA-E52C672F6A9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7951" y="6559121"/>
              <a:ext cx="12199951" cy="29887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070B09A3-9C10-4481-813B-8B20AA58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9" y="6454140"/>
            <a:ext cx="27432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6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71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3B3367-FC7D-424D-B071-1009AE4DC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" y="857"/>
            <a:ext cx="9141714" cy="68562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45AF26B-BE4D-417A-B353-EE70614E95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733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1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54226F-31BA-4FE4-A3BD-3DE6B233F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" y="857"/>
            <a:ext cx="9141714" cy="68562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F7DAB9-F68C-454D-91C1-A59FF8FA21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85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697A86-9C56-4786-B529-4EDA6A26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" y="857"/>
            <a:ext cx="9141714" cy="68562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7265DE-4172-41FC-AE2F-9198DE7396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34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1546C5-F52A-412B-83CD-E98396FD4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" y="857"/>
            <a:ext cx="9141714" cy="68562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4A802F3-86B1-4FE1-A899-AE07FDFFE7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65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11DA0F-2F36-4707-B0DD-02201C91DF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" y="857"/>
            <a:ext cx="9141714" cy="68562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F0488D-E432-4FE0-BEEC-88E96B892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14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6EBB3-3861-4635-923E-C54D529FF4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" y="857"/>
            <a:ext cx="9141714" cy="68562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D8D5E0-4999-4FC4-898D-537696EEA9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39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55FD33-A1B6-4A8E-B7F0-916B29E91E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" y="857"/>
            <a:ext cx="9141714" cy="68562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F4EF40-2B52-485F-BC9D-A94F1F0CB8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9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CCA6D4-15A6-4DC8-88DB-5CE9B22AF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" y="857"/>
            <a:ext cx="9141714" cy="68562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A45724-01A3-4337-B0B5-56647E0F97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02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06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606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BB4890-B830-4C6B-8979-C782749B1E05}"/>
              </a:ext>
            </a:extLst>
          </p:cNvPr>
          <p:cNvCxnSpPr>
            <a:cxnSpLocks/>
          </p:cNvCxnSpPr>
          <p:nvPr userDrawn="1"/>
        </p:nvCxnSpPr>
        <p:spPr>
          <a:xfrm>
            <a:off x="628650" y="992808"/>
            <a:ext cx="8051006" cy="0"/>
          </a:xfrm>
          <a:prstGeom prst="line">
            <a:avLst/>
          </a:prstGeom>
          <a:ln w="571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2CDE32F8-4AFB-4148-9592-CF8DC372E8D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4597" y="5859413"/>
            <a:ext cx="1079316" cy="6571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EB5ACE-9388-4875-A537-E825716C3E05}"/>
              </a:ext>
            </a:extLst>
          </p:cNvPr>
          <p:cNvCxnSpPr>
            <a:cxnSpLocks/>
          </p:cNvCxnSpPr>
          <p:nvPr userDrawn="1"/>
        </p:nvCxnSpPr>
        <p:spPr>
          <a:xfrm>
            <a:off x="-7951" y="6709697"/>
            <a:ext cx="9151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0A0878-9F09-4AD7-94F8-DA24A549327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6400800"/>
            <a:ext cx="9151952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19ED02-5AD3-41B1-BFD9-FEB63A776D1D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6578601"/>
            <a:ext cx="9151951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4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23" r:id="rId11"/>
    <p:sldLayoutId id="2147483739" r:id="rId12"/>
    <p:sldLayoutId id="2147483736" r:id="rId13"/>
    <p:sldLayoutId id="2147483749" r:id="rId14"/>
    <p:sldLayoutId id="2147483750" r:id="rId15"/>
    <p:sldLayoutId id="2147483752" r:id="rId16"/>
    <p:sldLayoutId id="2147483741" r:id="rId17"/>
    <p:sldLayoutId id="2147483666" r:id="rId18"/>
    <p:sldLayoutId id="2147483667" r:id="rId19"/>
    <p:sldLayoutId id="214748371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derhubcd.com/core/diy-templates/#presentation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D0383-4994-4CF9-8B23-05C5BAE119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648" y="1059569"/>
            <a:ext cx="971550" cy="488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FE72B7-8CAF-4124-BDAE-3E54466EC505}"/>
              </a:ext>
            </a:extLst>
          </p:cNvPr>
          <p:cNvSpPr txBox="1"/>
          <p:nvPr/>
        </p:nvSpPr>
        <p:spPr>
          <a:xfrm>
            <a:off x="850180" y="2738669"/>
            <a:ext cx="7443641" cy="79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lnSpc>
                <a:spcPts val="2850"/>
              </a:lnSpc>
              <a:defRPr/>
            </a:pPr>
            <a:r>
              <a:rPr lang="en-US" sz="3000" b="1" dirty="0">
                <a:latin typeface="Trebuchet MS" panose="020B0603020202020204" pitchFamily="34" charset="0"/>
              </a:rPr>
              <a:t>A LIBRARY OF COVERS CAN BE FOUND AT</a:t>
            </a:r>
          </a:p>
          <a:p>
            <a:pPr algn="ctr" defTabSz="685800">
              <a:lnSpc>
                <a:spcPts val="2850"/>
              </a:lnSpc>
              <a:defRPr/>
            </a:pPr>
            <a:r>
              <a:rPr lang="en-US" b="1" dirty="0">
                <a:solidFill>
                  <a:prstClr val="white"/>
                </a:solidFill>
                <a:latin typeface="Trebuchet MS" panose="020B0603020202020204" pitchFamily="34" charset="0"/>
                <a:hlinkClick r:id="rId3"/>
              </a:rPr>
              <a:t>https://www.orderhubcd.com/core/diy-templates/#presentations</a:t>
            </a:r>
            <a:r>
              <a:rPr lang="en-US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73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1726A6-F745-498D-9982-BD8A08D48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VISION COVERAGE</a:t>
            </a:r>
          </a:p>
        </p:txBody>
      </p:sp>
    </p:spTree>
    <p:extLst>
      <p:ext uri="{BB962C8B-B14F-4D97-AF65-F5344CB8AC3E}">
        <p14:creationId xmlns:p14="http://schemas.microsoft.com/office/powerpoint/2010/main" val="373767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PLAN HIGHLIGHTS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B627D1-9898-4B9C-8200-670D9FE5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34097"/>
              </p:ext>
            </p:extLst>
          </p:nvPr>
        </p:nvGraphicFramePr>
        <p:xfrm>
          <a:off x="457200" y="1538986"/>
          <a:ext cx="5238595" cy="27711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54731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1491932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1491932">
                  <a:extLst>
                    <a:ext uri="{9D8B030D-6E8A-4147-A177-3AD203B41FA5}">
                      <a16:colId xmlns:a16="http://schemas.microsoft.com/office/drawing/2014/main" val="264595523"/>
                    </a:ext>
                  </a:extLst>
                </a:gridCol>
              </a:tblGrid>
              <a:tr h="344013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Key Vision Benefits</a:t>
                      </a:r>
                    </a:p>
                  </a:txBody>
                  <a:tcPr marL="64669" marR="64669" marT="34294" marB="342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Carrier</a:t>
                      </a:r>
                    </a:p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196583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 Only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Out-of-Network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329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9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Exam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(once every 12 months)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09868"/>
                  </a:ext>
                </a:extLst>
              </a:tr>
              <a:tr h="329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9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Lenses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(once every 12 months)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59627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Single Vision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Bifocal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Trifocal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Lenticular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3426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9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Frames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(once every 24 months)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63253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9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Contact Lenses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(once every 12 months; instead of prescription glasses)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18469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3A227B6-5240-BFF7-C3D5-DE502EE39D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977" y="1538986"/>
            <a:ext cx="3280023" cy="30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1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5A269E-D64C-4A1C-9534-A5824AD1A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LIFE/AD&amp;D INSURANCE</a:t>
            </a:r>
          </a:p>
        </p:txBody>
      </p:sp>
    </p:spTree>
    <p:extLst>
      <p:ext uri="{BB962C8B-B14F-4D97-AF65-F5344CB8AC3E}">
        <p14:creationId xmlns:p14="http://schemas.microsoft.com/office/powerpoint/2010/main" val="107165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BFD3-F2CE-4D86-8C16-D65AC86C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LIFE / AD&amp;D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41086-C861-4CCC-9694-D0BAD78B2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5" y="1609050"/>
            <a:ext cx="4750276" cy="4572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100% paid by The Company</a:t>
            </a:r>
          </a:p>
          <a:p>
            <a:r>
              <a:rPr lang="en-US" b="1" dirty="0">
                <a:solidFill>
                  <a:schemeClr val="accent2"/>
                </a:solidFill>
              </a:rPr>
              <a:t>Provided through (carrier)</a:t>
            </a:r>
          </a:p>
          <a:p>
            <a:pPr lvl="1"/>
            <a:r>
              <a:rPr lang="en-US" dirty="0"/>
              <a:t>Insert benefit amount</a:t>
            </a:r>
          </a:p>
          <a:p>
            <a:pPr lvl="1"/>
            <a:r>
              <a:rPr lang="en-US" dirty="0"/>
              <a:t>Designate or update your beneficiary information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A507B1-FA1E-42AC-88CA-49564C74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2F4137AA-D550-0C44-2B7C-F17442E03B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7345" y="1532034"/>
            <a:ext cx="3429297" cy="25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LIFE / AD&amp;D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5C643-2EAF-45F8-999F-96E28F344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5" y="1609050"/>
            <a:ext cx="4972698" cy="4572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100% paid by The Company</a:t>
            </a:r>
          </a:p>
          <a:p>
            <a:r>
              <a:rPr lang="en-US" b="1" dirty="0">
                <a:solidFill>
                  <a:schemeClr val="accent2"/>
                </a:solidFill>
              </a:rPr>
              <a:t>Provided through (carrier)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Evidence of Insurability</a:t>
            </a:r>
          </a:p>
          <a:p>
            <a:pPr lvl="1"/>
            <a:r>
              <a:rPr lang="en-US" dirty="0"/>
              <a:t>Details for OE</a:t>
            </a:r>
          </a:p>
        </p:txBody>
      </p:sp>
      <p:pic>
        <p:nvPicPr>
          <p:cNvPr id="11" name="Picture Placeholder 10" descr="A picture containing logo&#10;&#10;Description automatically generated">
            <a:extLst>
              <a:ext uri="{FF2B5EF4-FFF2-40B4-BE49-F238E27FC236}">
                <a16:creationId xmlns:a16="http://schemas.microsoft.com/office/drawing/2014/main" id="{7BB11650-A372-421B-A317-1D7D5341FA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" b="6611"/>
          <a:stretch>
            <a:fillRect/>
          </a:stretch>
        </p:blipFill>
        <p:spPr/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D11C87-6FFA-47C8-AB7F-29E7E4C5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879172"/>
              </p:ext>
            </p:extLst>
          </p:nvPr>
        </p:nvGraphicFramePr>
        <p:xfrm>
          <a:off x="743221" y="2609180"/>
          <a:ext cx="4078160" cy="10928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3981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3284179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</a:tblGrid>
              <a:tr h="28849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Benefit Options</a:t>
                      </a:r>
                    </a:p>
                  </a:txBody>
                  <a:tcPr marL="64669" marR="64669" marT="34294" marB="3429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681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63253"/>
                  </a:ext>
                </a:extLst>
              </a:tr>
              <a:tr h="2681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Spouse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18469"/>
                  </a:ext>
                </a:extLst>
              </a:tr>
              <a:tr h="2681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Child(ren)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74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790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DC696F-9972-452E-8DE5-8941446BC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</p:spTree>
    <p:extLst>
      <p:ext uri="{BB962C8B-B14F-4D97-AF65-F5344CB8AC3E}">
        <p14:creationId xmlns:p14="http://schemas.microsoft.com/office/powerpoint/2010/main" val="382929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3BB5344-453F-466B-BE67-4940B7BD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5C825B-38F2-4D58-AA37-DA1EF900C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229" y="2279183"/>
            <a:ext cx="3909060" cy="1022158"/>
          </a:xfrm>
        </p:spPr>
        <p:txBody>
          <a:bodyPr/>
          <a:lstStyle/>
          <a:p>
            <a:r>
              <a:rPr lang="en-US" sz="2400" dirty="0"/>
              <a:t>100% paid by The Company</a:t>
            </a:r>
          </a:p>
          <a:p>
            <a:r>
              <a:rPr lang="en-US" sz="2400" dirty="0"/>
              <a:t>Provided through (carrier)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19DF725-CF4B-4C2D-AB9A-56DC1F8EA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2025" y="2279180"/>
            <a:ext cx="3909060" cy="1022160"/>
          </a:xfrm>
        </p:spPr>
        <p:txBody>
          <a:bodyPr/>
          <a:lstStyle/>
          <a:p>
            <a:r>
              <a:rPr lang="en-US" sz="2400" dirty="0"/>
              <a:t>100% paid by The Company</a:t>
            </a:r>
          </a:p>
          <a:p>
            <a:r>
              <a:rPr lang="en-US" sz="2400" dirty="0"/>
              <a:t>Provided through (carrier)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E3D3EF6-5BDB-4F74-A0BC-E2E97F94E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>
                <a:latin typeface="Arial Black" panose="020B0A04020102020204" pitchFamily="34" charset="0"/>
              </a:rPr>
              <a:t>Short Term Disability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8B4463-CC38-426C-AB42-0BF1C34549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>
                <a:latin typeface="Arial Black" panose="020B0A04020102020204" pitchFamily="34" charset="0"/>
              </a:rPr>
              <a:t>Long Term Disability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31513-35B3-4470-885E-3B67CFE9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9E43191-0107-4014-A1BB-13C134F4C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76935"/>
              </p:ext>
            </p:extLst>
          </p:nvPr>
        </p:nvGraphicFramePr>
        <p:xfrm>
          <a:off x="495270" y="3301340"/>
          <a:ext cx="3850018" cy="14915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71894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378124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</a:tblGrid>
              <a:tr h="302596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Plan Highlights</a:t>
                      </a:r>
                    </a:p>
                  </a:txBody>
                  <a:tcPr marL="64669" marR="64669" marT="34294" marB="342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Benefit Percentage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63253"/>
                  </a:ext>
                </a:extLst>
              </a:tr>
              <a:tr h="3025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Weekly Benefit Maximum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18469"/>
                  </a:ext>
                </a:extLst>
              </a:tr>
              <a:tr h="3025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When Benefits Begin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74587"/>
                  </a:ext>
                </a:extLst>
              </a:tr>
              <a:tr h="3025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Maximum Benefit Duration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50136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6E40E688-61C9-4745-91E0-249237673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26874"/>
              </p:ext>
            </p:extLst>
          </p:nvPr>
        </p:nvGraphicFramePr>
        <p:xfrm>
          <a:off x="4772025" y="3301340"/>
          <a:ext cx="3876706" cy="14915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90412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386294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</a:tblGrid>
              <a:tr h="302596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Plan Highlights</a:t>
                      </a:r>
                    </a:p>
                  </a:txBody>
                  <a:tcPr marL="64669" marR="64669" marT="34294" marB="342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Benefit Percentage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63253"/>
                  </a:ext>
                </a:extLst>
              </a:tr>
              <a:tr h="3025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Monthly Benefit Maximum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18469"/>
                  </a:ext>
                </a:extLst>
              </a:tr>
              <a:tr h="3025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When Benefits Begin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74587"/>
                  </a:ext>
                </a:extLst>
              </a:tr>
              <a:tr h="3025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Maximum Benefit Duration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50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285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EEB416-5884-4582-97EE-0D828F4492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EMPLOYEE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1081119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33B0-CF75-42FA-95F8-E627D875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ASSISTANCE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0435-DBBD-40AC-BC24-2950FB43C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4" y="1609050"/>
            <a:ext cx="4861487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accent2"/>
                </a:solidFill>
                <a:sym typeface="Arial Narrow"/>
              </a:rPr>
              <a:t>100% paid by The Company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accent2"/>
                </a:solidFill>
                <a:sym typeface="Arial Narrow"/>
              </a:rPr>
              <a:t>Provided through (carrier)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accent2"/>
                </a:solidFill>
                <a:sym typeface="Arial Narrow"/>
              </a:rPr>
              <a:t>Counseling on Personal Issues, such as: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Stress, anxiety, depression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Relationships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Problems with your children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Substance abuse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accent2"/>
              </a:solidFill>
              <a:sym typeface="Arial Narrow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2"/>
                </a:solidFill>
                <a:sym typeface="Arial Narrow"/>
              </a:rPr>
              <a:t>EAP Services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Assistance for you or a household family member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Up to three (3) in-person sessions with a counselor, per year, per individual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Unlimited toll-free phone access 24/7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Online resources 24/7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Work/life services for assistance with child care, elder care, financial issues, plus much more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38760F-0F57-4F45-9076-DC3F9A21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DCC8ECD-809C-327B-12DA-64134EA31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681" y="1714497"/>
            <a:ext cx="3429007" cy="34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81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5B143B-5C95-4E6E-ADE4-8DC53108FE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FLEXIBLE SPENDING ACCOUNTS</a:t>
            </a:r>
          </a:p>
        </p:txBody>
      </p:sp>
    </p:spTree>
    <p:extLst>
      <p:ext uri="{BB962C8B-B14F-4D97-AF65-F5344CB8AC3E}">
        <p14:creationId xmlns:p14="http://schemas.microsoft.com/office/powerpoint/2010/main" val="341410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8404-6A62-42E3-83AB-A1BBAE53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58" y="1466546"/>
            <a:ext cx="4051000" cy="4572000"/>
          </a:xfrm>
        </p:spPr>
        <p:txBody>
          <a:bodyPr/>
          <a:lstStyle/>
          <a:p>
            <a:r>
              <a:rPr lang="en-US" dirty="0">
                <a:sym typeface="Arial Narrow"/>
              </a:rPr>
              <a:t>Welcome</a:t>
            </a:r>
          </a:p>
          <a:p>
            <a:r>
              <a:rPr lang="en-US" dirty="0">
                <a:sym typeface="Arial Narrow"/>
              </a:rPr>
              <a:t>What’s New</a:t>
            </a:r>
          </a:p>
          <a:p>
            <a:r>
              <a:rPr lang="en-US" dirty="0">
                <a:sym typeface="Arial Narrow"/>
              </a:rPr>
              <a:t>What’s Changing</a:t>
            </a:r>
          </a:p>
          <a:p>
            <a:r>
              <a:rPr lang="en-US" dirty="0">
                <a:sym typeface="Arial Narrow"/>
              </a:rPr>
              <a:t>Eligibility &amp; Enrollment</a:t>
            </a:r>
          </a:p>
          <a:p>
            <a:r>
              <a:rPr lang="en-US" dirty="0">
                <a:sym typeface="Arial Narrow"/>
              </a:rPr>
              <a:t>Review of 20XX Benefits</a:t>
            </a:r>
          </a:p>
          <a:p>
            <a:r>
              <a:rPr lang="en-US" dirty="0">
                <a:sym typeface="Arial Narrow"/>
              </a:rPr>
              <a:t>How to Enroll</a:t>
            </a:r>
          </a:p>
          <a:p>
            <a:r>
              <a:rPr lang="en-US" dirty="0">
                <a:sym typeface="Arial Narrow"/>
              </a:rPr>
              <a:t>Questions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A9F74-6D09-412A-A89B-AEF32CF1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EB56C2-EB88-49FC-9422-AE5B27935C4F}"/>
              </a:ext>
            </a:extLst>
          </p:cNvPr>
          <p:cNvCxnSpPr/>
          <p:nvPr/>
        </p:nvCxnSpPr>
        <p:spPr>
          <a:xfrm>
            <a:off x="9239459" y="5463858"/>
            <a:ext cx="0" cy="7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10F90843-A151-4EF8-AE93-DDA2A2A64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651" y="1368646"/>
            <a:ext cx="3835699" cy="38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84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E83C-2D0F-455C-9828-AD8E5B23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SPENDING ACCOUNTS (FSA)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CB8A-3EAE-4EF6-914A-4779E0AAE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Set aside a portion of your income, </a:t>
            </a:r>
            <a:r>
              <a:rPr lang="en-US" sz="1600" b="1" dirty="0">
                <a:sym typeface="Arial Narrow"/>
              </a:rPr>
              <a:t>before taxes</a:t>
            </a:r>
            <a:r>
              <a:rPr lang="en-US" sz="1600" dirty="0">
                <a:sym typeface="Arial Narrow"/>
              </a:rPr>
              <a:t>, to pay for qualified health care and/or dependent care expenses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Decrease your taxable income and increase your take-home pay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sym typeface="Arial Narrow"/>
              </a:rPr>
              <a:t>Health Care FSA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dirty="0">
                <a:sym typeface="Arial Narrow"/>
              </a:rPr>
              <a:t>$2,550 </a:t>
            </a:r>
            <a:r>
              <a:rPr lang="en-US" sz="1600" dirty="0">
                <a:sym typeface="Arial Narrow"/>
              </a:rPr>
              <a:t>maximum annual contribution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Eligible expenses include: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Coinsurance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Copays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Deductibles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Dental treatment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Vision care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Prescriptions</a:t>
            </a:r>
            <a:endParaRPr lang="en-US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F36A8-05BF-45B0-A64F-E9C809CE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0CBDBBB-EFE7-172E-3C71-A3B0B7E42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578" y="1401404"/>
            <a:ext cx="4506107" cy="45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3A0F-25C2-4D8E-B79C-9C219B4A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 SPENDING ACCOUNTS (FSA)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F75DE-A7D9-47F8-A28A-BE9AF64F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67514-D220-4AAF-BB1A-DE88F2E2CE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446213"/>
            <a:ext cx="7886700" cy="435133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481C6"/>
              </a:buClr>
              <a:buSzPct val="100000"/>
              <a:buNone/>
            </a:pPr>
            <a:r>
              <a:rPr lang="en-US" sz="1500" b="1" dirty="0">
                <a:solidFill>
                  <a:srgbClr val="0481C6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Dependent Care FSA</a:t>
            </a:r>
          </a:p>
          <a:p>
            <a:pPr marL="300038" indent="-257175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481C6"/>
              </a:buClr>
              <a:buSzPct val="100000"/>
            </a:pPr>
            <a:r>
              <a:rPr lang="en-US" sz="13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$5,000 </a:t>
            </a:r>
            <a:r>
              <a:rPr lang="en-US" sz="135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maximum annual contribution (per family)</a:t>
            </a:r>
          </a:p>
          <a:p>
            <a:pPr marL="300038" indent="-257175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481C6"/>
              </a:buClr>
              <a:buSzPct val="100000"/>
            </a:pPr>
            <a:r>
              <a:rPr lang="en-US" sz="135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Eligible expenses include:</a:t>
            </a:r>
          </a:p>
          <a:p>
            <a:pPr lvl="1" indent="-214313">
              <a:spcBef>
                <a:spcPts val="450"/>
              </a:spcBef>
              <a:spcAft>
                <a:spcPts val="0"/>
              </a:spcAft>
              <a:buSzPct val="100000"/>
            </a:pPr>
            <a:r>
              <a:rPr lang="en-US" sz="105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Care of a dependent child </a:t>
            </a:r>
            <a:r>
              <a:rPr lang="en-US" sz="10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under the age of 13 </a:t>
            </a:r>
            <a:r>
              <a:rPr lang="en-US" sz="105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by babysitters, nursery schools, pre-school or daycare centers.</a:t>
            </a:r>
          </a:p>
          <a:p>
            <a:pPr lvl="1" indent="-214313">
              <a:spcBef>
                <a:spcPts val="450"/>
              </a:spcBef>
              <a:spcAft>
                <a:spcPts val="0"/>
              </a:spcAft>
              <a:buSzPct val="100000"/>
            </a:pPr>
            <a:r>
              <a:rPr lang="en-US" sz="105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Care of a household member who is physically or mentally incapable of caring for him/herself and qualifies as your </a:t>
            </a:r>
            <a:br>
              <a:rPr lang="en-US" sz="105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105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federal tax dependent.</a:t>
            </a:r>
            <a:endParaRPr lang="en-US" sz="1350" dirty="0"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  <a:p>
            <a:pPr marL="300038" indent="-257175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481C6"/>
              </a:buClr>
              <a:buSzPct val="100000"/>
            </a:pPr>
            <a:endParaRPr lang="en-US" sz="1500" cap="all" dirty="0"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  <a:p>
            <a:pPr marL="42863" indent="0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481C6"/>
              </a:buClr>
              <a:buSzPct val="100000"/>
              <a:buNone/>
            </a:pPr>
            <a:r>
              <a:rPr lang="en-US" sz="1350" b="1" cap="all" dirty="0">
                <a:solidFill>
                  <a:srgbClr val="E6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Important FSA Rules </a:t>
            </a:r>
          </a:p>
          <a:p>
            <a:pPr marL="171450" indent="-171450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481C6"/>
              </a:buClr>
              <a:buSzPct val="100000"/>
            </a:pPr>
            <a:r>
              <a:rPr lang="en-US" sz="13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Unused health care funds over $500 will NOT be returned to you or carried over </a:t>
            </a:r>
            <a:br>
              <a:rPr lang="en-US" sz="13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13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to the following year.</a:t>
            </a:r>
          </a:p>
          <a:p>
            <a:pPr marL="171450" indent="-171450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481C6"/>
              </a:buClr>
              <a:buSzPct val="100000"/>
            </a:pPr>
            <a:r>
              <a:rPr lang="en-US" sz="13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Unused dependent care funds will NOT be returned to you or carried over to the </a:t>
            </a:r>
            <a:br>
              <a:rPr lang="en-US" sz="13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13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following year.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26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6875F2-CC51-4D01-ABB5-78D57AE4CF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VOLUNTARY BENEFITS</a:t>
            </a:r>
          </a:p>
        </p:txBody>
      </p:sp>
    </p:spTree>
    <p:extLst>
      <p:ext uri="{BB962C8B-B14F-4D97-AF65-F5344CB8AC3E}">
        <p14:creationId xmlns:p14="http://schemas.microsoft.com/office/powerpoint/2010/main" val="2790657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BA4EB2-2988-4C72-8778-586A439A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VOLUNTARY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8C054-F3F9-48AE-8244-67B90440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79" y="1264662"/>
            <a:ext cx="8218031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Designed to complement your health care coverage.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Completely Voluntary. You are responsible for paying for coverage at affordable group rates.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Coverage also available for your spouse and dependents.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2F5E"/>
                </a:solidFill>
              </a:rPr>
              <a:t>Accident Insurance</a:t>
            </a:r>
            <a:endParaRPr lang="en-US" sz="1200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1E1F"/>
                </a:solidFill>
              </a:rPr>
              <a:t>Accident insurance can soften the financial impact of an accidental injury by paying a benefit to you to help cover the unexpected out-of-pocket costs related to treating your injuries.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2F5E"/>
                </a:solidFill>
              </a:rPr>
              <a:t>Critical Illness</a:t>
            </a:r>
            <a:endParaRPr lang="en-US" sz="1200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1E1F"/>
                </a:solidFill>
              </a:rPr>
              <a:t>Did you know that the average total out-of-pocket cost related to treating a critical illness is over $7,000</a:t>
            </a:r>
            <a:r>
              <a:rPr lang="en-US" sz="1200" baseline="30000" dirty="0">
                <a:solidFill>
                  <a:srgbClr val="221E1F"/>
                </a:solidFill>
              </a:rPr>
              <a:t>1</a:t>
            </a:r>
            <a:r>
              <a:rPr lang="en-US" sz="1200" dirty="0">
                <a:solidFill>
                  <a:srgbClr val="221E1F"/>
                </a:solidFill>
              </a:rPr>
              <a:t>? With critical illness insurance, you’ll receive a lump-sum benefit if you are diagnosed with a covered condition that you can use however you would like, including to help pay for: treatment (e.g. experimental), prescriptions, travel, increased living expenses, and more.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2F5E"/>
                </a:solidFill>
              </a:rPr>
              <a:t>Hospital Indemnity Insurance</a:t>
            </a:r>
            <a:endParaRPr lang="en-US" sz="1200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1E1F"/>
                </a:solidFill>
              </a:rPr>
              <a:t>The average cost of a hospital stay is $10,000</a:t>
            </a:r>
            <a:r>
              <a:rPr lang="en-US" sz="1200" baseline="30000" dirty="0">
                <a:solidFill>
                  <a:srgbClr val="221E1F"/>
                </a:solidFill>
              </a:rPr>
              <a:t>2</a:t>
            </a:r>
            <a:r>
              <a:rPr lang="en-US" sz="1200" dirty="0">
                <a:solidFill>
                  <a:srgbClr val="221E1F"/>
                </a:solidFill>
              </a:rPr>
              <a:t>—and the average length of a stay is 4.8 days</a:t>
            </a:r>
            <a:r>
              <a:rPr lang="en-US" sz="1200" baseline="30000" dirty="0">
                <a:solidFill>
                  <a:srgbClr val="221E1F"/>
                </a:solidFill>
              </a:rPr>
              <a:t>3</a:t>
            </a:r>
            <a:r>
              <a:rPr lang="en-US" sz="1200" dirty="0">
                <a:solidFill>
                  <a:srgbClr val="221E1F"/>
                </a:solidFill>
              </a:rPr>
              <a:t>. Hospital indemnity insurance can help reduce costs by paying you or a covered dependent a benefit to help cover your deductible, coinsurance and other out-of-pocket costs due to a covered sickness or injury related hospitalization.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221E1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221E1F"/>
                </a:solidFill>
              </a:rPr>
              <a:t>MetLife Accident and Critical Illness Impact Study, October 2013 </a:t>
            </a:r>
            <a:endParaRPr lang="en-US" sz="1200" dirty="0">
              <a:solidFill>
                <a:srgbClr val="221E1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221E1F"/>
                </a:solidFill>
              </a:rPr>
              <a:t>Costs for Hospital Stays in the United States, 2011. HCUP Statistical Brief #168. December 2013. Agency for Healthcare Research and Quality, Rockville, MD. </a:t>
            </a:r>
            <a:endParaRPr lang="en-US" sz="1200" dirty="0">
              <a:solidFill>
                <a:srgbClr val="221E1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221E1F"/>
                </a:solidFill>
              </a:rPr>
              <a:t>National Hospital Discharge Survey: 2010</a:t>
            </a:r>
            <a:endParaRPr lang="en-US" sz="1200" dirty="0">
              <a:solidFill>
                <a:srgbClr val="221E1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8D19-EF1C-443C-9B71-BD5FCD7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5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336B3A-8B50-4762-8F6E-1AF2D9FF5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VALUABLE EXTRAS</a:t>
            </a:r>
          </a:p>
        </p:txBody>
      </p:sp>
    </p:spTree>
    <p:extLst>
      <p:ext uri="{BB962C8B-B14F-4D97-AF65-F5344CB8AC3E}">
        <p14:creationId xmlns:p14="http://schemas.microsoft.com/office/powerpoint/2010/main" val="2055881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E77EFD-59F6-40B8-B869-61339651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VALUABLE EXTRAS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FBAFC4-8DC9-4BA9-A37F-CA7D4DC65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 1</a:t>
            </a:r>
          </a:p>
          <a:p>
            <a:r>
              <a:rPr lang="en-US" dirty="0"/>
              <a:t>Extra 2</a:t>
            </a:r>
          </a:p>
          <a:p>
            <a:r>
              <a:rPr lang="en-US" dirty="0"/>
              <a:t>Extra 3</a:t>
            </a:r>
          </a:p>
          <a:p>
            <a:r>
              <a:rPr lang="en-US" dirty="0"/>
              <a:t>Extra 4</a:t>
            </a:r>
          </a:p>
          <a:p>
            <a:r>
              <a:rPr lang="en-US" dirty="0"/>
              <a:t>Extra 5</a:t>
            </a:r>
          </a:p>
          <a:p>
            <a:r>
              <a:rPr lang="en-US" dirty="0"/>
              <a:t>Extra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9CD6-DA35-4BB5-9DE2-E1F114BB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 descr="A picture containing pool ball, room, gambling house&#10;&#10;Description automatically generated">
            <a:extLst>
              <a:ext uri="{FF2B5EF4-FFF2-40B4-BE49-F238E27FC236}">
                <a16:creationId xmlns:a16="http://schemas.microsoft.com/office/drawing/2014/main" id="{D4C76A22-29D3-C0BA-69AE-87951894E7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14"/>
          <a:stretch/>
        </p:blipFill>
        <p:spPr>
          <a:xfrm>
            <a:off x="5482785" y="1609050"/>
            <a:ext cx="3429007" cy="304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63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416ED0-FD8C-4B29-BF33-7919611E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BENEFIT SPOT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8FC5C5-CA31-4FA5-AF07-5ADC78974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604" y="1892122"/>
            <a:ext cx="3010819" cy="29072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With Benefit Spot you can access company benefit information 24/7 - even when you’re away from work and need it most!</a:t>
            </a:r>
            <a:br>
              <a:rPr lang="en-US" sz="1350" dirty="0"/>
            </a:b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b="1" dirty="0">
                <a:solidFill>
                  <a:schemeClr val="accent2"/>
                </a:solidFill>
              </a:rPr>
              <a:t>You’ll be able to:</a:t>
            </a:r>
          </a:p>
          <a:p>
            <a:pPr>
              <a:spcBef>
                <a:spcPts val="0"/>
              </a:spcBef>
            </a:pPr>
            <a:r>
              <a:rPr lang="en-US" sz="1350" dirty="0"/>
              <a:t>Access benefit plan information</a:t>
            </a:r>
          </a:p>
          <a:p>
            <a:pPr>
              <a:spcBef>
                <a:spcPts val="0"/>
              </a:spcBef>
            </a:pPr>
            <a:r>
              <a:rPr lang="en-US" sz="1350" dirty="0"/>
              <a:t>Watch educational videos</a:t>
            </a:r>
          </a:p>
          <a:p>
            <a:pPr>
              <a:spcBef>
                <a:spcPts val="0"/>
              </a:spcBef>
            </a:pPr>
            <a:r>
              <a:rPr lang="en-US" sz="1350" dirty="0"/>
              <a:t>Look up carrier contact information</a:t>
            </a:r>
          </a:p>
          <a:p>
            <a:pPr>
              <a:spcBef>
                <a:spcPts val="0"/>
              </a:spcBef>
            </a:pPr>
            <a:r>
              <a:rPr lang="en-US" sz="1350" dirty="0"/>
              <a:t>And more!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5A8708-C90F-4EA4-8A59-7FF755B0C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5769" y="1892122"/>
            <a:ext cx="3002291" cy="23539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350" b="1" dirty="0"/>
              <a:t>Simply go to the Apple App Store or Google Play on your device.</a:t>
            </a:r>
          </a:p>
          <a:p>
            <a:pPr>
              <a:spcBef>
                <a:spcPts val="0"/>
              </a:spcBef>
            </a:pPr>
            <a:r>
              <a:rPr lang="en-US" sz="1350" dirty="0"/>
              <a:t>Download the “Benefit Spot” app</a:t>
            </a:r>
          </a:p>
          <a:p>
            <a:pPr>
              <a:spcBef>
                <a:spcPts val="0"/>
              </a:spcBef>
            </a:pPr>
            <a:r>
              <a:rPr lang="en-US" sz="1350" dirty="0"/>
              <a:t>Whenever your launch the app, enter company code </a:t>
            </a:r>
            <a:r>
              <a:rPr lang="en-US" sz="1350" b="1" dirty="0">
                <a:solidFill>
                  <a:schemeClr val="accent2"/>
                </a:solidFill>
              </a:rPr>
              <a:t>ABC123</a:t>
            </a:r>
            <a:r>
              <a:rPr lang="en-US" sz="1350" dirty="0"/>
              <a:t> to access our plan information. </a:t>
            </a:r>
            <a:r>
              <a:rPr lang="en-US" sz="1350" b="1" i="1" dirty="0"/>
              <a:t>NOTE: The company code is case sensitive.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91A00FF-0A48-42B5-814F-C0AB682A8B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603" y="1371892"/>
            <a:ext cx="3552240" cy="50218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We’ve Gone Mobile!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A67734-2DA8-4F94-B943-7CAC45C16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19437" y="1371214"/>
            <a:ext cx="3916280" cy="50218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Downloading Is Easy!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EDBD4-F49A-4195-B7CE-6C19227F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22A235-B01D-4D06-B2D7-6279CA1CFA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107" y="1568191"/>
            <a:ext cx="1702977" cy="3154977"/>
          </a:xfrm>
          <a:prstGeom prst="rect">
            <a:avLst/>
          </a:prstGeom>
          <a:effectLst>
            <a:outerShdw blurRad="317500" dir="13500000" sy="23000" kx="1200000" algn="br" rotWithShape="0">
              <a:prstClr val="black">
                <a:alpha val="14000"/>
              </a:prstClr>
            </a:outerShdw>
          </a:effectLst>
          <a:scene3d>
            <a:camera prst="perspectiveLeft" fov="3600000">
              <a:rot lat="0" lon="1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08121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9DD3E9-E8BE-46FB-A76E-E66AF34D6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BENEFIT COSTS</a:t>
            </a:r>
          </a:p>
        </p:txBody>
      </p:sp>
    </p:spTree>
    <p:extLst>
      <p:ext uri="{BB962C8B-B14F-4D97-AF65-F5344CB8AC3E}">
        <p14:creationId xmlns:p14="http://schemas.microsoft.com/office/powerpoint/2010/main" val="724106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COSTS (BIWEEKLY)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2BC3C-0EBB-4658-8DEB-0BB1ACE8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6582"/>
              </p:ext>
            </p:extLst>
          </p:nvPr>
        </p:nvGraphicFramePr>
        <p:xfrm>
          <a:off x="528451" y="1280018"/>
          <a:ext cx="8219660" cy="11673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9388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053424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2053424">
                  <a:extLst>
                    <a:ext uri="{9D8B030D-6E8A-4147-A177-3AD203B41FA5}">
                      <a16:colId xmlns:a16="http://schemas.microsoft.com/office/drawing/2014/main" val="3874949327"/>
                    </a:ext>
                  </a:extLst>
                </a:gridCol>
                <a:gridCol w="2053424">
                  <a:extLst>
                    <a:ext uri="{9D8B030D-6E8A-4147-A177-3AD203B41FA5}">
                      <a16:colId xmlns:a16="http://schemas.microsoft.com/office/drawing/2014/main" val="2648142919"/>
                    </a:ext>
                  </a:extLst>
                </a:gridCol>
              </a:tblGrid>
              <a:tr h="19431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Coverage Tier</a:t>
                      </a:r>
                    </a:p>
                  </a:txBody>
                  <a:tcPr marL="64669" marR="64669" marT="34294" marB="3429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MEDICAL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196583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2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3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Only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Spouse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Child(ren)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Family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934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23F3AB-8637-456E-8197-A74DCDE70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29757"/>
              </p:ext>
            </p:extLst>
          </p:nvPr>
        </p:nvGraphicFramePr>
        <p:xfrm>
          <a:off x="528450" y="2485823"/>
          <a:ext cx="6180152" cy="11673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9388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060382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2060382">
                  <a:extLst>
                    <a:ext uri="{9D8B030D-6E8A-4147-A177-3AD203B41FA5}">
                      <a16:colId xmlns:a16="http://schemas.microsoft.com/office/drawing/2014/main" val="3874949327"/>
                    </a:ext>
                  </a:extLst>
                </a:gridCol>
              </a:tblGrid>
              <a:tr h="19431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Coverage Tier</a:t>
                      </a:r>
                    </a:p>
                  </a:txBody>
                  <a:tcPr marL="64669" marR="64669" marT="34294" marB="3429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DENTAL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196583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2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Only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Spouse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Child(ren)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Family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9342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72D170-0AFE-4462-83C6-CDFEE0705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0381"/>
              </p:ext>
            </p:extLst>
          </p:nvPr>
        </p:nvGraphicFramePr>
        <p:xfrm>
          <a:off x="528450" y="3700639"/>
          <a:ext cx="4116788" cy="11072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9388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</a:tblGrid>
              <a:tr h="19431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Coverage Tier</a:t>
                      </a:r>
                    </a:p>
                  </a:txBody>
                  <a:tcPr marL="64669" marR="64669" marT="34294" marB="3429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VISION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182888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Only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Spouse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Child(ren)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Family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93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184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7F06-0EF1-4C7A-BBBA-5C15D6E2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enroll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416440C-91A4-4316-9463-0A752EE82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402" y="1870030"/>
            <a:ext cx="3186484" cy="315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2"/>
                </a:solidFill>
              </a:rPr>
              <a:t>www.WebsiteAddress.com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2D627-D36B-4A55-9D9E-76B80467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BE6B2D-4646-487C-B752-A918F09EF331}"/>
              </a:ext>
            </a:extLst>
          </p:cNvPr>
          <p:cNvGrpSpPr/>
          <p:nvPr/>
        </p:nvGrpSpPr>
        <p:grpSpPr>
          <a:xfrm>
            <a:off x="528031" y="1480236"/>
            <a:ext cx="1132313" cy="1132313"/>
            <a:chOff x="-2443306" y="-473970"/>
            <a:chExt cx="1509750" cy="150975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C2031B4-C67E-486D-9168-980A1F2D1C84}"/>
                </a:ext>
              </a:extLst>
            </p:cNvPr>
            <p:cNvSpPr/>
            <p:nvPr/>
          </p:nvSpPr>
          <p:spPr>
            <a:xfrm>
              <a:off x="-2443306" y="-473970"/>
              <a:ext cx="1509750" cy="150975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 descr="Earth Globe Americas">
              <a:extLst>
                <a:ext uri="{FF2B5EF4-FFF2-40B4-BE49-F238E27FC236}">
                  <a16:creationId xmlns:a16="http://schemas.microsoft.com/office/drawing/2014/main" id="{1B25A85F-4281-4124-8AD2-EB6BDC00BD13}"/>
                </a:ext>
              </a:extLst>
            </p:cNvPr>
            <p:cNvSpPr/>
            <p:nvPr/>
          </p:nvSpPr>
          <p:spPr>
            <a:xfrm>
              <a:off x="-2121556" y="-152221"/>
              <a:ext cx="866250" cy="8662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984E02-ED22-4E7E-8215-6ED8477A004A}"/>
              </a:ext>
            </a:extLst>
          </p:cNvPr>
          <p:cNvGrpSpPr/>
          <p:nvPr/>
        </p:nvGrpSpPr>
        <p:grpSpPr>
          <a:xfrm>
            <a:off x="528031" y="2986981"/>
            <a:ext cx="1132313" cy="1132313"/>
            <a:chOff x="-2238770" y="1035778"/>
            <a:chExt cx="1509750" cy="150975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77C2F0B-7581-44FF-927F-651F16E8598A}"/>
                </a:ext>
              </a:extLst>
            </p:cNvPr>
            <p:cNvSpPr/>
            <p:nvPr/>
          </p:nvSpPr>
          <p:spPr>
            <a:xfrm>
              <a:off x="-2238770" y="1035778"/>
              <a:ext cx="1509750" cy="150975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 descr="Stopwatch">
              <a:extLst>
                <a:ext uri="{FF2B5EF4-FFF2-40B4-BE49-F238E27FC236}">
                  <a16:creationId xmlns:a16="http://schemas.microsoft.com/office/drawing/2014/main" id="{46EA8DE9-B9B9-4E0F-ADBE-2CD2FDE82996}"/>
                </a:ext>
              </a:extLst>
            </p:cNvPr>
            <p:cNvSpPr/>
            <p:nvPr/>
          </p:nvSpPr>
          <p:spPr>
            <a:xfrm>
              <a:off x="-1917028" y="1357525"/>
              <a:ext cx="866250" cy="866250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0754F203-F359-4FCC-B2F7-6236F3E82F64}"/>
              </a:ext>
            </a:extLst>
          </p:cNvPr>
          <p:cNvSpPr txBox="1">
            <a:spLocks/>
          </p:cNvSpPr>
          <p:nvPr/>
        </p:nvSpPr>
        <p:spPr>
          <a:xfrm>
            <a:off x="1848463" y="3060293"/>
            <a:ext cx="2629479" cy="7719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1313" indent="-3413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sz="20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17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1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61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 cap="all"/>
            </a:pPr>
            <a:r>
              <a:rPr lang="en-US" sz="2000" b="1" cap="all" dirty="0">
                <a:solidFill>
                  <a:schemeClr val="tx2"/>
                </a:solidFill>
              </a:rPr>
              <a:t>Deadline is </a:t>
            </a:r>
            <a:br>
              <a:rPr lang="en-US" sz="2000" b="1" cap="all" dirty="0">
                <a:solidFill>
                  <a:schemeClr val="tx2"/>
                </a:solidFill>
              </a:rPr>
            </a:br>
            <a:r>
              <a:rPr lang="en-US" sz="2000" b="1" cap="all" dirty="0">
                <a:solidFill>
                  <a:schemeClr val="tx2"/>
                </a:solidFill>
              </a:rPr>
              <a:t>Friday, November </a:t>
            </a:r>
            <a:br>
              <a:rPr lang="en-US" sz="2000" b="1" cap="all" dirty="0">
                <a:solidFill>
                  <a:schemeClr val="tx2"/>
                </a:solidFill>
              </a:rPr>
            </a:br>
            <a:r>
              <a:rPr lang="en-US" sz="2000" b="1" cap="all" dirty="0">
                <a:solidFill>
                  <a:schemeClr val="tx2"/>
                </a:solidFill>
              </a:rPr>
              <a:t>17, 20XX</a:t>
            </a:r>
            <a:endParaRPr lang="en-US" sz="2000" dirty="0"/>
          </a:p>
        </p:txBody>
      </p: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DFBCA0F-4435-AFF6-330C-255152221B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782" y="1505254"/>
            <a:ext cx="3429297" cy="29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3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79" y="234811"/>
            <a:ext cx="8264860" cy="773580"/>
          </a:xfrm>
        </p:spPr>
        <p:txBody>
          <a:bodyPr/>
          <a:lstStyle/>
          <a:p>
            <a:r>
              <a:rPr lang="en-US" dirty="0"/>
              <a:t>WHAT’S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483E8-5252-4B2F-96AD-4038A6C07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297" y="1485900"/>
            <a:ext cx="465679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MEDICAL</a:t>
            </a:r>
          </a:p>
          <a:p>
            <a:r>
              <a:rPr lang="en-US" dirty="0">
                <a:sym typeface="Arial Narrow"/>
              </a:rPr>
              <a:t>New Plan Option</a:t>
            </a:r>
          </a:p>
          <a:p>
            <a:pPr lvl="1"/>
            <a:r>
              <a:rPr lang="en-US" dirty="0">
                <a:sym typeface="Arial Narrow"/>
              </a:rPr>
              <a:t>Lower rates</a:t>
            </a:r>
          </a:p>
          <a:p>
            <a:pPr lvl="1"/>
            <a:r>
              <a:rPr lang="en-US" dirty="0">
                <a:sym typeface="Arial Narrow"/>
              </a:rPr>
              <a:t>Higher deductible</a:t>
            </a:r>
          </a:p>
          <a:p>
            <a:endParaRPr lang="en-US" dirty="0">
              <a:sym typeface="Arial Narrow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DENTAL</a:t>
            </a:r>
          </a:p>
          <a:p>
            <a:r>
              <a:rPr lang="en-US" dirty="0">
                <a:sym typeface="Arial Narrow"/>
              </a:rPr>
              <a:t>New Plan Option</a:t>
            </a:r>
          </a:p>
          <a:p>
            <a:pPr lvl="1"/>
            <a:r>
              <a:rPr lang="en-US" dirty="0">
                <a:sym typeface="Arial Narrow"/>
              </a:rPr>
              <a:t>Lower rates</a:t>
            </a:r>
          </a:p>
          <a:p>
            <a:pPr lvl="1"/>
            <a:r>
              <a:rPr lang="en-US" dirty="0">
                <a:sym typeface="Arial Narrow"/>
              </a:rPr>
              <a:t>Higher deductible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CA7971-5CE9-4743-88F7-0EAE8E8C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EB56C2-EB88-49FC-9422-AE5B27935C4F}"/>
              </a:ext>
            </a:extLst>
          </p:cNvPr>
          <p:cNvCxnSpPr/>
          <p:nvPr/>
        </p:nvCxnSpPr>
        <p:spPr>
          <a:xfrm>
            <a:off x="9239459" y="5340704"/>
            <a:ext cx="0" cy="7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C37AC96-1B26-85A0-D969-DC74846C6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9" y="1485900"/>
            <a:ext cx="3608398" cy="36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80630D2E-60B7-E83B-AF30-0F24E31E0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352" y="233304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20" name="Freeform: Shape 2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6511D46C-D9D4-7A19-6C5D-E536C6CC103B}"/>
              </a:ext>
            </a:extLst>
          </p:cNvPr>
          <p:cNvSpPr txBox="1">
            <a:spLocks/>
          </p:cNvSpPr>
          <p:nvPr/>
        </p:nvSpPr>
        <p:spPr>
          <a:xfrm>
            <a:off x="4930940" y="4594545"/>
            <a:ext cx="4067781" cy="1267410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4050">
                <a:solidFill>
                  <a:schemeClr val="accent2"/>
                </a:solidFill>
              </a:rPr>
              <a:t>QUESTIONS</a:t>
            </a:r>
            <a:endParaRPr lang="en-US" sz="405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8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CHANGING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2656F6-C764-4DEB-AAD1-87DEFC7F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9050"/>
            <a:ext cx="40510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MEDICAL</a:t>
            </a:r>
          </a:p>
          <a:p>
            <a:r>
              <a:rPr lang="en-US" dirty="0">
                <a:sym typeface="Arial Narrow"/>
              </a:rPr>
              <a:t>HMO Plan</a:t>
            </a:r>
          </a:p>
          <a:p>
            <a:pPr lvl="1"/>
            <a:r>
              <a:rPr lang="en-US" dirty="0">
                <a:sym typeface="Arial Narrow"/>
              </a:rPr>
              <a:t>Insert Change</a:t>
            </a:r>
          </a:p>
          <a:p>
            <a:pPr lvl="1"/>
            <a:r>
              <a:rPr lang="en-US" dirty="0">
                <a:sym typeface="Arial Narrow"/>
              </a:rPr>
              <a:t>Insert Change</a:t>
            </a:r>
          </a:p>
          <a:p>
            <a:endParaRPr lang="en-US" dirty="0">
              <a:sym typeface="Arial Narrow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MEDICAL</a:t>
            </a:r>
          </a:p>
          <a:p>
            <a:r>
              <a:rPr lang="en-US" dirty="0">
                <a:sym typeface="Arial Narrow"/>
              </a:rPr>
              <a:t>PPO Plan</a:t>
            </a:r>
          </a:p>
          <a:p>
            <a:pPr lvl="1"/>
            <a:r>
              <a:rPr lang="en-US" dirty="0">
                <a:sym typeface="Arial Narrow"/>
              </a:rPr>
              <a:t>Insert Change</a:t>
            </a:r>
          </a:p>
          <a:p>
            <a:pPr lvl="1"/>
            <a:r>
              <a:rPr lang="en-US" dirty="0">
                <a:sym typeface="Arial Narrow"/>
              </a:rPr>
              <a:t>Insert Change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13BA2-3F46-4D17-929A-BED37C66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EB56C2-EB88-49FC-9422-AE5B27935C4F}"/>
              </a:ext>
            </a:extLst>
          </p:cNvPr>
          <p:cNvCxnSpPr/>
          <p:nvPr/>
        </p:nvCxnSpPr>
        <p:spPr>
          <a:xfrm>
            <a:off x="9239459" y="5463858"/>
            <a:ext cx="0" cy="7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pool ball, room, gambling house&#10;&#10;Description automatically generated">
            <a:extLst>
              <a:ext uri="{FF2B5EF4-FFF2-40B4-BE49-F238E27FC236}">
                <a16:creationId xmlns:a16="http://schemas.microsoft.com/office/drawing/2014/main" id="{C8EAC4A0-F5CB-DC18-AF2B-44E3BC6954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44" b="8544"/>
          <a:stretch/>
        </p:blipFill>
        <p:spPr>
          <a:xfrm>
            <a:off x="4964380" y="2066423"/>
            <a:ext cx="3841824" cy="31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2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E13718-F818-4A7A-8A4A-5EB87E778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4" y="1609050"/>
            <a:ext cx="4601995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Who can enroll?</a:t>
            </a:r>
          </a:p>
          <a:p>
            <a:pPr lvl="1"/>
            <a:r>
              <a:rPr lang="en-US" dirty="0">
                <a:sym typeface="Arial Narrow"/>
              </a:rPr>
              <a:t>Employees working at least 30 hours/week</a:t>
            </a:r>
          </a:p>
          <a:p>
            <a:pPr lvl="1"/>
            <a:r>
              <a:rPr lang="en-US" dirty="0">
                <a:sym typeface="Arial Narrow"/>
              </a:rPr>
              <a:t>Legal spouse or registered domestic partner</a:t>
            </a:r>
          </a:p>
          <a:p>
            <a:pPr lvl="1"/>
            <a:r>
              <a:rPr lang="en-US" dirty="0">
                <a:sym typeface="Arial Narrow"/>
              </a:rPr>
              <a:t>Children under the age of 26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When can you enroll?</a:t>
            </a:r>
          </a:p>
          <a:p>
            <a:pPr lvl="1"/>
            <a:r>
              <a:rPr lang="en-US" dirty="0">
                <a:sym typeface="Arial Narrow"/>
              </a:rPr>
              <a:t>Within 60 days of your date of hire</a:t>
            </a:r>
          </a:p>
          <a:p>
            <a:pPr lvl="1"/>
            <a:r>
              <a:rPr lang="en-US" dirty="0">
                <a:sym typeface="Arial Narrow"/>
              </a:rPr>
              <a:t>During annual open enrollment</a:t>
            </a:r>
          </a:p>
          <a:p>
            <a:pPr lvl="1"/>
            <a:r>
              <a:rPr lang="en-US" dirty="0">
                <a:sym typeface="Arial Narrow"/>
              </a:rPr>
              <a:t>Within 31 days of a Qualifying Event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D7ECA-2F2F-4611-8883-E802BF1B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C46EBC6-A594-7E64-8084-8932A2A13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649" y="1398335"/>
            <a:ext cx="3429007" cy="34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25" y="5779629"/>
            <a:ext cx="8673395" cy="777164"/>
          </a:xfrm>
        </p:spPr>
        <p:txBody>
          <a:bodyPr/>
          <a:lstStyle/>
          <a:p>
            <a:r>
              <a:rPr lang="en-US" dirty="0"/>
              <a:t>MEDICAL COVERAGE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EB56C2-EB88-49FC-9422-AE5B27935C4F}"/>
              </a:ext>
            </a:extLst>
          </p:cNvPr>
          <p:cNvCxnSpPr/>
          <p:nvPr/>
        </p:nvCxnSpPr>
        <p:spPr>
          <a:xfrm>
            <a:off x="9239459" y="4669779"/>
            <a:ext cx="0" cy="7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2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PLAN COMPARISON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14931-0E67-4963-8C44-6E3E0F8A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14501"/>
              </p:ext>
            </p:extLst>
          </p:nvPr>
        </p:nvGraphicFramePr>
        <p:xfrm>
          <a:off x="599700" y="1301479"/>
          <a:ext cx="8093038" cy="348760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78413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1242925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1242925">
                  <a:extLst>
                    <a:ext uri="{9D8B030D-6E8A-4147-A177-3AD203B41FA5}">
                      <a16:colId xmlns:a16="http://schemas.microsoft.com/office/drawing/2014/main" val="1460650793"/>
                    </a:ext>
                  </a:extLst>
                </a:gridCol>
                <a:gridCol w="1242925">
                  <a:extLst>
                    <a:ext uri="{9D8B030D-6E8A-4147-A177-3AD203B41FA5}">
                      <a16:colId xmlns:a16="http://schemas.microsoft.com/office/drawing/2014/main" val="1468118242"/>
                    </a:ext>
                  </a:extLst>
                </a:gridCol>
                <a:gridCol w="1242925">
                  <a:extLst>
                    <a:ext uri="{9D8B030D-6E8A-4147-A177-3AD203B41FA5}">
                      <a16:colId xmlns:a16="http://schemas.microsoft.com/office/drawing/2014/main" val="2486796937"/>
                    </a:ext>
                  </a:extLst>
                </a:gridCol>
                <a:gridCol w="1242925">
                  <a:extLst>
                    <a:ext uri="{9D8B030D-6E8A-4147-A177-3AD203B41FA5}">
                      <a16:colId xmlns:a16="http://schemas.microsoft.com/office/drawing/2014/main" val="3607109012"/>
                    </a:ext>
                  </a:extLst>
                </a:gridCol>
              </a:tblGrid>
              <a:tr h="35981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Key Medical Benefits</a:t>
                      </a:r>
                    </a:p>
                  </a:txBody>
                  <a:tcPr marL="64669" marR="64669" marT="34294" marB="342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Carrier</a:t>
                      </a:r>
                    </a:p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sym typeface="Arial"/>
                          <a:rtl val="0"/>
                        </a:rPr>
                        <a:t>Carrier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2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Carrier</a:t>
                      </a:r>
                    </a:p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3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05614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 Only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Out-of-Network</a:t>
                      </a:r>
                    </a:p>
                  </a:txBody>
                  <a:tcPr marL="64669" marR="64669" marT="34294" marB="3429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Out-of-Network</a:t>
                      </a:r>
                    </a:p>
                  </a:txBody>
                  <a:tcPr marL="64669" marR="64669" marT="34294" marB="3429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3443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Deductible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(Individual/Family)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09868"/>
                  </a:ext>
                </a:extLst>
              </a:tr>
              <a:tr h="3443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Out-of-Pocket Maximum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(Individual/Family)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59627"/>
                  </a:ext>
                </a:extLst>
              </a:tr>
              <a:tr h="20303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Narrow"/>
                          <a:cs typeface="Arial Narrow"/>
                          <a:sym typeface="Arial Narrow"/>
                          <a:rtl val="0"/>
                        </a:rPr>
                        <a:t>Covered Services</a:t>
                      </a:r>
                      <a:endParaRPr lang="en-US" sz="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22641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Office Visit </a:t>
                      </a: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(Physician/Specialist)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99524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Routine Preventive Care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Outpatient Diagnostic Lab/X-ray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Outpatient Surgery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Inpatient Hospital Stay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93423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Emergency Room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038108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Urgent Care Facility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52565"/>
                  </a:ext>
                </a:extLst>
              </a:tr>
              <a:tr h="20303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Narrow"/>
                          <a:cs typeface="Arial Narrow"/>
                          <a:sym typeface="Arial Narrow"/>
                          <a:rtl val="0"/>
                        </a:rPr>
                        <a:t>Prescription Drugs (Tier 1/Tier 2/Tier 3)</a:t>
                      </a:r>
                      <a:endParaRPr lang="en-US" sz="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endParaRPr lang="en-US" sz="1100" b="1" i="0" u="none" strike="noStrike" cap="none" baseline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endParaRPr lang="en-US" sz="1100" b="1" i="0" u="none" strike="noStrike" cap="none" baseline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endParaRPr lang="en-US" sz="1100" b="1" i="0" u="none" strike="noStrike" cap="none" baseline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endParaRPr lang="en-US" sz="1100" b="1" i="0" u="none" strike="noStrike" cap="none" baseline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28928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Retail Pharmacy </a:t>
                      </a: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(30-day supply)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12975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Mail Order </a:t>
                      </a: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(90-day supply)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8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58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CB18B-EADD-4185-B691-EA367F943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DENTAL COVERAGE</a:t>
            </a:r>
          </a:p>
        </p:txBody>
      </p:sp>
    </p:spTree>
    <p:extLst>
      <p:ext uri="{BB962C8B-B14F-4D97-AF65-F5344CB8AC3E}">
        <p14:creationId xmlns:p14="http://schemas.microsoft.com/office/powerpoint/2010/main" val="41147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PLAN COMPARISON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4894B-BAEA-4B99-92BB-9C1032DB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56515"/>
              </p:ext>
            </p:extLst>
          </p:nvPr>
        </p:nvGraphicFramePr>
        <p:xfrm>
          <a:off x="457200" y="1443983"/>
          <a:ext cx="8222456" cy="30183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5614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055614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2055614">
                  <a:extLst>
                    <a:ext uri="{9D8B030D-6E8A-4147-A177-3AD203B41FA5}">
                      <a16:colId xmlns:a16="http://schemas.microsoft.com/office/drawing/2014/main" val="1460650793"/>
                    </a:ext>
                  </a:extLst>
                </a:gridCol>
                <a:gridCol w="2055614">
                  <a:extLst>
                    <a:ext uri="{9D8B030D-6E8A-4147-A177-3AD203B41FA5}">
                      <a16:colId xmlns:a16="http://schemas.microsoft.com/office/drawing/2014/main" val="1468118242"/>
                    </a:ext>
                  </a:extLst>
                </a:gridCol>
              </a:tblGrid>
              <a:tr h="39309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Key Dental Benefits</a:t>
                      </a:r>
                    </a:p>
                  </a:txBody>
                  <a:tcPr marL="64669" marR="64669" marT="34294" marB="342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Carrier</a:t>
                      </a:r>
                    </a:p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sym typeface="Arial"/>
                          <a:rtl val="0"/>
                        </a:rPr>
                        <a:t>Carrier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2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24632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 Only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Out-of-Network</a:t>
                      </a:r>
                    </a:p>
                  </a:txBody>
                  <a:tcPr marL="64669" marR="64669" marT="34294" marB="3429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3762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Deductible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(Individual/Family)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09868"/>
                  </a:ext>
                </a:extLst>
              </a:tr>
              <a:tr h="3762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Benefit Maximum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(per Individual)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59627"/>
                  </a:ext>
                </a:extLst>
              </a:tr>
              <a:tr h="22181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Narrow"/>
                          <a:cs typeface="Arial Narrow"/>
                          <a:sym typeface="Arial Narrow"/>
                          <a:rtl val="0"/>
                        </a:rPr>
                        <a:t>Covered Services</a:t>
                      </a:r>
                      <a:endParaRPr lang="en-US" sz="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22641"/>
                  </a:ext>
                </a:extLst>
              </a:tr>
              <a:tr h="3762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Preventive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(List Services)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99524"/>
                  </a:ext>
                </a:extLst>
              </a:tr>
              <a:tr h="3500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Basic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(List Services)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3500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Major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(List Services)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3500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Orthodontia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(Adults &amp; Children)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55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efitGuide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C3CF00"/>
      </a:accent1>
      <a:accent2>
        <a:srgbClr val="0083BB"/>
      </a:accent2>
      <a:accent3>
        <a:srgbClr val="00305E"/>
      </a:accent3>
      <a:accent4>
        <a:srgbClr val="5EC5ED"/>
      </a:accent4>
      <a:accent5>
        <a:srgbClr val="4B4B4D"/>
      </a:accent5>
      <a:accent6>
        <a:srgbClr val="4B4B4D"/>
      </a:accent6>
      <a:hlink>
        <a:srgbClr val="0083BB"/>
      </a:hlink>
      <a:folHlink>
        <a:srgbClr val="0083B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1435</TotalTime>
  <Words>1176</Words>
  <Application>Microsoft Office PowerPoint</Application>
  <PresentationFormat>On-screen Show (4:3)</PresentationFormat>
  <Paragraphs>273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Calibri Light</vt:lpstr>
      <vt:lpstr>Trebuchet MS</vt:lpstr>
      <vt:lpstr>Office Theme</vt:lpstr>
      <vt:lpstr>PowerPoint Presentation</vt:lpstr>
      <vt:lpstr>AGENDA</vt:lpstr>
      <vt:lpstr>WHAT’S NEW</vt:lpstr>
      <vt:lpstr>WHAT’S CHANGING</vt:lpstr>
      <vt:lpstr>ELIGIBILITY</vt:lpstr>
      <vt:lpstr>MEDICAL COVERAGE</vt:lpstr>
      <vt:lpstr>MEDICAL PLAN COMPARISON</vt:lpstr>
      <vt:lpstr>DENTAL COVERAGE</vt:lpstr>
      <vt:lpstr>DENTAL PLAN COMPARISON</vt:lpstr>
      <vt:lpstr>VISION COVERAGE</vt:lpstr>
      <vt:lpstr>VISION PLAN HIGHLIGHTS</vt:lpstr>
      <vt:lpstr>LIFE/AD&amp;D INSURANCE</vt:lpstr>
      <vt:lpstr>BASIC LIFE / AD&amp;D</vt:lpstr>
      <vt:lpstr>SUPPLEMENTAL LIFE / AD&amp;D</vt:lpstr>
      <vt:lpstr>DISABILITY INSURANCE</vt:lpstr>
      <vt:lpstr>DISABILITY</vt:lpstr>
      <vt:lpstr>EMPLOYEE ASSISTANCE PROGRAM</vt:lpstr>
      <vt:lpstr>EMPLOYEE ASSISTANCE PROGRAM</vt:lpstr>
      <vt:lpstr>FLEXIBLE SPENDING ACCOUNTS</vt:lpstr>
      <vt:lpstr>FLEXIBLE SPENDING ACCOUNTS (FSA)</vt:lpstr>
      <vt:lpstr>FLEXIBLE SPENDING ACCOUNTS (FSA)</vt:lpstr>
      <vt:lpstr>VOLUNTARY BENEFITS</vt:lpstr>
      <vt:lpstr>VOLUNTARY BENEFITS</vt:lpstr>
      <vt:lpstr>VALUABLE EXTRAS</vt:lpstr>
      <vt:lpstr>VALUABLE EXTRAS</vt:lpstr>
      <vt:lpstr>MEET BENEFIT SPOT</vt:lpstr>
      <vt:lpstr>BENEFIT COSTS</vt:lpstr>
      <vt:lpstr>BENEFIT COSTS (BIWEEKLY)</vt:lpstr>
      <vt:lpstr>How to enroll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Santos, Joe</dc:creator>
  <cp:lastModifiedBy>Lothian, Maria</cp:lastModifiedBy>
  <cp:revision>95</cp:revision>
  <dcterms:created xsi:type="dcterms:W3CDTF">2022-02-23T20:58:45Z</dcterms:created>
  <dcterms:modified xsi:type="dcterms:W3CDTF">2023-02-15T19:23:26Z</dcterms:modified>
</cp:coreProperties>
</file>