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02" r:id="rId2"/>
    <p:sldId id="257" r:id="rId3"/>
    <p:sldId id="259" r:id="rId4"/>
    <p:sldId id="260" r:id="rId5"/>
    <p:sldId id="261" r:id="rId6"/>
    <p:sldId id="262" r:id="rId7"/>
    <p:sldId id="266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93" r:id="rId17"/>
    <p:sldId id="281" r:id="rId18"/>
    <p:sldId id="294" r:id="rId19"/>
    <p:sldId id="283" r:id="rId20"/>
    <p:sldId id="295" r:id="rId21"/>
    <p:sldId id="285" r:id="rId22"/>
    <p:sldId id="286" r:id="rId23"/>
    <p:sldId id="265" r:id="rId24"/>
    <p:sldId id="287" r:id="rId25"/>
    <p:sldId id="296" r:id="rId26"/>
    <p:sldId id="269" r:id="rId27"/>
    <p:sldId id="305" r:id="rId28"/>
    <p:sldId id="289" r:id="rId29"/>
    <p:sldId id="290" r:id="rId30"/>
    <p:sldId id="292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3E46"/>
    <a:srgbClr val="0481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DEBFD43-81CB-4EE3-9FA9-08A447C99A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26A955-C3BC-4588-939B-F2155377694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9C5E2-F17F-492A-BF37-0296023C2378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8CF62F-02F0-4976-A8DA-3AC82F68206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450CDF-6E53-4FCB-A47E-8742EF7585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EE08DC-70AC-444A-B1CF-60DD37791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2138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153CBF-59A5-4DA7-BBC0-00BB0650B0F8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D75A63-2D49-473F-A6CE-E8609465E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068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3C1B8DB3-10C5-47EB-AE47-2FCE313C18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8B4237-1E24-405E-8BCA-1D438F33D1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834" y="5779629"/>
            <a:ext cx="11564526" cy="777164"/>
          </a:xfrm>
        </p:spPr>
        <p:txBody>
          <a:bodyPr anchor="b"/>
          <a:lstStyle>
            <a:lvl1pPr algn="l"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63383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6C32B1C5-9B41-4706-BC4E-F5EE8186EC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8B4237-1E24-405E-8BCA-1D438F33D1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834" y="5779629"/>
            <a:ext cx="11564526" cy="777164"/>
          </a:xfrm>
        </p:spPr>
        <p:txBody>
          <a:bodyPr anchor="b"/>
          <a:lstStyle>
            <a:lvl1pPr algn="l"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32892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3274290-3785-49FF-BEE4-50D3C6DC94CB}"/>
              </a:ext>
            </a:extLst>
          </p:cNvPr>
          <p:cNvGrpSpPr/>
          <p:nvPr userDrawn="1"/>
        </p:nvGrpSpPr>
        <p:grpSpPr>
          <a:xfrm>
            <a:off x="-288099" y="4794723"/>
            <a:ext cx="12941474" cy="2063277"/>
            <a:chOff x="-288099" y="4794723"/>
            <a:chExt cx="12941474" cy="2063277"/>
          </a:xfrm>
        </p:grpSpPr>
        <p:sp>
          <p:nvSpPr>
            <p:cNvPr id="18" name="Rectangle 3">
              <a:extLst>
                <a:ext uri="{FF2B5EF4-FFF2-40B4-BE49-F238E27FC236}">
                  <a16:creationId xmlns:a16="http://schemas.microsoft.com/office/drawing/2014/main" id="{5979FD08-47B6-4124-9829-8996F48A4589}"/>
                </a:ext>
              </a:extLst>
            </p:cNvPr>
            <p:cNvSpPr/>
            <p:nvPr userDrawn="1"/>
          </p:nvSpPr>
          <p:spPr>
            <a:xfrm>
              <a:off x="0" y="4794723"/>
              <a:ext cx="12192000" cy="2063277"/>
            </a:xfrm>
            <a:custGeom>
              <a:avLst/>
              <a:gdLst>
                <a:gd name="connsiteX0" fmla="*/ 0 w 4584526"/>
                <a:gd name="connsiteY0" fmla="*/ 0 h 1941534"/>
                <a:gd name="connsiteX1" fmla="*/ 4584526 w 4584526"/>
                <a:gd name="connsiteY1" fmla="*/ 0 h 1941534"/>
                <a:gd name="connsiteX2" fmla="*/ 4584526 w 4584526"/>
                <a:gd name="connsiteY2" fmla="*/ 1941534 h 1941534"/>
                <a:gd name="connsiteX3" fmla="*/ 0 w 4584526"/>
                <a:gd name="connsiteY3" fmla="*/ 1941534 h 1941534"/>
                <a:gd name="connsiteX4" fmla="*/ 0 w 4584526"/>
                <a:gd name="connsiteY4" fmla="*/ 0 h 1941534"/>
                <a:gd name="connsiteX0" fmla="*/ 0 w 4584526"/>
                <a:gd name="connsiteY0" fmla="*/ 7984 h 1949518"/>
                <a:gd name="connsiteX1" fmla="*/ 1797416 w 4584526"/>
                <a:gd name="connsiteY1" fmla="*/ 0 h 1949518"/>
                <a:gd name="connsiteX2" fmla="*/ 4584526 w 4584526"/>
                <a:gd name="connsiteY2" fmla="*/ 7984 h 1949518"/>
                <a:gd name="connsiteX3" fmla="*/ 4584526 w 4584526"/>
                <a:gd name="connsiteY3" fmla="*/ 1949518 h 1949518"/>
                <a:gd name="connsiteX4" fmla="*/ 0 w 4584526"/>
                <a:gd name="connsiteY4" fmla="*/ 1949518 h 1949518"/>
                <a:gd name="connsiteX5" fmla="*/ 0 w 4584526"/>
                <a:gd name="connsiteY5" fmla="*/ 7984 h 1949518"/>
                <a:gd name="connsiteX0" fmla="*/ 0 w 4584526"/>
                <a:gd name="connsiteY0" fmla="*/ 0 h 1941534"/>
                <a:gd name="connsiteX1" fmla="*/ 2703762 w 4584526"/>
                <a:gd name="connsiteY1" fmla="*/ 417901 h 1941534"/>
                <a:gd name="connsiteX2" fmla="*/ 4584526 w 4584526"/>
                <a:gd name="connsiteY2" fmla="*/ 0 h 1941534"/>
                <a:gd name="connsiteX3" fmla="*/ 4584526 w 4584526"/>
                <a:gd name="connsiteY3" fmla="*/ 1941534 h 1941534"/>
                <a:gd name="connsiteX4" fmla="*/ 0 w 4584526"/>
                <a:gd name="connsiteY4" fmla="*/ 1941534 h 1941534"/>
                <a:gd name="connsiteX5" fmla="*/ 0 w 4584526"/>
                <a:gd name="connsiteY5" fmla="*/ 0 h 1941534"/>
                <a:gd name="connsiteX0" fmla="*/ 0 w 4584526"/>
                <a:gd name="connsiteY0" fmla="*/ 0 h 1941534"/>
                <a:gd name="connsiteX1" fmla="*/ 3092196 w 4584526"/>
                <a:gd name="connsiteY1" fmla="*/ 518109 h 1941534"/>
                <a:gd name="connsiteX2" fmla="*/ 4584526 w 4584526"/>
                <a:gd name="connsiteY2" fmla="*/ 0 h 1941534"/>
                <a:gd name="connsiteX3" fmla="*/ 4584526 w 4584526"/>
                <a:gd name="connsiteY3" fmla="*/ 1941534 h 1941534"/>
                <a:gd name="connsiteX4" fmla="*/ 0 w 4584526"/>
                <a:gd name="connsiteY4" fmla="*/ 1941534 h 1941534"/>
                <a:gd name="connsiteX5" fmla="*/ 0 w 4584526"/>
                <a:gd name="connsiteY5" fmla="*/ 0 h 1941534"/>
                <a:gd name="connsiteX0" fmla="*/ 0 w 4584526"/>
                <a:gd name="connsiteY0" fmla="*/ 0 h 1941534"/>
                <a:gd name="connsiteX1" fmla="*/ 3092196 w 4584526"/>
                <a:gd name="connsiteY1" fmla="*/ 518109 h 1941534"/>
                <a:gd name="connsiteX2" fmla="*/ 4579902 w 4584526"/>
                <a:gd name="connsiteY2" fmla="*/ 250521 h 1941534"/>
                <a:gd name="connsiteX3" fmla="*/ 4584526 w 4584526"/>
                <a:gd name="connsiteY3" fmla="*/ 1941534 h 1941534"/>
                <a:gd name="connsiteX4" fmla="*/ 0 w 4584526"/>
                <a:gd name="connsiteY4" fmla="*/ 1941534 h 1941534"/>
                <a:gd name="connsiteX5" fmla="*/ 0 w 4584526"/>
                <a:gd name="connsiteY5" fmla="*/ 0 h 1941534"/>
                <a:gd name="connsiteX0" fmla="*/ 0 w 4612327"/>
                <a:gd name="connsiteY0" fmla="*/ 0 h 1941534"/>
                <a:gd name="connsiteX1" fmla="*/ 3092196 w 4612327"/>
                <a:gd name="connsiteY1" fmla="*/ 518109 h 1941534"/>
                <a:gd name="connsiteX2" fmla="*/ 4612272 w 4612327"/>
                <a:gd name="connsiteY2" fmla="*/ 463463 h 1941534"/>
                <a:gd name="connsiteX3" fmla="*/ 4584526 w 4612327"/>
                <a:gd name="connsiteY3" fmla="*/ 1941534 h 1941534"/>
                <a:gd name="connsiteX4" fmla="*/ 0 w 4612327"/>
                <a:gd name="connsiteY4" fmla="*/ 1941534 h 1941534"/>
                <a:gd name="connsiteX5" fmla="*/ 0 w 4612327"/>
                <a:gd name="connsiteY5" fmla="*/ 0 h 1941534"/>
                <a:gd name="connsiteX0" fmla="*/ 0 w 4612327"/>
                <a:gd name="connsiteY0" fmla="*/ 0 h 1941534"/>
                <a:gd name="connsiteX1" fmla="*/ 2888731 w 4612327"/>
                <a:gd name="connsiteY1" fmla="*/ 505583 h 1941534"/>
                <a:gd name="connsiteX2" fmla="*/ 4612272 w 4612327"/>
                <a:gd name="connsiteY2" fmla="*/ 463463 h 1941534"/>
                <a:gd name="connsiteX3" fmla="*/ 4584526 w 4612327"/>
                <a:gd name="connsiteY3" fmla="*/ 1941534 h 1941534"/>
                <a:gd name="connsiteX4" fmla="*/ 0 w 4612327"/>
                <a:gd name="connsiteY4" fmla="*/ 1941534 h 1941534"/>
                <a:gd name="connsiteX5" fmla="*/ 0 w 4612327"/>
                <a:gd name="connsiteY5" fmla="*/ 0 h 1941534"/>
                <a:gd name="connsiteX0" fmla="*/ 0 w 4612327"/>
                <a:gd name="connsiteY0" fmla="*/ 0 h 2567176"/>
                <a:gd name="connsiteX1" fmla="*/ 2888731 w 4612327"/>
                <a:gd name="connsiteY1" fmla="*/ 505583 h 2567176"/>
                <a:gd name="connsiteX2" fmla="*/ 4612272 w 4612327"/>
                <a:gd name="connsiteY2" fmla="*/ 463463 h 2567176"/>
                <a:gd name="connsiteX3" fmla="*/ 4584526 w 4612327"/>
                <a:gd name="connsiteY3" fmla="*/ 1941534 h 2567176"/>
                <a:gd name="connsiteX4" fmla="*/ 5922 w 4612327"/>
                <a:gd name="connsiteY4" fmla="*/ 2567176 h 2567176"/>
                <a:gd name="connsiteX5" fmla="*/ 0 w 4612327"/>
                <a:gd name="connsiteY5" fmla="*/ 0 h 2567176"/>
                <a:gd name="connsiteX0" fmla="*/ 0 w 4614137"/>
                <a:gd name="connsiteY0" fmla="*/ 0 h 2583218"/>
                <a:gd name="connsiteX1" fmla="*/ 2888731 w 4614137"/>
                <a:gd name="connsiteY1" fmla="*/ 505583 h 2583218"/>
                <a:gd name="connsiteX2" fmla="*/ 4612272 w 4614137"/>
                <a:gd name="connsiteY2" fmla="*/ 463463 h 2583218"/>
                <a:gd name="connsiteX3" fmla="*/ 4614137 w 4614137"/>
                <a:gd name="connsiteY3" fmla="*/ 2583218 h 2583218"/>
                <a:gd name="connsiteX4" fmla="*/ 5922 w 4614137"/>
                <a:gd name="connsiteY4" fmla="*/ 2567176 h 2583218"/>
                <a:gd name="connsiteX5" fmla="*/ 0 w 4614137"/>
                <a:gd name="connsiteY5" fmla="*/ 0 h 258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14137" h="2583218">
                  <a:moveTo>
                    <a:pt x="0" y="0"/>
                  </a:moveTo>
                  <a:lnTo>
                    <a:pt x="2888731" y="505583"/>
                  </a:lnTo>
                  <a:lnTo>
                    <a:pt x="4612272" y="463463"/>
                  </a:lnTo>
                  <a:cubicBezTo>
                    <a:pt x="4613813" y="1027134"/>
                    <a:pt x="4612596" y="2019547"/>
                    <a:pt x="4614137" y="2583218"/>
                  </a:cubicBezTo>
                  <a:lnTo>
                    <a:pt x="5922" y="25671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B96C556-2DDA-4334-9468-8D03236D0DA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288099" y="4794723"/>
              <a:ext cx="12789074" cy="77716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A9FEAD3-12C1-4E0F-9149-98874BD493C0}"/>
                </a:ext>
              </a:extLst>
            </p:cNvPr>
            <p:cNvCxnSpPr/>
            <p:nvPr userDrawn="1"/>
          </p:nvCxnSpPr>
          <p:spPr>
            <a:xfrm>
              <a:off x="12319279" y="5083372"/>
              <a:ext cx="0" cy="999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26494CA-580C-4FE5-AA80-001CFAFC6C25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288099" y="5271262"/>
              <a:ext cx="12789074" cy="88065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3471A5F-8C16-4CFD-973C-8E1B6AC8FDC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5699" y="4947123"/>
              <a:ext cx="12789074" cy="777164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E8B4237-1E24-405E-8BCA-1D438F33D1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474" y="5779629"/>
            <a:ext cx="11564526" cy="777164"/>
          </a:xfrm>
        </p:spPr>
        <p:txBody>
          <a:bodyPr anchor="b"/>
          <a:lstStyle>
            <a:lvl1pPr algn="l"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51811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61DD7-0A13-4FDB-9D58-B1E31387F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4771B-FACE-48A5-B3CD-FBAAF6B9C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605" y="1612231"/>
            <a:ext cx="11003267" cy="4247148"/>
          </a:xfrm>
        </p:spPr>
        <p:txBody>
          <a:bodyPr/>
          <a:lstStyle>
            <a:lvl1pPr>
              <a:defRPr b="0" u="none">
                <a:solidFill>
                  <a:schemeClr val="tx1"/>
                </a:solidFill>
                <a:effectLst/>
              </a:defRPr>
            </a:lvl1pPr>
            <a:lvl2pPr>
              <a:defRPr b="0" u="none">
                <a:solidFill>
                  <a:schemeClr val="tx1"/>
                </a:solidFill>
                <a:effectLst/>
              </a:defRPr>
            </a:lvl2pPr>
            <a:lvl3pPr>
              <a:defRPr b="0" u="none">
                <a:solidFill>
                  <a:schemeClr val="tx1"/>
                </a:solidFill>
                <a:effectLst/>
              </a:defRPr>
            </a:lvl3pPr>
            <a:lvl4pPr>
              <a:defRPr b="0" u="none">
                <a:solidFill>
                  <a:schemeClr val="tx1"/>
                </a:solidFill>
                <a:effectLst/>
              </a:defRPr>
            </a:lvl4pPr>
            <a:lvl5pPr>
              <a:defRPr b="0" u="none"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5B652F-C7BF-4018-9B18-C39995D85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825" y="6454140"/>
            <a:ext cx="365760" cy="36576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lIns="0" tIns="0" rIns="0" bIns="0" anchor="ctr" anchorCtr="0"/>
          <a:lstStyle>
            <a:lvl1pPr algn="ctr">
              <a:defRPr sz="800"/>
            </a:lvl1pPr>
          </a:lstStyle>
          <a:p>
            <a:fld id="{02266A82-7052-4F19-AA33-DE09AC459D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4732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B03AE74-AA0F-E11F-9594-83572E7F7F06}"/>
              </a:ext>
            </a:extLst>
          </p:cNvPr>
          <p:cNvCxnSpPr>
            <a:cxnSpLocks/>
          </p:cNvCxnSpPr>
          <p:nvPr userDrawn="1"/>
        </p:nvCxnSpPr>
        <p:spPr>
          <a:xfrm>
            <a:off x="-7951" y="6623437"/>
            <a:ext cx="12199951" cy="7156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887C202-50CE-8189-1FE2-87A676799FB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7951" y="6400800"/>
            <a:ext cx="12199951" cy="38961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97097AF-ADB5-7CEE-DEBB-F15D2764AC99}"/>
              </a:ext>
            </a:extLst>
          </p:cNvPr>
          <p:cNvCxnSpPr>
            <a:cxnSpLocks/>
          </p:cNvCxnSpPr>
          <p:nvPr userDrawn="1"/>
        </p:nvCxnSpPr>
        <p:spPr>
          <a:xfrm flipV="1">
            <a:off x="-7951" y="6559121"/>
            <a:ext cx="12199951" cy="298879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4D61DD7-0A13-4FDB-9D58-B1E31387F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605" y="1521953"/>
            <a:ext cx="5526395" cy="72061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4771B-FACE-48A5-B3CD-FBAAF6B9C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605" y="2674961"/>
            <a:ext cx="5526395" cy="3184417"/>
          </a:xfrm>
        </p:spPr>
        <p:txBody>
          <a:bodyPr/>
          <a:lstStyle>
            <a:lvl1pPr>
              <a:defRPr b="0" u="none">
                <a:solidFill>
                  <a:schemeClr val="tx1"/>
                </a:solidFill>
                <a:effectLst/>
              </a:defRPr>
            </a:lvl1pPr>
            <a:lvl2pPr>
              <a:defRPr b="0" u="none">
                <a:solidFill>
                  <a:schemeClr val="tx1"/>
                </a:solidFill>
                <a:effectLst/>
              </a:defRPr>
            </a:lvl2pPr>
            <a:lvl3pPr>
              <a:defRPr b="0" u="none">
                <a:solidFill>
                  <a:schemeClr val="tx1"/>
                </a:solidFill>
                <a:effectLst/>
              </a:defRPr>
            </a:lvl3pPr>
            <a:lvl4pPr>
              <a:defRPr b="0" u="none">
                <a:solidFill>
                  <a:schemeClr val="tx1"/>
                </a:solidFill>
                <a:effectLst/>
              </a:defRPr>
            </a:lvl4pPr>
            <a:lvl5pPr>
              <a:defRPr b="0" u="none"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5B652F-C7BF-4018-9B18-C39995D85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825" y="6454140"/>
            <a:ext cx="365760" cy="36576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lIns="0" tIns="0" rIns="0" bIns="0" anchor="ctr" anchorCtr="0"/>
          <a:lstStyle>
            <a:lvl1pPr algn="ctr">
              <a:defRPr sz="800"/>
            </a:lvl1pPr>
          </a:lstStyle>
          <a:p>
            <a:fld id="{02266A82-7052-4F19-AA33-DE09AC459DC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ABF247E-041E-B3F2-B2BC-53A2EA5269AC}"/>
              </a:ext>
            </a:extLst>
          </p:cNvPr>
          <p:cNvCxnSpPr>
            <a:cxnSpLocks/>
          </p:cNvCxnSpPr>
          <p:nvPr userDrawn="1"/>
        </p:nvCxnSpPr>
        <p:spPr>
          <a:xfrm>
            <a:off x="671253" y="2418877"/>
            <a:ext cx="5424747" cy="0"/>
          </a:xfrm>
          <a:prstGeom prst="line">
            <a:avLst/>
          </a:prstGeom>
          <a:ln w="57150" cap="rnd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Placeholder 4" descr="A picture containing shape&#10;&#10;Description automatically generated">
            <a:extLst>
              <a:ext uri="{FF2B5EF4-FFF2-40B4-BE49-F238E27FC236}">
                <a16:creationId xmlns:a16="http://schemas.microsoft.com/office/drawing/2014/main" id="{4C6F358B-4EB6-807B-21D2-6FBF854849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77337" y="5636721"/>
            <a:ext cx="1445058" cy="87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2785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icture right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61DD7-0A13-4FDB-9D58-B1E31387F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4771B-FACE-48A5-B3CD-FBAAF6B9C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606" y="1609050"/>
            <a:ext cx="5401333" cy="4572000"/>
          </a:xfrm>
        </p:spPr>
        <p:txBody>
          <a:bodyPr/>
          <a:lstStyle>
            <a:lvl1pPr>
              <a:defRPr b="0" u="none">
                <a:solidFill>
                  <a:schemeClr val="tx1"/>
                </a:solidFill>
              </a:defRPr>
            </a:lvl1pPr>
            <a:lvl2pPr>
              <a:defRPr b="0" u="none">
                <a:solidFill>
                  <a:schemeClr val="tx1"/>
                </a:solidFill>
              </a:defRPr>
            </a:lvl2pPr>
            <a:lvl3pPr>
              <a:defRPr b="0" u="none">
                <a:solidFill>
                  <a:schemeClr val="tx1"/>
                </a:solidFill>
              </a:defRPr>
            </a:lvl3pPr>
            <a:lvl4pPr>
              <a:defRPr b="0" u="none">
                <a:solidFill>
                  <a:schemeClr val="tx1"/>
                </a:solidFill>
              </a:defRPr>
            </a:lvl4pPr>
            <a:lvl5pPr>
              <a:defRPr b="0" u="none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41860E0-F826-4724-A1C3-7C30A06B00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1413" y="1609051"/>
            <a:ext cx="5970587" cy="3886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910D8347-75FB-4652-8AEC-63E169859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825" y="6454140"/>
            <a:ext cx="365760" cy="36576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lIns="0" tIns="0" rIns="0" bIns="0" anchor="ctr" anchorCtr="0"/>
          <a:lstStyle>
            <a:lvl1pPr algn="ctr">
              <a:defRPr sz="800"/>
            </a:lvl1pPr>
          </a:lstStyle>
          <a:p>
            <a:fld id="{02266A82-7052-4F19-AA33-DE09AC459D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880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and Picture left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61DD7-0A13-4FDB-9D58-B1E31387F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605" y="389189"/>
            <a:ext cx="11019813" cy="7735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4771B-FACE-48A5-B3CD-FBAAF6B9C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2396" y="1609054"/>
            <a:ext cx="6209053" cy="3886200"/>
          </a:xfrm>
        </p:spPr>
        <p:txBody>
          <a:bodyPr/>
          <a:lstStyle>
            <a:lvl1pPr>
              <a:defRPr b="0" u="none">
                <a:solidFill>
                  <a:schemeClr val="tx1"/>
                </a:solidFill>
              </a:defRPr>
            </a:lvl1pPr>
            <a:lvl2pPr>
              <a:defRPr b="0" u="none">
                <a:solidFill>
                  <a:schemeClr val="tx1"/>
                </a:solidFill>
              </a:defRPr>
            </a:lvl2pPr>
            <a:lvl3pPr>
              <a:defRPr b="0" u="none">
                <a:solidFill>
                  <a:schemeClr val="tx1"/>
                </a:solidFill>
              </a:defRPr>
            </a:lvl3pPr>
            <a:lvl4pPr>
              <a:defRPr b="0" u="none">
                <a:solidFill>
                  <a:schemeClr val="tx1"/>
                </a:solidFill>
              </a:defRPr>
            </a:lvl4pPr>
            <a:lvl5pPr>
              <a:defRPr b="0" u="none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41860E0-F826-4724-A1C3-7C30A06B00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609053"/>
            <a:ext cx="5178751" cy="457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74E643C9-A96C-4A6A-8ED5-DC136FF88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825" y="6454140"/>
            <a:ext cx="365760" cy="36576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lIns="0" tIns="0" rIns="0" bIns="0" anchor="ctr" anchorCtr="0"/>
          <a:lstStyle>
            <a:lvl1pPr algn="ctr">
              <a:defRPr sz="800"/>
            </a:lvl1pPr>
          </a:lstStyle>
          <a:p>
            <a:fld id="{02266A82-7052-4F19-AA33-DE09AC459D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998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1C848-2445-46F0-8805-82448E3A3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330BA-C8DF-4E6E-AFFF-0C212DF2A8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638" y="2279181"/>
            <a:ext cx="5212080" cy="3876357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19F3D2-21B1-426A-9E71-4F41C1F9C5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2700" y="2279180"/>
            <a:ext cx="5212080" cy="3138576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CB2A4DF-14F7-4723-87F4-6635BAB9B7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1637" y="1609596"/>
            <a:ext cx="5212080" cy="669584"/>
          </a:xfrm>
        </p:spPr>
        <p:txBody>
          <a:bodyPr>
            <a:noAutofit/>
          </a:bodyPr>
          <a:lstStyle>
            <a:lvl1pPr marL="0" indent="0">
              <a:buNone/>
              <a:defRPr sz="2800" u="none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7D7547A-0D65-4483-BC21-6E4B5F5267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62700" y="1608692"/>
            <a:ext cx="5212080" cy="669584"/>
          </a:xfrm>
        </p:spPr>
        <p:txBody>
          <a:bodyPr>
            <a:noAutofit/>
          </a:bodyPr>
          <a:lstStyle>
            <a:lvl1pPr marL="0" indent="0">
              <a:buNone/>
              <a:defRPr sz="2800" u="none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95910E8F-05C4-40AC-B8E8-138259D13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825" y="6454140"/>
            <a:ext cx="365760" cy="36576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lIns="0" tIns="0" rIns="0" bIns="0" anchor="ctr" anchorCtr="0"/>
          <a:lstStyle>
            <a:lvl1pPr algn="ctr">
              <a:defRPr sz="800"/>
            </a:lvl1pPr>
          </a:lstStyle>
          <a:p>
            <a:fld id="{02266A82-7052-4F19-AA33-DE09AC459D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4845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1C848-2445-46F0-8805-82448E3A3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330BA-C8DF-4E6E-AFFF-0C212DF2A8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638" y="1609048"/>
            <a:ext cx="5212080" cy="4572000"/>
          </a:xfrm>
        </p:spPr>
        <p:txBody>
          <a:bodyPr/>
          <a:lstStyle>
            <a:lvl1pPr>
              <a:defRPr b="0" u="none">
                <a:solidFill>
                  <a:schemeClr val="tx1"/>
                </a:solidFill>
              </a:defRPr>
            </a:lvl1pPr>
            <a:lvl2pPr>
              <a:defRPr b="0" u="none">
                <a:solidFill>
                  <a:schemeClr val="tx1"/>
                </a:solidFill>
              </a:defRPr>
            </a:lvl2pPr>
            <a:lvl3pPr>
              <a:defRPr b="0" u="none">
                <a:solidFill>
                  <a:schemeClr val="tx1"/>
                </a:solidFill>
              </a:defRPr>
            </a:lvl3pPr>
            <a:lvl4pPr>
              <a:defRPr b="0" u="none">
                <a:solidFill>
                  <a:schemeClr val="tx1"/>
                </a:solidFill>
              </a:defRPr>
            </a:lvl4pPr>
            <a:lvl5pPr>
              <a:defRPr b="0" u="none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19F3D2-21B1-426A-9E71-4F41C1F9C5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2700" y="1609050"/>
            <a:ext cx="5212080" cy="3886200"/>
          </a:xfrm>
        </p:spPr>
        <p:txBody>
          <a:bodyPr/>
          <a:lstStyle>
            <a:lvl1pPr>
              <a:defRPr b="0" u="none">
                <a:solidFill>
                  <a:schemeClr val="tx1"/>
                </a:solidFill>
              </a:defRPr>
            </a:lvl1pPr>
            <a:lvl2pPr>
              <a:defRPr b="0" u="none">
                <a:solidFill>
                  <a:schemeClr val="tx1"/>
                </a:solidFill>
              </a:defRPr>
            </a:lvl2pPr>
            <a:lvl3pPr>
              <a:defRPr b="0" u="none">
                <a:solidFill>
                  <a:schemeClr val="tx1"/>
                </a:solidFill>
              </a:defRPr>
            </a:lvl3pPr>
            <a:lvl4pPr>
              <a:defRPr b="0" u="none">
                <a:solidFill>
                  <a:schemeClr val="tx1"/>
                </a:solidFill>
              </a:defRPr>
            </a:lvl4pPr>
            <a:lvl5pPr>
              <a:defRPr b="0" u="none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0EFDD1C7-8CAC-4033-8402-E5EDDEA3C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825" y="6454140"/>
            <a:ext cx="365760" cy="36576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lIns="0" tIns="0" rIns="0" bIns="0" anchor="ctr" anchorCtr="0"/>
          <a:lstStyle>
            <a:lvl1pPr algn="ctr">
              <a:defRPr sz="800"/>
            </a:lvl1pPr>
          </a:lstStyle>
          <a:p>
            <a:fld id="{02266A82-7052-4F19-AA33-DE09AC459D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7583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61DD7-0A13-4FDB-9D58-B1E31387F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14179AA-EEB1-4AD8-A38C-8F5F71F3F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825" y="6454140"/>
            <a:ext cx="365760" cy="36576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lIns="0" tIns="0" rIns="0" bIns="0" anchor="ctr" anchorCtr="0"/>
          <a:lstStyle>
            <a:lvl1pPr algn="ctr">
              <a:defRPr sz="800"/>
            </a:lvl1pPr>
          </a:lstStyle>
          <a:p>
            <a:fld id="{02266A82-7052-4F19-AA33-DE09AC459D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9719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61DD7-0A13-4FDB-9D58-B1E31387F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95133A-A3D8-48B9-A96B-2353AA69D0B5}"/>
              </a:ext>
            </a:extLst>
          </p:cNvPr>
          <p:cNvCxnSpPr>
            <a:cxnSpLocks/>
          </p:cNvCxnSpPr>
          <p:nvPr userDrawn="1"/>
        </p:nvCxnSpPr>
        <p:spPr>
          <a:xfrm>
            <a:off x="671254" y="1286113"/>
            <a:ext cx="10901620" cy="0"/>
          </a:xfrm>
          <a:prstGeom prst="line">
            <a:avLst/>
          </a:prstGeom>
          <a:ln w="57150" cap="rnd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8747FA6A-7668-4BB4-9722-F2858901D368}"/>
              </a:ext>
            </a:extLst>
          </p:cNvPr>
          <p:cNvGrpSpPr/>
          <p:nvPr userDrawn="1"/>
        </p:nvGrpSpPr>
        <p:grpSpPr>
          <a:xfrm>
            <a:off x="-7951" y="6400800"/>
            <a:ext cx="12199951" cy="457200"/>
            <a:chOff x="-7951" y="6400800"/>
            <a:chExt cx="12199951" cy="45720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8470DAF-6731-4C05-A116-B504FB13E8C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7951" y="6623437"/>
              <a:ext cx="12199951" cy="71561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5877296-5CA1-42A8-A93A-EE4AC175A3F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-7951" y="6400800"/>
              <a:ext cx="12199951" cy="389614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EE21922-40A2-4641-A8DA-E52C672F6A9F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7951" y="6559121"/>
              <a:ext cx="12199951" cy="298879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070B09A3-9C10-4481-813B-8B20AA582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825" y="6454140"/>
            <a:ext cx="365760" cy="36576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lIns="0" tIns="0" rIns="0" bIns="0" anchor="ctr" anchorCtr="0"/>
          <a:lstStyle>
            <a:lvl1pPr algn="ctr">
              <a:defRPr sz="800"/>
            </a:lvl1pPr>
          </a:lstStyle>
          <a:p>
            <a:fld id="{02266A82-7052-4F19-AA33-DE09AC459D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3713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893B3367-FC7D-424D-B071-1009AE4DC4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8B4237-1E24-405E-8BCA-1D438F33D1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834" y="5779629"/>
            <a:ext cx="11564526" cy="777164"/>
          </a:xfrm>
        </p:spPr>
        <p:txBody>
          <a:bodyPr anchor="b"/>
          <a:lstStyle>
            <a:lvl1pPr algn="l"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617331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6812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3F54226F-31BA-4FE4-A3BD-3DE6B233F9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8B4237-1E24-405E-8BCA-1D438F33D1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834" y="5779629"/>
            <a:ext cx="11564526" cy="777164"/>
          </a:xfrm>
        </p:spPr>
        <p:txBody>
          <a:bodyPr anchor="b"/>
          <a:lstStyle>
            <a:lvl1pPr algn="l"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1856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B697A86-9C56-4786-B529-4EDA6A26ED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8B4237-1E24-405E-8BCA-1D438F33D1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834" y="5779629"/>
            <a:ext cx="11564526" cy="777164"/>
          </a:xfrm>
        </p:spPr>
        <p:txBody>
          <a:bodyPr anchor="b"/>
          <a:lstStyle>
            <a:lvl1pPr algn="l"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99344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F1546C5-F52A-412B-83CD-E98396FD43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8B4237-1E24-405E-8BCA-1D438F33D1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834" y="5779629"/>
            <a:ext cx="11564526" cy="777164"/>
          </a:xfrm>
        </p:spPr>
        <p:txBody>
          <a:bodyPr anchor="b"/>
          <a:lstStyle>
            <a:lvl1pPr algn="l"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89651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3D11DA0F-2F36-4707-B0DD-02201C91DF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8B4237-1E24-405E-8BCA-1D438F33D1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834" y="5779629"/>
            <a:ext cx="11564526" cy="777164"/>
          </a:xfrm>
        </p:spPr>
        <p:txBody>
          <a:bodyPr anchor="b"/>
          <a:lstStyle>
            <a:lvl1pPr algn="l"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6140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3B46EBB3-3861-4635-923E-C54D529FF4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8B4237-1E24-405E-8BCA-1D438F33D1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834" y="5779629"/>
            <a:ext cx="11564526" cy="777164"/>
          </a:xfrm>
        </p:spPr>
        <p:txBody>
          <a:bodyPr anchor="b"/>
          <a:lstStyle>
            <a:lvl1pPr algn="l"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8397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3455FD33-A1B6-4A8E-B7F0-916B29E91E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8B4237-1E24-405E-8BCA-1D438F33D1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834" y="5779629"/>
            <a:ext cx="11564526" cy="777164"/>
          </a:xfrm>
        </p:spPr>
        <p:txBody>
          <a:bodyPr anchor="b"/>
          <a:lstStyle>
            <a:lvl1pPr algn="l"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4498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D3CCA6D4-15A6-4DC8-88DB-5CE9B22AFA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8B4237-1E24-405E-8BCA-1D438F33D1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834" y="5779629"/>
            <a:ext cx="11564526" cy="777164"/>
          </a:xfrm>
        </p:spPr>
        <p:txBody>
          <a:bodyPr anchor="b"/>
          <a:lstStyle>
            <a:lvl1pPr algn="l"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2026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A82A2A-DE53-45DC-B0AD-DD4C74F53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606" y="389189"/>
            <a:ext cx="11003268" cy="72061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997BD9-D7D6-4AF2-8ABB-AC1F9AFB6F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9605" y="1621081"/>
            <a:ext cx="11003269" cy="4151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6B2EABF-C97F-45E8-A980-BBC7C74F846F}"/>
              </a:ext>
            </a:extLst>
          </p:cNvPr>
          <p:cNvCxnSpPr>
            <a:cxnSpLocks/>
          </p:cNvCxnSpPr>
          <p:nvPr userDrawn="1"/>
        </p:nvCxnSpPr>
        <p:spPr>
          <a:xfrm>
            <a:off x="671254" y="1286113"/>
            <a:ext cx="10901620" cy="0"/>
          </a:xfrm>
          <a:prstGeom prst="line">
            <a:avLst/>
          </a:prstGeom>
          <a:ln w="57150" cap="rnd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Placeholder 4" descr="A picture containing shape&#10;&#10;Description automatically generated">
            <a:extLst>
              <a:ext uri="{FF2B5EF4-FFF2-40B4-BE49-F238E27FC236}">
                <a16:creationId xmlns:a16="http://schemas.microsoft.com/office/drawing/2014/main" id="{D5C42E0C-22F2-460D-B15B-1A5C15B3FF20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77337" y="5636721"/>
            <a:ext cx="1445058" cy="879868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7B30286-8F93-4841-88A3-E53D81DCCF68}"/>
              </a:ext>
            </a:extLst>
          </p:cNvPr>
          <p:cNvCxnSpPr>
            <a:cxnSpLocks/>
          </p:cNvCxnSpPr>
          <p:nvPr userDrawn="1"/>
        </p:nvCxnSpPr>
        <p:spPr>
          <a:xfrm>
            <a:off x="-7951" y="6623437"/>
            <a:ext cx="12199951" cy="7156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8652DD1-570D-4941-ABC7-A567998D732B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7951" y="6400800"/>
            <a:ext cx="12199951" cy="38961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C26F9E8-DD6C-4938-949C-33B6B43CF503}"/>
              </a:ext>
            </a:extLst>
          </p:cNvPr>
          <p:cNvCxnSpPr>
            <a:cxnSpLocks/>
          </p:cNvCxnSpPr>
          <p:nvPr userDrawn="1"/>
        </p:nvCxnSpPr>
        <p:spPr>
          <a:xfrm flipV="1">
            <a:off x="-7951" y="6559121"/>
            <a:ext cx="12199951" cy="298879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8484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23" r:id="rId11"/>
    <p:sldLayoutId id="2147483661" r:id="rId12"/>
    <p:sldLayoutId id="2147483736" r:id="rId13"/>
    <p:sldLayoutId id="2147483665" r:id="rId14"/>
    <p:sldLayoutId id="2147483662" r:id="rId15"/>
    <p:sldLayoutId id="2147483663" r:id="rId16"/>
    <p:sldLayoutId id="2147483652" r:id="rId17"/>
    <p:sldLayoutId id="2147483666" r:id="rId18"/>
    <p:sldLayoutId id="2147483667" r:id="rId19"/>
    <p:sldLayoutId id="2147483716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1313" indent="-341313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2400" b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804863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tabLst>
          <a:tab pos="804863" algn="l"/>
        </a:tabLst>
        <a:defRPr sz="20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201738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51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116138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derhubcd.com/core/diy-templates/#presentations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1D0383-4994-4CF9-8B23-05C5BAE1190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1531" y="269758"/>
            <a:ext cx="1295400" cy="65190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6FE72B7-8CAF-4124-BDAE-3E54466EC505}"/>
              </a:ext>
            </a:extLst>
          </p:cNvPr>
          <p:cNvSpPr txBox="1"/>
          <p:nvPr/>
        </p:nvSpPr>
        <p:spPr>
          <a:xfrm>
            <a:off x="1167054" y="2508558"/>
            <a:ext cx="9857891" cy="10157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 LIBRARY OF COVERS CAN BE FOUND AT</a:t>
            </a:r>
          </a:p>
          <a:p>
            <a:pPr marL="0" marR="0" lvl="0" indent="0" algn="ctr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hlinkClick r:id="rId3"/>
              </a:rPr>
              <a:t>https://www.orderhubcd.com/core/diy-templates/#presentations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3737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E1726A6-F745-498D-9982-BD8A08D485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VISION COVERAGE</a:t>
            </a:r>
          </a:p>
        </p:txBody>
      </p:sp>
    </p:spTree>
    <p:extLst>
      <p:ext uri="{BB962C8B-B14F-4D97-AF65-F5344CB8AC3E}">
        <p14:creationId xmlns:p14="http://schemas.microsoft.com/office/powerpoint/2010/main" val="3737679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6190C-6EAA-43FB-A784-F97ECEDC9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VISION Plan Highlights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FF7245D-C38C-4BC4-98A6-5EF34A131F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900721"/>
              </p:ext>
            </p:extLst>
          </p:nvPr>
        </p:nvGraphicFramePr>
        <p:xfrm>
          <a:off x="609600" y="1558166"/>
          <a:ext cx="6984792" cy="36948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006308">
                  <a:extLst>
                    <a:ext uri="{9D8B030D-6E8A-4147-A177-3AD203B41FA5}">
                      <a16:colId xmlns:a16="http://schemas.microsoft.com/office/drawing/2014/main" val="561264643"/>
                    </a:ext>
                  </a:extLst>
                </a:gridCol>
                <a:gridCol w="1989242">
                  <a:extLst>
                    <a:ext uri="{9D8B030D-6E8A-4147-A177-3AD203B41FA5}">
                      <a16:colId xmlns:a16="http://schemas.microsoft.com/office/drawing/2014/main" val="2826004833"/>
                    </a:ext>
                  </a:extLst>
                </a:gridCol>
                <a:gridCol w="1989242">
                  <a:extLst>
                    <a:ext uri="{9D8B030D-6E8A-4147-A177-3AD203B41FA5}">
                      <a16:colId xmlns:a16="http://schemas.microsoft.com/office/drawing/2014/main" val="264595523"/>
                    </a:ext>
                  </a:extLst>
                </a:gridCol>
              </a:tblGrid>
              <a:tr h="458684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1100" b="1" i="0" u="none" strike="noStrike" cap="none" baseline="0" dirty="0">
                          <a:solidFill>
                            <a:schemeClr val="bg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Key Vision Benefits</a:t>
                      </a:r>
                    </a:p>
                  </a:txBody>
                  <a:tcPr marL="86225" marR="86225" marT="45725" marB="457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+mn-lt"/>
                        </a:rPr>
                        <a:t>Carrier</a:t>
                      </a:r>
                    </a:p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+mn-lt"/>
                        </a:rPr>
                        <a:t>Plan 1</a:t>
                      </a:r>
                    </a:p>
                  </a:txBody>
                  <a:tcPr marL="86225" marR="86225" marT="45725" marB="45725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6225" marR="86225" marT="45725" marB="45725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886622"/>
                  </a:ext>
                </a:extLst>
              </a:tr>
              <a:tr h="262110">
                <a:tc v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1200" b="1" i="0" u="none" strike="noStrike" cap="none" baseline="0" dirty="0">
                        <a:solidFill>
                          <a:schemeClr val="bg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45725" marB="45725" anchor="ctr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+mn-lt"/>
                        </a:rPr>
                        <a:t>In-Network Only</a:t>
                      </a:r>
                    </a:p>
                  </a:txBody>
                  <a:tcPr marL="86225" marR="86225" marT="45725" marB="45725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+mn-lt"/>
                        </a:rPr>
                        <a:t>Out-of-Network</a:t>
                      </a:r>
                    </a:p>
                  </a:txBody>
                  <a:tcPr marL="86225" marR="86225" marT="45725" marB="45725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144618"/>
                  </a:ext>
                </a:extLst>
              </a:tr>
              <a:tr h="43901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12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Exam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12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(once every 12 months)</a:t>
                      </a:r>
                    </a:p>
                  </a:txBody>
                  <a:tcPr marL="86225" marR="86225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 marL="86225" marR="86225" marT="36576" marB="36576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 marL="86225" marR="86225" marT="36576" marB="36576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909868"/>
                  </a:ext>
                </a:extLst>
              </a:tr>
              <a:tr h="43901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12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Lenses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  <a:tabLst/>
                        <a:defRPr/>
                      </a:pPr>
                      <a:r>
                        <a:rPr lang="en-US" sz="12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(once every 12 months)</a:t>
                      </a:r>
                    </a:p>
                  </a:txBody>
                  <a:tcPr marL="86225" marR="86225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 marL="86225" marR="86225" marT="36576" marB="36576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 marL="86225" marR="86225" marT="36576" marB="36576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259627"/>
                  </a:ext>
                </a:extLst>
              </a:tr>
              <a:tr h="2588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  <a:tabLst/>
                        <a:defRPr/>
                      </a:pPr>
                      <a:r>
                        <a:rPr lang="en-US" sz="12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Single Vision</a:t>
                      </a:r>
                    </a:p>
                  </a:txBody>
                  <a:tcPr marL="86225" marR="86225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11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36576" marB="36576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11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36576" marB="36576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36451"/>
                  </a:ext>
                </a:extLst>
              </a:tr>
              <a:tr h="2588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  <a:tabLst/>
                        <a:defRPr/>
                      </a:pPr>
                      <a:r>
                        <a:rPr lang="en-US" sz="12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Bifocal</a:t>
                      </a:r>
                    </a:p>
                  </a:txBody>
                  <a:tcPr marL="86225" marR="86225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11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36576" marB="36576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11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36576" marB="36576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379572"/>
                  </a:ext>
                </a:extLst>
              </a:tr>
              <a:tr h="2588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  <a:tabLst/>
                        <a:defRPr/>
                      </a:pPr>
                      <a:r>
                        <a:rPr lang="en-US" sz="12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Trifocal</a:t>
                      </a:r>
                    </a:p>
                  </a:txBody>
                  <a:tcPr marL="86225" marR="86225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11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36576" marB="36576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11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36576" marB="36576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973968"/>
                  </a:ext>
                </a:extLst>
              </a:tr>
              <a:tr h="2588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  <a:tabLst/>
                        <a:defRPr/>
                      </a:pPr>
                      <a:r>
                        <a:rPr lang="en-US" sz="12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Lenticular</a:t>
                      </a:r>
                    </a:p>
                  </a:txBody>
                  <a:tcPr marL="86225" marR="86225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11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36576" marB="36576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11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36576" marB="36576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5434266"/>
                  </a:ext>
                </a:extLst>
              </a:tr>
              <a:tr h="25882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12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Frames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  <a:tabLst/>
                        <a:defRPr/>
                      </a:pPr>
                      <a:r>
                        <a:rPr lang="en-US" sz="12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(once every 24 months)</a:t>
                      </a:r>
                    </a:p>
                  </a:txBody>
                  <a:tcPr marL="86225" marR="86225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11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36576" marB="36576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11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36576" marB="36576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563253"/>
                  </a:ext>
                </a:extLst>
              </a:tr>
              <a:tr h="25882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12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Contact Lenses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  <a:tabLst/>
                        <a:defRPr/>
                      </a:pPr>
                      <a:r>
                        <a:rPr lang="en-US" sz="12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(once every 12 months; instead of prescription glasses)</a:t>
                      </a:r>
                    </a:p>
                  </a:txBody>
                  <a:tcPr marL="86225" marR="86225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11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36576" marB="36576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11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36576" marB="36576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918469"/>
                  </a:ext>
                </a:extLst>
              </a:tr>
            </a:tbl>
          </a:graphicData>
        </a:graphic>
      </p:graphicFrame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3B627D1-9898-4B9C-8200-670D9FE5A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A82-7052-4F19-AA33-DE09AC459DCD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C3A227B6-5240-BFF7-C3D5-DE502EE39D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18636" y="1389820"/>
            <a:ext cx="4373364" cy="407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018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5A269E-D64C-4A1C-9534-A5824AD1A8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LIFE/AD&amp;D INSURANCE</a:t>
            </a:r>
          </a:p>
        </p:txBody>
      </p:sp>
    </p:spTree>
    <p:extLst>
      <p:ext uri="{BB962C8B-B14F-4D97-AF65-F5344CB8AC3E}">
        <p14:creationId xmlns:p14="http://schemas.microsoft.com/office/powerpoint/2010/main" val="1071659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ABFD3-F2CE-4D86-8C16-D65AC86C8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life / AD&amp;D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41086-C861-4CCC-9694-D0BAD78B2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605" y="1612231"/>
            <a:ext cx="6049559" cy="4247148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100% paid by The Company</a:t>
            </a:r>
          </a:p>
          <a:p>
            <a:r>
              <a:rPr lang="en-US" b="1" dirty="0">
                <a:solidFill>
                  <a:schemeClr val="accent2"/>
                </a:solidFill>
              </a:rPr>
              <a:t>Provided through (carrier)</a:t>
            </a:r>
          </a:p>
          <a:p>
            <a:pPr lvl="1"/>
            <a:r>
              <a:rPr lang="en-US" dirty="0"/>
              <a:t>Insert benefit amount</a:t>
            </a:r>
          </a:p>
          <a:p>
            <a:pPr lvl="1"/>
            <a:r>
              <a:rPr lang="en-US" dirty="0"/>
              <a:t>Designate or update your beneficiary information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DA507B1-FA1E-42AC-88CA-49564C740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A82-7052-4F19-AA33-DE09AC459DCD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2F4137AA-D550-0C44-2B7C-F17442E03B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9793" y="1612231"/>
            <a:ext cx="4572396" cy="337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310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6190C-6EAA-43FB-A784-F97ECEDC9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Supplemental Life / AD&amp;D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5C643-2EAF-45F8-999F-96E28F344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100% paid by The Company</a:t>
            </a:r>
          </a:p>
          <a:p>
            <a:r>
              <a:rPr lang="en-US" b="1" dirty="0">
                <a:solidFill>
                  <a:schemeClr val="accent2"/>
                </a:solidFill>
              </a:rPr>
              <a:t>Provided through (carrier)</a:t>
            </a:r>
          </a:p>
          <a:p>
            <a:endParaRPr lang="en-US" b="1" dirty="0">
              <a:solidFill>
                <a:schemeClr val="accent2"/>
              </a:solidFill>
            </a:endParaRP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Evidence of Insurability</a:t>
            </a:r>
          </a:p>
          <a:p>
            <a:pPr lvl="1"/>
            <a:r>
              <a:rPr lang="en-US" dirty="0"/>
              <a:t>Details for OE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FF7245D-C38C-4BC4-98A6-5EF34A131F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227339"/>
              </p:ext>
            </p:extLst>
          </p:nvPr>
        </p:nvGraphicFramePr>
        <p:xfrm>
          <a:off x="658454" y="2874254"/>
          <a:ext cx="5437546" cy="145711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058641">
                  <a:extLst>
                    <a:ext uri="{9D8B030D-6E8A-4147-A177-3AD203B41FA5}">
                      <a16:colId xmlns:a16="http://schemas.microsoft.com/office/drawing/2014/main" val="561264643"/>
                    </a:ext>
                  </a:extLst>
                </a:gridCol>
                <a:gridCol w="4378905">
                  <a:extLst>
                    <a:ext uri="{9D8B030D-6E8A-4147-A177-3AD203B41FA5}">
                      <a16:colId xmlns:a16="http://schemas.microsoft.com/office/drawing/2014/main" val="2826004833"/>
                    </a:ext>
                  </a:extLst>
                </a:gridCol>
              </a:tblGrid>
              <a:tr h="384653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1100" b="1" i="0" u="none" strike="noStrike" cap="none" baseline="0" dirty="0">
                          <a:solidFill>
                            <a:schemeClr val="bg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Benefit Options</a:t>
                      </a:r>
                    </a:p>
                  </a:txBody>
                  <a:tcPr marL="86225" marR="86225" marT="45725" marB="45725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6225" marR="86225" marT="45725" marB="45725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886622"/>
                  </a:ext>
                </a:extLst>
              </a:tr>
              <a:tr h="35748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11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Employee</a:t>
                      </a:r>
                    </a:p>
                  </a:txBody>
                  <a:tcPr marL="86225" marR="86225" marT="36576" marB="36576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11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36576" marB="36576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563253"/>
                  </a:ext>
                </a:extLst>
              </a:tr>
              <a:tr h="35748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11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Spouse</a:t>
                      </a:r>
                    </a:p>
                  </a:txBody>
                  <a:tcPr marL="86225" marR="86225" marT="36576" marB="36576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11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36576" marB="36576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918469"/>
                  </a:ext>
                </a:extLst>
              </a:tr>
              <a:tr h="35748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11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Child(ren)</a:t>
                      </a:r>
                    </a:p>
                  </a:txBody>
                  <a:tcPr marL="86225" marR="86225" marT="36576" marB="36576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11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36576" marB="36576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774587"/>
                  </a:ext>
                </a:extLst>
              </a:tr>
            </a:tbl>
          </a:graphicData>
        </a:graphic>
      </p:graphicFrame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D11C87-6FFA-47C8-AB7F-29E7E4C56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A82-7052-4F19-AA33-DE09AC459DC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790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0DC696F-9972-452E-8DE5-8941446BCB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Disability INSURANCE</a:t>
            </a:r>
          </a:p>
        </p:txBody>
      </p:sp>
    </p:spTree>
    <p:extLst>
      <p:ext uri="{BB962C8B-B14F-4D97-AF65-F5344CB8AC3E}">
        <p14:creationId xmlns:p14="http://schemas.microsoft.com/office/powerpoint/2010/main" val="382929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3BB5344-453F-466B-BE67-4940B7BDA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Disability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65C825B-38F2-4D58-AA37-DA1EF900C83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100% paid by The Company</a:t>
            </a:r>
          </a:p>
          <a:p>
            <a:r>
              <a:rPr lang="en-US" dirty="0"/>
              <a:t>Provided through (carrier)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619DF725-CF4B-4C2D-AB9A-56DC1F8EAE6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100% paid by The Company</a:t>
            </a:r>
          </a:p>
          <a:p>
            <a:r>
              <a:rPr lang="en-US" dirty="0"/>
              <a:t>Provided through (carrier)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E3D3EF6-5BDB-4F74-A0BC-E2E97F94E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Short Term Disability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98B4463-CC38-426C-AB42-0BF1C34549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Long Term Disability</a:t>
            </a:r>
          </a:p>
          <a:p>
            <a:endParaRPr lang="en-US" dirty="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99E43191-0107-4014-A1BB-13C134F4CF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589964"/>
              </p:ext>
            </p:extLst>
          </p:nvPr>
        </p:nvGraphicFramePr>
        <p:xfrm>
          <a:off x="660359" y="3429000"/>
          <a:ext cx="5133357" cy="198875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962525">
                  <a:extLst>
                    <a:ext uri="{9D8B030D-6E8A-4147-A177-3AD203B41FA5}">
                      <a16:colId xmlns:a16="http://schemas.microsoft.com/office/drawing/2014/main" val="561264643"/>
                    </a:ext>
                  </a:extLst>
                </a:gridCol>
                <a:gridCol w="3170832">
                  <a:extLst>
                    <a:ext uri="{9D8B030D-6E8A-4147-A177-3AD203B41FA5}">
                      <a16:colId xmlns:a16="http://schemas.microsoft.com/office/drawing/2014/main" val="2826004833"/>
                    </a:ext>
                  </a:extLst>
                </a:gridCol>
              </a:tblGrid>
              <a:tr h="403461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1100" b="1" i="0" u="none" strike="noStrike" cap="none" baseline="0" dirty="0">
                          <a:solidFill>
                            <a:schemeClr val="bg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Plan Highlights</a:t>
                      </a:r>
                    </a:p>
                  </a:txBody>
                  <a:tcPr marL="86225" marR="86225" marT="45725" marB="457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6225" marR="86225" marT="45725" marB="45725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886622"/>
                  </a:ext>
                </a:extLst>
              </a:tr>
              <a:tr h="3749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11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Benefit Percentage</a:t>
                      </a:r>
                    </a:p>
                  </a:txBody>
                  <a:tcPr marL="86225" marR="86225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11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36576" marB="36576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563253"/>
                  </a:ext>
                </a:extLst>
              </a:tr>
              <a:tr h="40344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11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Weekly Benefit Maximum</a:t>
                      </a:r>
                    </a:p>
                  </a:txBody>
                  <a:tcPr marL="86225" marR="86225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11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36576" marB="36576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918469"/>
                  </a:ext>
                </a:extLst>
              </a:tr>
              <a:tr h="40344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11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When Benefits Begin</a:t>
                      </a:r>
                    </a:p>
                  </a:txBody>
                  <a:tcPr marL="86225" marR="86225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11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36576" marB="36576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774587"/>
                  </a:ext>
                </a:extLst>
              </a:tr>
              <a:tr h="40344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11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Maximum Benefit Duration</a:t>
                      </a:r>
                    </a:p>
                  </a:txBody>
                  <a:tcPr marL="86225" marR="86225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11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36576" marB="36576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2750136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6E40E688-61C9-4745-91E0-249237673D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688931"/>
              </p:ext>
            </p:extLst>
          </p:nvPr>
        </p:nvGraphicFramePr>
        <p:xfrm>
          <a:off x="6362700" y="3429000"/>
          <a:ext cx="5168941" cy="198875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987216">
                  <a:extLst>
                    <a:ext uri="{9D8B030D-6E8A-4147-A177-3AD203B41FA5}">
                      <a16:colId xmlns:a16="http://schemas.microsoft.com/office/drawing/2014/main" val="561264643"/>
                    </a:ext>
                  </a:extLst>
                </a:gridCol>
                <a:gridCol w="3181725">
                  <a:extLst>
                    <a:ext uri="{9D8B030D-6E8A-4147-A177-3AD203B41FA5}">
                      <a16:colId xmlns:a16="http://schemas.microsoft.com/office/drawing/2014/main" val="2826004833"/>
                    </a:ext>
                  </a:extLst>
                </a:gridCol>
              </a:tblGrid>
              <a:tr h="403461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1100" b="1" i="0" u="none" strike="noStrike" cap="none" baseline="0" dirty="0">
                          <a:solidFill>
                            <a:schemeClr val="bg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Plan Highlights</a:t>
                      </a:r>
                    </a:p>
                  </a:txBody>
                  <a:tcPr marL="86225" marR="86225" marT="45725" marB="457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6225" marR="86225" marT="45725" marB="45725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886622"/>
                  </a:ext>
                </a:extLst>
              </a:tr>
              <a:tr h="3749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11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Benefit Percentage</a:t>
                      </a:r>
                    </a:p>
                  </a:txBody>
                  <a:tcPr marL="86225" marR="86225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11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36576" marB="36576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563253"/>
                  </a:ext>
                </a:extLst>
              </a:tr>
              <a:tr h="40344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11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Monthly Benefit Maximum</a:t>
                      </a:r>
                    </a:p>
                  </a:txBody>
                  <a:tcPr marL="86225" marR="86225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11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36576" marB="36576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918469"/>
                  </a:ext>
                </a:extLst>
              </a:tr>
              <a:tr h="40344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11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When Benefits Begin</a:t>
                      </a:r>
                    </a:p>
                  </a:txBody>
                  <a:tcPr marL="86225" marR="86225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11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36576" marB="36576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774587"/>
                  </a:ext>
                </a:extLst>
              </a:tr>
              <a:tr h="40344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11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Maximum Benefit Duration</a:t>
                      </a:r>
                    </a:p>
                  </a:txBody>
                  <a:tcPr marL="86225" marR="86225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11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36576" marB="36576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2750136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A31513-35B3-4470-885E-3B67CFE95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A82-7052-4F19-AA33-DE09AC459DC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285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7EEB416-5884-4582-97EE-0D828F4492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Employee Assistance Program</a:t>
            </a:r>
          </a:p>
        </p:txBody>
      </p:sp>
    </p:spTree>
    <p:extLst>
      <p:ext uri="{BB962C8B-B14F-4D97-AF65-F5344CB8AC3E}">
        <p14:creationId xmlns:p14="http://schemas.microsoft.com/office/powerpoint/2010/main" val="1081119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433B0-CF75-42FA-95F8-E627D8751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Employee Assistance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30435-DBBD-40AC-BC24-2950FB43C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600" b="1" dirty="0">
                <a:solidFill>
                  <a:schemeClr val="accent2"/>
                </a:solidFill>
                <a:sym typeface="Arial Narrow"/>
              </a:rPr>
              <a:t>100% paid by The Company</a:t>
            </a:r>
          </a:p>
          <a:p>
            <a:pPr>
              <a:spcBef>
                <a:spcPts val="0"/>
              </a:spcBef>
            </a:pPr>
            <a:r>
              <a:rPr lang="en-US" sz="1600" b="1" dirty="0">
                <a:solidFill>
                  <a:schemeClr val="accent2"/>
                </a:solidFill>
                <a:sym typeface="Arial Narrow"/>
              </a:rPr>
              <a:t>Provided through (carrier)</a:t>
            </a:r>
          </a:p>
          <a:p>
            <a:pPr>
              <a:spcBef>
                <a:spcPts val="0"/>
              </a:spcBef>
            </a:pPr>
            <a:r>
              <a:rPr lang="en-US" sz="1600" b="1" dirty="0">
                <a:solidFill>
                  <a:schemeClr val="accent2"/>
                </a:solidFill>
                <a:sym typeface="Arial Narrow"/>
              </a:rPr>
              <a:t>Counseling on Personal Issues, such as:</a:t>
            </a:r>
          </a:p>
          <a:p>
            <a:pPr lvl="1">
              <a:spcBef>
                <a:spcPts val="0"/>
              </a:spcBef>
            </a:pPr>
            <a:r>
              <a:rPr lang="en-US" sz="1400" dirty="0">
                <a:sym typeface="Arial Narrow"/>
              </a:rPr>
              <a:t>Stress, anxiety, depression</a:t>
            </a:r>
          </a:p>
          <a:p>
            <a:pPr lvl="1">
              <a:spcBef>
                <a:spcPts val="0"/>
              </a:spcBef>
            </a:pPr>
            <a:r>
              <a:rPr lang="en-US" sz="1400" dirty="0">
                <a:sym typeface="Arial Narrow"/>
              </a:rPr>
              <a:t>Relationships</a:t>
            </a:r>
          </a:p>
          <a:p>
            <a:pPr lvl="1">
              <a:spcBef>
                <a:spcPts val="0"/>
              </a:spcBef>
            </a:pPr>
            <a:r>
              <a:rPr lang="en-US" sz="1400" dirty="0">
                <a:sym typeface="Arial Narrow"/>
              </a:rPr>
              <a:t>Problems with your children</a:t>
            </a:r>
          </a:p>
          <a:p>
            <a:pPr lvl="1">
              <a:spcBef>
                <a:spcPts val="0"/>
              </a:spcBef>
            </a:pPr>
            <a:r>
              <a:rPr lang="en-US" sz="1400" dirty="0">
                <a:sym typeface="Arial Narrow"/>
              </a:rPr>
              <a:t>Substance abuse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b="1" dirty="0">
              <a:solidFill>
                <a:schemeClr val="accent2"/>
              </a:solidFill>
              <a:sym typeface="Arial Narrow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accent2"/>
                </a:solidFill>
                <a:sym typeface="Arial Narrow"/>
              </a:rPr>
              <a:t>EAP Services</a:t>
            </a:r>
          </a:p>
          <a:p>
            <a:pPr lvl="1">
              <a:spcBef>
                <a:spcPts val="0"/>
              </a:spcBef>
            </a:pPr>
            <a:r>
              <a:rPr lang="en-US" sz="1400" dirty="0">
                <a:sym typeface="Arial Narrow"/>
              </a:rPr>
              <a:t>Assistance for you or a household family member</a:t>
            </a:r>
          </a:p>
          <a:p>
            <a:pPr lvl="1">
              <a:spcBef>
                <a:spcPts val="0"/>
              </a:spcBef>
            </a:pPr>
            <a:r>
              <a:rPr lang="en-US" sz="1400" dirty="0">
                <a:sym typeface="Arial Narrow"/>
              </a:rPr>
              <a:t>Up to three (3) in-person sessions with a counselor, per year, per individual</a:t>
            </a:r>
          </a:p>
          <a:p>
            <a:pPr lvl="1">
              <a:spcBef>
                <a:spcPts val="0"/>
              </a:spcBef>
            </a:pPr>
            <a:r>
              <a:rPr lang="en-US" sz="1400" dirty="0">
                <a:sym typeface="Arial Narrow"/>
              </a:rPr>
              <a:t>Unlimited toll-free phone access 24/7</a:t>
            </a:r>
          </a:p>
          <a:p>
            <a:pPr lvl="1">
              <a:spcBef>
                <a:spcPts val="0"/>
              </a:spcBef>
            </a:pPr>
            <a:r>
              <a:rPr lang="en-US" sz="1400" dirty="0">
                <a:sym typeface="Arial Narrow"/>
              </a:rPr>
              <a:t>Online resources 24/7</a:t>
            </a:r>
          </a:p>
          <a:p>
            <a:pPr lvl="1">
              <a:spcBef>
                <a:spcPts val="0"/>
              </a:spcBef>
            </a:pPr>
            <a:r>
              <a:rPr lang="en-US" sz="1400" dirty="0">
                <a:sym typeface="Arial Narrow"/>
              </a:rPr>
              <a:t>Work/life services for assistance with child care, elder care, financial issues, plus much more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338760F-0F57-4F45-9076-DC3F9A214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A82-7052-4F19-AA33-DE09AC459DCD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CDCC8ECD-809C-327B-12DA-64134EA31A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5574" y="1142995"/>
            <a:ext cx="4572009" cy="457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881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0F71425-4AE8-4BCD-872F-CF35BA7EB7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Flexible Spending Accounts</a:t>
            </a:r>
          </a:p>
        </p:txBody>
      </p:sp>
    </p:spTree>
    <p:extLst>
      <p:ext uri="{BB962C8B-B14F-4D97-AF65-F5344CB8AC3E}">
        <p14:creationId xmlns:p14="http://schemas.microsoft.com/office/powerpoint/2010/main" val="3414101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426AA-7129-4055-9CF7-6D2B4C21D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18404-6A62-42E3-83AB-A1BBAE53FB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ym typeface="Arial Narrow"/>
              </a:rPr>
              <a:t>Welcome</a:t>
            </a:r>
          </a:p>
          <a:p>
            <a:r>
              <a:rPr lang="en-US">
                <a:sym typeface="Arial Narrow"/>
              </a:rPr>
              <a:t>What’s New</a:t>
            </a:r>
          </a:p>
          <a:p>
            <a:r>
              <a:rPr lang="en-US">
                <a:sym typeface="Arial Narrow"/>
              </a:rPr>
              <a:t>What’s Changing</a:t>
            </a:r>
          </a:p>
          <a:p>
            <a:r>
              <a:rPr lang="en-US">
                <a:sym typeface="Arial Narrow"/>
              </a:rPr>
              <a:t>Eligibility &amp; Enrollment</a:t>
            </a:r>
          </a:p>
          <a:p>
            <a:r>
              <a:rPr lang="en-US">
                <a:sym typeface="Arial Narrow"/>
              </a:rPr>
              <a:t>Review of 20XX Benefits</a:t>
            </a:r>
          </a:p>
          <a:p>
            <a:r>
              <a:rPr lang="en-US">
                <a:sym typeface="Arial Narrow"/>
              </a:rPr>
              <a:t>How to Enroll</a:t>
            </a:r>
          </a:p>
          <a:p>
            <a:r>
              <a:rPr lang="en-US">
                <a:sym typeface="Arial Narrow"/>
              </a:rPr>
              <a:t>Questions</a:t>
            </a:r>
          </a:p>
          <a:p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5EB56C2-EB88-49FC-9422-AE5B27935C4F}"/>
              </a:ext>
            </a:extLst>
          </p:cNvPr>
          <p:cNvCxnSpPr/>
          <p:nvPr/>
        </p:nvCxnSpPr>
        <p:spPr>
          <a:xfrm>
            <a:off x="12319279" y="6142144"/>
            <a:ext cx="0" cy="999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1A9F74-6D09-412A-A89B-AEF32CF19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A82-7052-4F19-AA33-DE09AC459DCD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10F90843-A151-4EF8-AE93-DDA2A2A64F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1063" y="1217424"/>
            <a:ext cx="5114265" cy="511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8841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3E83C-2D0F-455C-9828-AD8E5B239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Flexible Spending Accounts (FSA)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BCB8A-3EAE-4EF6-914A-4779E0AAE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605" y="1612231"/>
            <a:ext cx="6377105" cy="4247148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600" dirty="0">
                <a:sym typeface="Arial Narrow"/>
              </a:rPr>
              <a:t>Set aside a portion of your income, </a:t>
            </a:r>
            <a:r>
              <a:rPr lang="en-US" sz="1600" b="1" dirty="0">
                <a:sym typeface="Arial Narrow"/>
              </a:rPr>
              <a:t>before taxes</a:t>
            </a:r>
            <a:r>
              <a:rPr lang="en-US" sz="1600" dirty="0">
                <a:sym typeface="Arial Narrow"/>
              </a:rPr>
              <a:t>, to pay for qualified health care and/or dependent care expenses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600" dirty="0">
                <a:sym typeface="Arial Narrow"/>
              </a:rPr>
              <a:t>Decrease your taxable income and increase your take-home pay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accent2"/>
                </a:solidFill>
                <a:sym typeface="Arial Narrow"/>
              </a:rPr>
              <a:t>Health Care FSA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600" b="1" dirty="0">
                <a:sym typeface="Arial Narrow"/>
              </a:rPr>
              <a:t>$2,550 </a:t>
            </a:r>
            <a:r>
              <a:rPr lang="en-US" sz="1600" dirty="0">
                <a:sym typeface="Arial Narrow"/>
              </a:rPr>
              <a:t>maximum annual contribution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600" dirty="0">
                <a:sym typeface="Arial Narrow"/>
              </a:rPr>
              <a:t>Eligible expenses include: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1400" dirty="0">
                <a:sym typeface="Arial Narrow"/>
              </a:rPr>
              <a:t>Coinsurance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1400" dirty="0">
                <a:sym typeface="Arial Narrow"/>
              </a:rPr>
              <a:t>Copays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1400" dirty="0">
                <a:sym typeface="Arial Narrow"/>
              </a:rPr>
              <a:t>Deductibles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1400" dirty="0">
                <a:sym typeface="Arial Narrow"/>
              </a:rPr>
              <a:t>Dental treatment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1400" dirty="0">
                <a:sym typeface="Arial Narrow"/>
              </a:rPr>
              <a:t>Vision care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1400" dirty="0">
                <a:sym typeface="Arial Narrow"/>
              </a:rPr>
              <a:t>Prescriptions</a:t>
            </a:r>
            <a:endParaRPr lang="en-US" sz="16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0F36A8-05BF-45B0-A64F-E9C809CE1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A82-7052-4F19-AA33-DE09AC459DCD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90CBDBBB-EFE7-172E-3C71-A3B0B7E42C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5570" y="1142995"/>
            <a:ext cx="4572009" cy="457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2962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13A0F-25C2-4D8E-B79C-9C219B4A9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606" y="389189"/>
            <a:ext cx="11003266" cy="720618"/>
          </a:xfrm>
        </p:spPr>
        <p:txBody>
          <a:bodyPr/>
          <a:lstStyle/>
          <a:p>
            <a:r>
              <a:rPr lang="en-US" dirty="0"/>
              <a:t>Flexible Spending Accounts (FSA)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67514-D220-4AAF-BB1A-DE88F2E2C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481C6"/>
              </a:buClr>
              <a:buSzPct val="100000"/>
              <a:buNone/>
            </a:pPr>
            <a:r>
              <a:rPr lang="en-US" sz="2000" b="1" dirty="0">
                <a:solidFill>
                  <a:srgbClr val="0481C6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  <a:t>Dependent Care FSA</a:t>
            </a:r>
          </a:p>
          <a:p>
            <a:pPr marL="400050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481C6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  <a:t>$5,000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  <a:t>m</a:t>
            </a:r>
            <a:r>
              <a:rPr lang="en-US" sz="1800" b="0" i="0" u="none" strike="noStrike" cap="none" baseline="0" dirty="0">
                <a:solidFill>
                  <a:schemeClr val="tx1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  <a:t>aximum annual contribution (per family)</a:t>
            </a:r>
          </a:p>
          <a:p>
            <a:pPr marL="400050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481C6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b="0" i="0" u="none" strike="noStrike" cap="none" baseline="0" dirty="0">
                <a:solidFill>
                  <a:schemeClr val="tx1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  <a:t>Eligible expenses include:</a:t>
            </a:r>
          </a:p>
          <a:p>
            <a:pPr lvl="1" indent="-285750">
              <a:spcBef>
                <a:spcPts val="600"/>
              </a:spcBef>
              <a:spcAft>
                <a:spcPts val="0"/>
              </a:spcAft>
              <a:buSzPct val="100000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  <a:t>Care of a dependent child 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  <a:t>under the age of 13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  <a:t>by babysitters, nursery schools, pre-school or daycare centers.</a:t>
            </a:r>
          </a:p>
          <a:p>
            <a:pPr lvl="1" indent="-285750">
              <a:spcBef>
                <a:spcPts val="600"/>
              </a:spcBef>
              <a:spcAft>
                <a:spcPts val="0"/>
              </a:spcAft>
              <a:buSzPct val="100000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  <a:t>Care of a household member who is physically or mentally incapable of caring for him/herself and qualifies as your </a:t>
            </a:r>
            <a:b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</a:b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  <a:t>federal tax dependent.</a:t>
            </a:r>
            <a:endParaRPr lang="en-US" sz="1800" dirty="0">
              <a:solidFill>
                <a:schemeClr val="tx1"/>
              </a:solidFill>
              <a:latin typeface="Arial" panose="020B0604020202020204" pitchFamily="34" charset="0"/>
              <a:ea typeface="Arial Narrow"/>
              <a:cs typeface="Arial" panose="020B0604020202020204" pitchFamily="34" charset="0"/>
              <a:sym typeface="Arial Narrow"/>
            </a:endParaRPr>
          </a:p>
          <a:p>
            <a:pPr marL="400050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481C6"/>
              </a:buClr>
              <a:buSzPct val="100000"/>
              <a:buFont typeface="Arial" panose="020B0604020202020204" pitchFamily="34" charset="0"/>
              <a:buChar char="•"/>
            </a:pPr>
            <a:endParaRPr lang="en-US" sz="2000" b="0" i="0" u="none" strike="noStrike" cap="all" dirty="0">
              <a:solidFill>
                <a:schemeClr val="tx1"/>
              </a:solidFill>
              <a:latin typeface="Arial" panose="020B0604020202020204" pitchFamily="34" charset="0"/>
              <a:ea typeface="Arial Narrow"/>
              <a:cs typeface="Arial" panose="020B0604020202020204" pitchFamily="34" charset="0"/>
              <a:sym typeface="Arial Narrow"/>
            </a:endParaRPr>
          </a:p>
          <a:p>
            <a:pPr marL="57150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481C6"/>
              </a:buClr>
              <a:buSzPct val="100000"/>
              <a:buNone/>
            </a:pPr>
            <a:r>
              <a:rPr lang="en-US" sz="1800" b="1" cap="all" dirty="0">
                <a:solidFill>
                  <a:srgbClr val="E60000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  <a:t>Important FSA Rules </a:t>
            </a:r>
          </a:p>
          <a:p>
            <a:pPr marL="228600" indent="-228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481C6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  <a:t>Unused health care funds over $500 will NOT be returned to you or carried over </a:t>
            </a:r>
            <a:b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</a:b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  <a:t>to the following year.</a:t>
            </a:r>
          </a:p>
          <a:p>
            <a:pPr marL="228600" indent="-228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481C6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  <a:t>Unused dependent care funds will NOT be returned to you or carried over to the </a:t>
            </a:r>
            <a:b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</a:b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  <a:t>following year.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2F75DE-A7D9-47F8-A28A-BE9AF64F9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A82-7052-4F19-AA33-DE09AC459DCD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4261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C6875F2-CC51-4D01-ABB5-78D57AE4CF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Voluntary Benefits</a:t>
            </a:r>
          </a:p>
        </p:txBody>
      </p:sp>
    </p:spTree>
    <p:extLst>
      <p:ext uri="{BB962C8B-B14F-4D97-AF65-F5344CB8AC3E}">
        <p14:creationId xmlns:p14="http://schemas.microsoft.com/office/powerpoint/2010/main" val="27906571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8C054-F3F9-48AE-8244-67B904405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605" y="1612233"/>
            <a:ext cx="11003267" cy="49931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b="1" u="none" dirty="0">
                <a:solidFill>
                  <a:srgbClr val="000000"/>
                </a:solidFill>
              </a:rPr>
              <a:t>Designed to complement your health care coverage.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b="1" u="none" dirty="0">
                <a:solidFill>
                  <a:srgbClr val="000000"/>
                </a:solidFill>
              </a:rPr>
              <a:t>Completely Voluntary. You are responsible for paying for coverage at affordable group rates.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b="1" u="none" dirty="0">
                <a:solidFill>
                  <a:srgbClr val="000000"/>
                </a:solidFill>
              </a:rPr>
              <a:t>Coverage also available for your spouse and dependents.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400" u="none" dirty="0">
              <a:solidFill>
                <a:prstClr val="black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baseline="0" dirty="0">
                <a:solidFill>
                  <a:srgbClr val="002F5E"/>
                </a:solidFill>
              </a:rPr>
              <a:t>Accident Insurance</a:t>
            </a:r>
            <a:endParaRPr lang="en-US" sz="1400" b="0" i="0" u="none" strike="noStrike" baseline="0" dirty="0">
              <a:solidFill>
                <a:srgbClr val="002F5E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baseline="0" dirty="0">
                <a:solidFill>
                  <a:srgbClr val="221E1F"/>
                </a:solidFill>
              </a:rPr>
              <a:t>Accident insurance can soften the financial impact of an accidental injury by paying a benefit to you to help cover the unexpected out-of-pocket costs related to treating your injuries.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400" b="1" i="0" u="none" strike="noStrike" baseline="0" dirty="0">
              <a:solidFill>
                <a:srgbClr val="002F5E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baseline="0" dirty="0">
                <a:solidFill>
                  <a:srgbClr val="002F5E"/>
                </a:solidFill>
              </a:rPr>
              <a:t>Critical Illness</a:t>
            </a:r>
            <a:endParaRPr lang="en-US" sz="1400" b="0" i="0" u="none" strike="noStrike" baseline="0" dirty="0">
              <a:solidFill>
                <a:srgbClr val="002F5E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baseline="0" dirty="0">
                <a:solidFill>
                  <a:srgbClr val="221E1F"/>
                </a:solidFill>
              </a:rPr>
              <a:t>Did you know that the average total out-of-pocket cost related to treating a critical illness is over $7,000</a:t>
            </a:r>
            <a:r>
              <a:rPr lang="en-US" sz="1400" b="0" i="0" u="none" strike="noStrike" baseline="30000" dirty="0">
                <a:solidFill>
                  <a:srgbClr val="221E1F"/>
                </a:solidFill>
              </a:rPr>
              <a:t>1</a:t>
            </a:r>
            <a:r>
              <a:rPr lang="en-US" sz="1400" b="0" i="0" u="none" strike="noStrike" baseline="0" dirty="0">
                <a:solidFill>
                  <a:srgbClr val="221E1F"/>
                </a:solidFill>
              </a:rPr>
              <a:t>? With critical illness insurance, you’ll receive a lump-sum benefit if you are diagnosed with a covered condition that you can use however you would like, including to help pay for: treatment (e.g. experimental), prescriptions, travel, increased living expenses, and more.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400" b="1" i="0" u="none" strike="noStrike" baseline="0" dirty="0">
              <a:solidFill>
                <a:srgbClr val="002F5E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baseline="0" dirty="0">
                <a:solidFill>
                  <a:srgbClr val="002F5E"/>
                </a:solidFill>
              </a:rPr>
              <a:t>Hospital Indemnity Insurance</a:t>
            </a:r>
            <a:endParaRPr lang="en-US" sz="1400" b="0" i="0" u="none" strike="noStrike" baseline="0" dirty="0">
              <a:solidFill>
                <a:srgbClr val="002F5E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baseline="0" dirty="0">
                <a:solidFill>
                  <a:srgbClr val="221E1F"/>
                </a:solidFill>
              </a:rPr>
              <a:t>The average cost of a hospital stay is $10,000</a:t>
            </a:r>
            <a:r>
              <a:rPr lang="en-US" sz="1400" b="0" i="0" u="none" strike="noStrike" baseline="30000" dirty="0">
                <a:solidFill>
                  <a:srgbClr val="221E1F"/>
                </a:solidFill>
              </a:rPr>
              <a:t>2</a:t>
            </a:r>
            <a:r>
              <a:rPr lang="en-US" sz="1400" b="0" i="0" u="none" strike="noStrike" baseline="0" dirty="0">
                <a:solidFill>
                  <a:srgbClr val="221E1F"/>
                </a:solidFill>
              </a:rPr>
              <a:t>—and the average length of a stay is 4.8 days</a:t>
            </a:r>
            <a:r>
              <a:rPr lang="en-US" sz="1400" b="0" i="0" u="none" strike="noStrike" baseline="30000" dirty="0">
                <a:solidFill>
                  <a:srgbClr val="221E1F"/>
                </a:solidFill>
              </a:rPr>
              <a:t>3</a:t>
            </a:r>
            <a:r>
              <a:rPr lang="en-US" sz="1400" b="0" i="0" u="none" strike="noStrike" baseline="0" dirty="0">
                <a:solidFill>
                  <a:srgbClr val="221E1F"/>
                </a:solidFill>
              </a:rPr>
              <a:t>. Hospital indemnity insurance can help reduce costs by paying you or a covered dependent a benefit to help cover your deductible, coinsurance and other out-of-pocket costs due to a covered sickness or injury related hospitalization.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400" b="0" i="0" u="none" strike="noStrike" baseline="0" dirty="0">
              <a:solidFill>
                <a:srgbClr val="221E1F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0" i="1" u="none" strike="noStrike" baseline="0" dirty="0">
                <a:solidFill>
                  <a:srgbClr val="221E1F"/>
                </a:solidFill>
              </a:rPr>
              <a:t>MetLife Accident and Critical Illness Impact Study, October 2013 </a:t>
            </a:r>
            <a:endParaRPr lang="en-US" sz="700" b="0" i="0" u="none" strike="noStrike" baseline="0" dirty="0">
              <a:solidFill>
                <a:srgbClr val="221E1F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0" i="1" u="none" strike="noStrike" baseline="0" dirty="0">
                <a:solidFill>
                  <a:srgbClr val="221E1F"/>
                </a:solidFill>
              </a:rPr>
              <a:t>Costs for Hospital Stays in the United States, 2011. HCUP Statistical Brief #168. December 2013. Agency for Healthcare Research and Quality, Rockville, MD. </a:t>
            </a:r>
            <a:endParaRPr lang="en-US" sz="700" b="0" i="0" u="none" strike="noStrike" baseline="0" dirty="0">
              <a:solidFill>
                <a:srgbClr val="221E1F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0" i="1" u="none" strike="noStrike" baseline="0" dirty="0">
                <a:solidFill>
                  <a:srgbClr val="221E1F"/>
                </a:solidFill>
              </a:rPr>
              <a:t>National Hospital Discharge Survey: 2010</a:t>
            </a:r>
            <a:endParaRPr lang="en-US" sz="700" b="0" i="0" u="none" strike="noStrike" baseline="0" dirty="0">
              <a:solidFill>
                <a:srgbClr val="221E1F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9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CBA4EB2-2988-4C72-8778-586A439A2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Voluntary Benefits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08D19-EF1C-443C-9B71-BD5FCD710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A82-7052-4F19-AA33-DE09AC459DCD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057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E336B3A-8B50-4762-8F6E-1AF2D9FF5F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Valuable Extras</a:t>
            </a:r>
          </a:p>
        </p:txBody>
      </p:sp>
    </p:spTree>
    <p:extLst>
      <p:ext uri="{BB962C8B-B14F-4D97-AF65-F5344CB8AC3E}">
        <p14:creationId xmlns:p14="http://schemas.microsoft.com/office/powerpoint/2010/main" val="20558812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1E77EFD-59F6-40B8-B869-613396510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Valuable Extras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4FBAFC4-8DC9-4BA9-A37F-CA7D4DC65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Extra 1</a:t>
            </a:r>
          </a:p>
          <a:p>
            <a:r>
              <a:rPr lang="en-US" dirty="0"/>
              <a:t>Extra 2</a:t>
            </a:r>
          </a:p>
          <a:p>
            <a:r>
              <a:rPr lang="en-US" dirty="0"/>
              <a:t>Extra 3</a:t>
            </a:r>
          </a:p>
          <a:p>
            <a:r>
              <a:rPr lang="en-US" dirty="0"/>
              <a:t>Extra 4</a:t>
            </a:r>
          </a:p>
          <a:p>
            <a:r>
              <a:rPr lang="en-US" dirty="0"/>
              <a:t>Extra 5</a:t>
            </a:r>
          </a:p>
          <a:p>
            <a:r>
              <a:rPr lang="en-US" dirty="0"/>
              <a:t>Extra 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009CD6-DA35-4BB5-9DE2-E1F114BB8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A82-7052-4F19-AA33-DE09AC459DCD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8" name="Picture 7" descr="A picture containing pool ball, room, gambling house&#10;&#10;Description automatically generated">
            <a:extLst>
              <a:ext uri="{FF2B5EF4-FFF2-40B4-BE49-F238E27FC236}">
                <a16:creationId xmlns:a16="http://schemas.microsoft.com/office/drawing/2014/main" id="{D4C76A22-29D3-C0BA-69AE-87951894E7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114"/>
          <a:stretch/>
        </p:blipFill>
        <p:spPr>
          <a:xfrm>
            <a:off x="7262878" y="1449801"/>
            <a:ext cx="4572009" cy="406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9631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E416ED0-FD8C-4B29-BF33-7919611E6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 Benefit Spot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28FC5C5-CA31-4FA5-AF07-5ADC789748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638" y="2219012"/>
            <a:ext cx="4014425" cy="387635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With Benefit Spot you can access company benefit information 24/7 - even when you’re away from work and need it most!</a:t>
            </a:r>
            <a:br>
              <a:rPr lang="en-US" sz="1800" dirty="0"/>
            </a:b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solidFill>
                  <a:schemeClr val="accent2"/>
                </a:solidFill>
              </a:rPr>
              <a:t>You’ll be able to: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Access benefit plan information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Watch educational videos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Look up carrier contact information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And more!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85A8708-C90F-4EA4-8A59-7FF755B0C1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15191" y="2219012"/>
            <a:ext cx="4003055" cy="313857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Simply go to the Apple App Store or Google Play on your device.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Download the “Benefit Spot” app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Whenever your launch the app, enter company code </a:t>
            </a:r>
            <a:r>
              <a:rPr lang="en-US" sz="1800" b="1" dirty="0">
                <a:solidFill>
                  <a:schemeClr val="accent2"/>
                </a:solidFill>
              </a:rPr>
              <a:t>ABC123</a:t>
            </a:r>
            <a:r>
              <a:rPr lang="en-US" sz="1800" dirty="0"/>
              <a:t> to access our plan information. </a:t>
            </a:r>
            <a:r>
              <a:rPr lang="en-US" sz="1800" b="1" i="1" dirty="0"/>
              <a:t>NOTE: The company code is case sensitive.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91A00FF-0A48-42B5-814F-C0AB682A8B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1637" y="1525372"/>
            <a:ext cx="4736320" cy="669584"/>
          </a:xfrm>
        </p:spPr>
        <p:txBody>
          <a:bodyPr/>
          <a:lstStyle/>
          <a:p>
            <a:r>
              <a:rPr lang="en-US" sz="2800" dirty="0"/>
              <a:t>We’ve Gone Mobile!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3A67734-2DA8-4F94-B943-7CAC45C161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46750" y="1524468"/>
            <a:ext cx="5221706" cy="669584"/>
          </a:xfrm>
        </p:spPr>
        <p:txBody>
          <a:bodyPr/>
          <a:lstStyle/>
          <a:p>
            <a:r>
              <a:rPr lang="en-US" sz="2800" dirty="0"/>
              <a:t>Downloading Is Easy!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B22A235-B01D-4D06-B2D7-6279CA1CFA6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976" y="1787104"/>
            <a:ext cx="2270636" cy="4206636"/>
          </a:xfrm>
          <a:prstGeom prst="rect">
            <a:avLst/>
          </a:prstGeom>
          <a:effectLst>
            <a:outerShdw blurRad="317500" dir="13500000" sy="23000" kx="1200000" algn="br" rotWithShape="0">
              <a:prstClr val="black">
                <a:alpha val="14000"/>
              </a:prstClr>
            </a:outerShdw>
          </a:effectLst>
          <a:scene3d>
            <a:camera prst="perspectiveLeft" fov="3600000">
              <a:rot lat="0" lon="1800000" rev="0"/>
            </a:camera>
            <a:lightRig rig="threePt" dir="t"/>
          </a:scene3d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AEDBD4-F49A-4195-B7CE-6C19227F2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A82-7052-4F19-AA33-DE09AC459DCD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1218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99DD3E9-E8BE-46FB-A76E-E66AF34D6C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Benefit COSTS</a:t>
            </a:r>
          </a:p>
        </p:txBody>
      </p:sp>
    </p:spTree>
    <p:extLst>
      <p:ext uri="{BB962C8B-B14F-4D97-AF65-F5344CB8AC3E}">
        <p14:creationId xmlns:p14="http://schemas.microsoft.com/office/powerpoint/2010/main" val="7241066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6190C-6EAA-43FB-A784-F97ECEDC9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 Costs (Biweekly)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FF7245D-C38C-4BC4-98A6-5EF34A131F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692974"/>
              </p:ext>
            </p:extLst>
          </p:nvPr>
        </p:nvGraphicFramePr>
        <p:xfrm>
          <a:off x="609600" y="1497878"/>
          <a:ext cx="10959547" cy="155649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745850">
                  <a:extLst>
                    <a:ext uri="{9D8B030D-6E8A-4147-A177-3AD203B41FA5}">
                      <a16:colId xmlns:a16="http://schemas.microsoft.com/office/drawing/2014/main" val="561264643"/>
                    </a:ext>
                  </a:extLst>
                </a:gridCol>
                <a:gridCol w="2737899">
                  <a:extLst>
                    <a:ext uri="{9D8B030D-6E8A-4147-A177-3AD203B41FA5}">
                      <a16:colId xmlns:a16="http://schemas.microsoft.com/office/drawing/2014/main" val="2826004833"/>
                    </a:ext>
                  </a:extLst>
                </a:gridCol>
                <a:gridCol w="2737899">
                  <a:extLst>
                    <a:ext uri="{9D8B030D-6E8A-4147-A177-3AD203B41FA5}">
                      <a16:colId xmlns:a16="http://schemas.microsoft.com/office/drawing/2014/main" val="3874949327"/>
                    </a:ext>
                  </a:extLst>
                </a:gridCol>
                <a:gridCol w="2737899">
                  <a:extLst>
                    <a:ext uri="{9D8B030D-6E8A-4147-A177-3AD203B41FA5}">
                      <a16:colId xmlns:a16="http://schemas.microsoft.com/office/drawing/2014/main" val="2648142919"/>
                    </a:ext>
                  </a:extLst>
                </a:gridCol>
              </a:tblGrid>
              <a:tr h="230441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1100" b="1" i="0" u="none" strike="noStrike" cap="none" baseline="0" dirty="0">
                          <a:solidFill>
                            <a:schemeClr val="bg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Coverage Tier</a:t>
                      </a:r>
                    </a:p>
                  </a:txBody>
                  <a:tcPr marL="86225" marR="86225" marT="45725" marB="45725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+mn-lt"/>
                        </a:rPr>
                        <a:t>MEDICAL</a:t>
                      </a:r>
                    </a:p>
                  </a:txBody>
                  <a:tcPr marL="86225" marR="86225" marT="45725" marB="45725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6225" marR="86225" marT="45725" marB="45725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6225" marR="86225" marT="45725" marB="45725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886622"/>
                  </a:ext>
                </a:extLst>
              </a:tr>
              <a:tr h="262110">
                <a:tc v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1200" b="1" i="0" u="none" strike="noStrike" cap="none" baseline="0" dirty="0">
                        <a:solidFill>
                          <a:schemeClr val="bg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45725" marB="45725" anchor="ctr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+mn-lt"/>
                        </a:rPr>
                        <a:t>Plan 1</a:t>
                      </a:r>
                    </a:p>
                  </a:txBody>
                  <a:tcPr marL="86225" marR="86225" marT="45725" marB="45725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+mn-lt"/>
                        </a:rPr>
                        <a:t>Plan 2</a:t>
                      </a:r>
                    </a:p>
                  </a:txBody>
                  <a:tcPr marL="86225" marR="86225" marT="45725" marB="45725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+mn-lt"/>
                        </a:rPr>
                        <a:t>Plan 3</a:t>
                      </a:r>
                    </a:p>
                  </a:txBody>
                  <a:tcPr marL="86225" marR="86225" marT="45725" marB="45725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144618"/>
                  </a:ext>
                </a:extLst>
              </a:tr>
              <a:tr h="25882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11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Employee Only</a:t>
                      </a:r>
                    </a:p>
                  </a:txBody>
                  <a:tcPr marL="86225" marR="86225" marT="36576" marB="36576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11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36576" marB="36576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11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36576" marB="36576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11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36576" marB="36576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36451"/>
                  </a:ext>
                </a:extLst>
              </a:tr>
              <a:tr h="25882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11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Employee + Spouse</a:t>
                      </a:r>
                    </a:p>
                  </a:txBody>
                  <a:tcPr marL="86225" marR="86225" marT="36576" marB="36576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11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36576" marB="36576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11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36576" marB="36576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11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36576" marB="36576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379572"/>
                  </a:ext>
                </a:extLst>
              </a:tr>
              <a:tr h="25882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11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Employee + Child(ren)</a:t>
                      </a:r>
                    </a:p>
                  </a:txBody>
                  <a:tcPr marL="86225" marR="86225" marT="36576" marB="36576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11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36576" marB="36576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11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36576" marB="36576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11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36576" marB="36576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973968"/>
                  </a:ext>
                </a:extLst>
              </a:tr>
              <a:tr h="25882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11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Employee + Family</a:t>
                      </a:r>
                    </a:p>
                  </a:txBody>
                  <a:tcPr marL="86225" marR="86225" marT="36576" marB="36576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11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36576" marB="36576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11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36576" marB="36576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11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36576" marB="36576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39342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823F3AB-8637-456E-8197-A74DCDE70E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901438"/>
              </p:ext>
            </p:extLst>
          </p:nvPr>
        </p:nvGraphicFramePr>
        <p:xfrm>
          <a:off x="609600" y="3105618"/>
          <a:ext cx="8240202" cy="155649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745850">
                  <a:extLst>
                    <a:ext uri="{9D8B030D-6E8A-4147-A177-3AD203B41FA5}">
                      <a16:colId xmlns:a16="http://schemas.microsoft.com/office/drawing/2014/main" val="561264643"/>
                    </a:ext>
                  </a:extLst>
                </a:gridCol>
                <a:gridCol w="2747176">
                  <a:extLst>
                    <a:ext uri="{9D8B030D-6E8A-4147-A177-3AD203B41FA5}">
                      <a16:colId xmlns:a16="http://schemas.microsoft.com/office/drawing/2014/main" val="2826004833"/>
                    </a:ext>
                  </a:extLst>
                </a:gridCol>
                <a:gridCol w="2747176">
                  <a:extLst>
                    <a:ext uri="{9D8B030D-6E8A-4147-A177-3AD203B41FA5}">
                      <a16:colId xmlns:a16="http://schemas.microsoft.com/office/drawing/2014/main" val="3874949327"/>
                    </a:ext>
                  </a:extLst>
                </a:gridCol>
              </a:tblGrid>
              <a:tr h="230441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1100" b="1" i="0" u="none" strike="noStrike" cap="none" baseline="0" dirty="0">
                          <a:solidFill>
                            <a:schemeClr val="bg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Coverage Tier</a:t>
                      </a:r>
                    </a:p>
                  </a:txBody>
                  <a:tcPr marL="86225" marR="86225" marT="45725" marB="45725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+mn-lt"/>
                        </a:rPr>
                        <a:t>DENTAL</a:t>
                      </a:r>
                    </a:p>
                  </a:txBody>
                  <a:tcPr marL="86225" marR="86225" marT="45725" marB="45725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6225" marR="86225" marT="45725" marB="45725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886622"/>
                  </a:ext>
                </a:extLst>
              </a:tr>
              <a:tr h="262110">
                <a:tc v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1200" b="1" i="0" u="none" strike="noStrike" cap="none" baseline="0" dirty="0">
                        <a:solidFill>
                          <a:schemeClr val="bg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45725" marB="45725" anchor="ctr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+mn-lt"/>
                        </a:rPr>
                        <a:t>Plan 1</a:t>
                      </a:r>
                    </a:p>
                  </a:txBody>
                  <a:tcPr marL="86225" marR="86225" marT="45725" marB="45725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+mn-lt"/>
                        </a:rPr>
                        <a:t>Plan 2</a:t>
                      </a:r>
                    </a:p>
                  </a:txBody>
                  <a:tcPr marL="86225" marR="86225" marT="45725" marB="45725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144618"/>
                  </a:ext>
                </a:extLst>
              </a:tr>
              <a:tr h="25882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11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Employee Only</a:t>
                      </a:r>
                    </a:p>
                  </a:txBody>
                  <a:tcPr marL="86225" marR="86225" marT="36576" marB="36576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11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36576" marB="36576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11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36576" marB="36576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36451"/>
                  </a:ext>
                </a:extLst>
              </a:tr>
              <a:tr h="25882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11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Employee + Spouse</a:t>
                      </a:r>
                    </a:p>
                  </a:txBody>
                  <a:tcPr marL="86225" marR="86225" marT="36576" marB="36576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11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36576" marB="36576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11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36576" marB="36576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379572"/>
                  </a:ext>
                </a:extLst>
              </a:tr>
              <a:tr h="25882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11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Employee + Child(ren)</a:t>
                      </a:r>
                    </a:p>
                  </a:txBody>
                  <a:tcPr marL="86225" marR="86225" marT="36576" marB="36576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11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36576" marB="36576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11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36576" marB="36576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973968"/>
                  </a:ext>
                </a:extLst>
              </a:tr>
              <a:tr h="25882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11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Employee + Family</a:t>
                      </a:r>
                    </a:p>
                  </a:txBody>
                  <a:tcPr marL="86225" marR="86225" marT="36576" marB="36576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11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36576" marB="36576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11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36576" marB="36576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39342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C72D170-0AFE-4462-83C6-CDFEE07053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092001"/>
              </p:ext>
            </p:extLst>
          </p:nvPr>
        </p:nvGraphicFramePr>
        <p:xfrm>
          <a:off x="609600" y="4725373"/>
          <a:ext cx="5489050" cy="146610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745850">
                  <a:extLst>
                    <a:ext uri="{9D8B030D-6E8A-4147-A177-3AD203B41FA5}">
                      <a16:colId xmlns:a16="http://schemas.microsoft.com/office/drawing/2014/main" val="561264643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826004833"/>
                    </a:ext>
                  </a:extLst>
                </a:gridCol>
              </a:tblGrid>
              <a:tr h="130684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1100" b="1" i="0" u="none" strike="noStrike" cap="none" baseline="0" dirty="0">
                          <a:solidFill>
                            <a:schemeClr val="bg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Coverage Tier</a:t>
                      </a:r>
                    </a:p>
                  </a:txBody>
                  <a:tcPr marL="86225" marR="86225" marT="45725" marB="45725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+mn-lt"/>
                        </a:rPr>
                        <a:t>VISION</a:t>
                      </a:r>
                    </a:p>
                  </a:txBody>
                  <a:tcPr marL="86225" marR="86225" marT="45725" marB="45725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886622"/>
                  </a:ext>
                </a:extLst>
              </a:tr>
              <a:tr h="132208">
                <a:tc v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1200" b="1" i="0" u="none" strike="noStrike" cap="none" baseline="0" dirty="0">
                        <a:solidFill>
                          <a:schemeClr val="bg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45725" marB="45725" anchor="ctr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+mn-lt"/>
                        </a:rPr>
                        <a:t>Plan 1</a:t>
                      </a:r>
                    </a:p>
                  </a:txBody>
                  <a:tcPr marL="86225" marR="86225" marT="45725" marB="45725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144618"/>
                  </a:ext>
                </a:extLst>
              </a:tr>
              <a:tr h="130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11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Employee Only</a:t>
                      </a:r>
                    </a:p>
                  </a:txBody>
                  <a:tcPr marL="86225" marR="86225" marT="36576" marB="36576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11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36576" marB="36576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36451"/>
                  </a:ext>
                </a:extLst>
              </a:tr>
              <a:tr h="130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11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Employee + Spouse</a:t>
                      </a:r>
                    </a:p>
                  </a:txBody>
                  <a:tcPr marL="86225" marR="86225" marT="36576" marB="36576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11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36576" marB="36576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379572"/>
                  </a:ext>
                </a:extLst>
              </a:tr>
              <a:tr h="130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11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Employee + Child(ren)</a:t>
                      </a:r>
                    </a:p>
                  </a:txBody>
                  <a:tcPr marL="86225" marR="86225" marT="36576" marB="36576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11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36576" marB="36576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973968"/>
                  </a:ext>
                </a:extLst>
              </a:tr>
              <a:tr h="130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11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Employee + Family</a:t>
                      </a:r>
                    </a:p>
                  </a:txBody>
                  <a:tcPr marL="86225" marR="86225" marT="36576" marB="36576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11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36576" marB="36576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393423"/>
                  </a:ext>
                </a:extLst>
              </a:tr>
            </a:tbl>
          </a:graphicData>
        </a:graphic>
      </p:graphicFrame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42BC3C-0EBB-4658-8DEB-0BB1ACE8B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A82-7052-4F19-AA33-DE09AC459DCD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1842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17F06-0EF1-4C7A-BBBA-5C15D6E21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enroll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2BE6B2D-4646-487C-B752-A918F09EF331}"/>
              </a:ext>
            </a:extLst>
          </p:cNvPr>
          <p:cNvGrpSpPr/>
          <p:nvPr/>
        </p:nvGrpSpPr>
        <p:grpSpPr>
          <a:xfrm>
            <a:off x="704041" y="1717336"/>
            <a:ext cx="1509750" cy="1509750"/>
            <a:chOff x="-2443306" y="-473970"/>
            <a:chExt cx="1509750" cy="150975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C2031B4-C67E-486D-9168-980A1F2D1C84}"/>
                </a:ext>
              </a:extLst>
            </p:cNvPr>
            <p:cNvSpPr/>
            <p:nvPr/>
          </p:nvSpPr>
          <p:spPr>
            <a:xfrm>
              <a:off x="-2443306" y="-473970"/>
              <a:ext cx="1509750" cy="1509750"/>
            </a:xfrm>
            <a:prstGeom prst="ellipse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ectangle 12" descr="Earth Globe Americas">
              <a:extLst>
                <a:ext uri="{FF2B5EF4-FFF2-40B4-BE49-F238E27FC236}">
                  <a16:creationId xmlns:a16="http://schemas.microsoft.com/office/drawing/2014/main" id="{1B25A85F-4281-4124-8AD2-EB6BDC00BD13}"/>
                </a:ext>
              </a:extLst>
            </p:cNvPr>
            <p:cNvSpPr/>
            <p:nvPr/>
          </p:nvSpPr>
          <p:spPr>
            <a:xfrm>
              <a:off x="-2121556" y="-152221"/>
              <a:ext cx="866250" cy="866250"/>
            </a:xfrm>
            <a:prstGeom prst="rect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8984E02-ED22-4E7E-8215-6ED8477A004A}"/>
              </a:ext>
            </a:extLst>
          </p:cNvPr>
          <p:cNvGrpSpPr/>
          <p:nvPr/>
        </p:nvGrpSpPr>
        <p:grpSpPr>
          <a:xfrm>
            <a:off x="704041" y="3726329"/>
            <a:ext cx="1509750" cy="1509750"/>
            <a:chOff x="-2238770" y="1035778"/>
            <a:chExt cx="1509750" cy="150975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77C2F0B-7581-44FF-927F-651F16E8598A}"/>
                </a:ext>
              </a:extLst>
            </p:cNvPr>
            <p:cNvSpPr/>
            <p:nvPr/>
          </p:nvSpPr>
          <p:spPr>
            <a:xfrm>
              <a:off x="-2238770" y="1035778"/>
              <a:ext cx="1509750" cy="1509750"/>
            </a:xfrm>
            <a:prstGeom prst="ellipse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ctangle 14" descr="Stopwatch">
              <a:extLst>
                <a:ext uri="{FF2B5EF4-FFF2-40B4-BE49-F238E27FC236}">
                  <a16:creationId xmlns:a16="http://schemas.microsoft.com/office/drawing/2014/main" id="{46EA8DE9-B9B9-4E0F-ADBE-2CD2FDE82996}"/>
                </a:ext>
              </a:extLst>
            </p:cNvPr>
            <p:cNvSpPr/>
            <p:nvPr/>
          </p:nvSpPr>
          <p:spPr>
            <a:xfrm>
              <a:off x="-1917028" y="1357525"/>
              <a:ext cx="866250" cy="866250"/>
            </a:xfrm>
            <a:prstGeom prst="rect">
              <a:avLst/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416440C-91A4-4316-9463-0A752EE82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9870" y="2332061"/>
            <a:ext cx="3600718" cy="38999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000" b="1" dirty="0">
                <a:solidFill>
                  <a:schemeClr val="accent2"/>
                </a:solidFill>
              </a:rPr>
              <a:t>www.WebsiteAddress.com</a:t>
            </a:r>
            <a:endParaRPr lang="en-US" sz="2000" cap="none" baseline="0" dirty="0">
              <a:solidFill>
                <a:schemeClr val="accent2"/>
              </a:solidFill>
            </a:endParaRPr>
          </a:p>
        </p:txBody>
      </p:sp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0754F203-F359-4FCC-B2F7-6236F3E82F64}"/>
              </a:ext>
            </a:extLst>
          </p:cNvPr>
          <p:cNvSpPr txBox="1">
            <a:spLocks/>
          </p:cNvSpPr>
          <p:nvPr/>
        </p:nvSpPr>
        <p:spPr>
          <a:xfrm>
            <a:off x="2464617" y="3966579"/>
            <a:ext cx="3505972" cy="1029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1313" indent="-34131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 b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4863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804863" algn="l"/>
              </a:tabLst>
              <a:defRPr sz="2000" b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1738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b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1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b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6138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b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defRPr cap="all"/>
            </a:pPr>
            <a:r>
              <a:rPr lang="en-US" sz="2000" b="1" cap="all" dirty="0">
                <a:solidFill>
                  <a:schemeClr val="tx2"/>
                </a:solidFill>
              </a:rPr>
              <a:t>Deadline is </a:t>
            </a:r>
            <a:br>
              <a:rPr lang="en-US" sz="2000" b="1" cap="all" dirty="0">
                <a:solidFill>
                  <a:schemeClr val="tx2"/>
                </a:solidFill>
              </a:rPr>
            </a:br>
            <a:r>
              <a:rPr lang="en-US" sz="2000" b="1" cap="all" dirty="0">
                <a:solidFill>
                  <a:schemeClr val="tx2"/>
                </a:solidFill>
              </a:rPr>
              <a:t>Friday, November </a:t>
            </a:r>
            <a:br>
              <a:rPr lang="en-US" sz="2000" b="1" cap="all" dirty="0">
                <a:solidFill>
                  <a:schemeClr val="tx2"/>
                </a:solidFill>
              </a:rPr>
            </a:br>
            <a:r>
              <a:rPr lang="en-US" sz="2000" b="1" cap="all" dirty="0">
                <a:solidFill>
                  <a:schemeClr val="tx2"/>
                </a:solidFill>
              </a:rPr>
              <a:t>17, 20XX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42D627-D36B-4A55-9D9E-76B80467A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A82-7052-4F19-AA33-DE09AC459DCD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20" name="Picture 19" descr="Logo, icon&#10;&#10;Description automatically generated">
            <a:extLst>
              <a:ext uri="{FF2B5EF4-FFF2-40B4-BE49-F238E27FC236}">
                <a16:creationId xmlns:a16="http://schemas.microsoft.com/office/drawing/2014/main" id="{CDFBCA0F-4435-AFF6-330C-255152221BC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4376" y="1750693"/>
            <a:ext cx="4572396" cy="395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032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426AA-7129-4055-9CF7-6D2B4C21D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483E8-5252-4B2F-96AD-4038A6C073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2"/>
                </a:solidFill>
                <a:sym typeface="Arial Narrow"/>
              </a:rPr>
              <a:t>MEDICAL</a:t>
            </a:r>
          </a:p>
          <a:p>
            <a:r>
              <a:rPr lang="en-US" dirty="0">
                <a:sym typeface="Arial Narrow"/>
              </a:rPr>
              <a:t>New Plan Option</a:t>
            </a:r>
          </a:p>
          <a:p>
            <a:pPr lvl="1"/>
            <a:r>
              <a:rPr lang="en-US" dirty="0">
                <a:sym typeface="Arial Narrow"/>
              </a:rPr>
              <a:t>Lower rates</a:t>
            </a:r>
          </a:p>
          <a:p>
            <a:pPr lvl="1"/>
            <a:r>
              <a:rPr lang="en-US" dirty="0">
                <a:sym typeface="Arial Narrow"/>
              </a:rPr>
              <a:t>Higher deductible</a:t>
            </a:r>
          </a:p>
          <a:p>
            <a:endParaRPr lang="en-US" dirty="0">
              <a:sym typeface="Arial Narrow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2"/>
                </a:solidFill>
                <a:sym typeface="Arial Narrow"/>
              </a:rPr>
              <a:t>DENTAL</a:t>
            </a:r>
          </a:p>
          <a:p>
            <a:r>
              <a:rPr lang="en-US" dirty="0">
                <a:sym typeface="Arial Narrow"/>
              </a:rPr>
              <a:t>New Plan Option</a:t>
            </a:r>
          </a:p>
          <a:p>
            <a:pPr lvl="1"/>
            <a:r>
              <a:rPr lang="en-US" dirty="0">
                <a:sym typeface="Arial Narrow"/>
              </a:rPr>
              <a:t>Lower rates</a:t>
            </a:r>
          </a:p>
          <a:p>
            <a:pPr lvl="1"/>
            <a:r>
              <a:rPr lang="en-US" dirty="0">
                <a:sym typeface="Arial Narrow"/>
              </a:rPr>
              <a:t>Higher deductible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5EB56C2-EB88-49FC-9422-AE5B27935C4F}"/>
              </a:ext>
            </a:extLst>
          </p:cNvPr>
          <p:cNvCxnSpPr/>
          <p:nvPr/>
        </p:nvCxnSpPr>
        <p:spPr>
          <a:xfrm>
            <a:off x="12319279" y="6142144"/>
            <a:ext cx="0" cy="999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3CA7971-5CE9-4743-88F7-0EAE8E8C7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A82-7052-4F19-AA33-DE09AC459DCD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5C37AC96-1B26-85A0-D969-DC74846C66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825" y="1430880"/>
            <a:ext cx="4811197" cy="481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342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FDE28C-7E73-4BC9-8FAC-FDBD6C900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662" y="4267832"/>
            <a:ext cx="4805996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Questions</a:t>
            </a:r>
          </a:p>
        </p:txBody>
      </p:sp>
      <p:pic>
        <p:nvPicPr>
          <p:cNvPr id="9" name="Graphic 8" descr="Help">
            <a:extLst>
              <a:ext uri="{FF2B5EF4-FFF2-40B4-BE49-F238E27FC236}">
                <a16:creationId xmlns:a16="http://schemas.microsoft.com/office/drawing/2014/main" id="{80630D2E-60B7-E83B-AF30-0F24E31E0B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9045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40386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426AA-7129-4055-9CF7-6D2B4C21D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WHAT’S CHANGING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32656F6-C764-4DEB-AAD1-87DEFC7FA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>
                <a:solidFill>
                  <a:schemeClr val="accent2"/>
                </a:solidFill>
                <a:sym typeface="Arial Narrow"/>
              </a:rPr>
              <a:t>MEDICAL</a:t>
            </a:r>
          </a:p>
          <a:p>
            <a:r>
              <a:rPr lang="en-US">
                <a:sym typeface="Arial Narrow"/>
              </a:rPr>
              <a:t>HMO Plan</a:t>
            </a:r>
          </a:p>
          <a:p>
            <a:pPr lvl="1"/>
            <a:r>
              <a:rPr lang="en-US">
                <a:sym typeface="Arial Narrow"/>
              </a:rPr>
              <a:t>Insert Change</a:t>
            </a:r>
          </a:p>
          <a:p>
            <a:pPr lvl="1"/>
            <a:r>
              <a:rPr lang="en-US">
                <a:sym typeface="Arial Narrow"/>
              </a:rPr>
              <a:t>Insert Change</a:t>
            </a:r>
          </a:p>
          <a:p>
            <a:endParaRPr lang="en-US">
              <a:sym typeface="Arial Narrow"/>
            </a:endParaRPr>
          </a:p>
          <a:p>
            <a:pPr marL="0" indent="0">
              <a:buNone/>
            </a:pPr>
            <a:r>
              <a:rPr lang="en-US" b="1">
                <a:solidFill>
                  <a:schemeClr val="accent2"/>
                </a:solidFill>
                <a:sym typeface="Arial Narrow"/>
              </a:rPr>
              <a:t>MEDICAL</a:t>
            </a:r>
          </a:p>
          <a:p>
            <a:r>
              <a:rPr lang="en-US">
                <a:sym typeface="Arial Narrow"/>
              </a:rPr>
              <a:t>PPO Plan</a:t>
            </a:r>
          </a:p>
          <a:p>
            <a:pPr lvl="1"/>
            <a:r>
              <a:rPr lang="en-US">
                <a:sym typeface="Arial Narrow"/>
              </a:rPr>
              <a:t>Insert Change</a:t>
            </a:r>
          </a:p>
          <a:p>
            <a:pPr lvl="1"/>
            <a:r>
              <a:rPr lang="en-US">
                <a:sym typeface="Arial Narrow"/>
              </a:rPr>
              <a:t>Insert Change</a:t>
            </a:r>
            <a:endParaRPr lang="en-US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213BA2-3F46-4D17-929A-BED37C66B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A82-7052-4F19-AA33-DE09AC459DCD}" type="slidenum">
              <a:rPr lang="en-US" smtClean="0"/>
              <a:pPr/>
              <a:t>4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5EB56C2-EB88-49FC-9422-AE5B27935C4F}"/>
              </a:ext>
            </a:extLst>
          </p:cNvPr>
          <p:cNvCxnSpPr/>
          <p:nvPr/>
        </p:nvCxnSpPr>
        <p:spPr>
          <a:xfrm>
            <a:off x="12319279" y="6142144"/>
            <a:ext cx="0" cy="999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text, pool ball, room, gambling house&#10;&#10;Description automatically generated">
            <a:extLst>
              <a:ext uri="{FF2B5EF4-FFF2-40B4-BE49-F238E27FC236}">
                <a16:creationId xmlns:a16="http://schemas.microsoft.com/office/drawing/2014/main" id="{C8EAC4A0-F5CB-DC18-AF2B-44E3BC6954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544" b="8544"/>
          <a:stretch/>
        </p:blipFill>
        <p:spPr>
          <a:xfrm>
            <a:off x="6619173" y="1612231"/>
            <a:ext cx="5122432" cy="424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628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426AA-7129-4055-9CF7-6D2B4C21D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ELIGIBILITY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5E13718-F818-4A7A-8A4A-5EB87E778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606" y="1612231"/>
            <a:ext cx="6895720" cy="42471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2"/>
                </a:solidFill>
                <a:sym typeface="Arial Narrow"/>
              </a:rPr>
              <a:t>Who can enroll?</a:t>
            </a:r>
          </a:p>
          <a:p>
            <a:pPr lvl="1"/>
            <a:r>
              <a:rPr lang="en-US" dirty="0">
                <a:sym typeface="Arial Narrow"/>
              </a:rPr>
              <a:t>Employees working at least 30 hours/week</a:t>
            </a:r>
          </a:p>
          <a:p>
            <a:pPr lvl="1"/>
            <a:r>
              <a:rPr lang="en-US" dirty="0">
                <a:sym typeface="Arial Narrow"/>
              </a:rPr>
              <a:t>Legal spouse or registered domestic partner</a:t>
            </a:r>
          </a:p>
          <a:p>
            <a:pPr lvl="1"/>
            <a:r>
              <a:rPr lang="en-US" dirty="0">
                <a:sym typeface="Arial Narrow"/>
              </a:rPr>
              <a:t>Children under the age of 26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2"/>
                </a:solidFill>
                <a:sym typeface="Arial Narrow"/>
              </a:rPr>
              <a:t>When can you enroll?</a:t>
            </a:r>
          </a:p>
          <a:p>
            <a:pPr lvl="1"/>
            <a:r>
              <a:rPr lang="en-US" dirty="0">
                <a:sym typeface="Arial Narrow"/>
              </a:rPr>
              <a:t>Within 60 days of your date of hire</a:t>
            </a:r>
          </a:p>
          <a:p>
            <a:pPr lvl="1"/>
            <a:r>
              <a:rPr lang="en-US" dirty="0">
                <a:sym typeface="Arial Narrow"/>
              </a:rPr>
              <a:t>During annual open enrollment</a:t>
            </a:r>
          </a:p>
          <a:p>
            <a:pPr lvl="1"/>
            <a:r>
              <a:rPr lang="en-US" dirty="0">
                <a:sym typeface="Arial Narrow"/>
              </a:rPr>
              <a:t>Within 31 days of a Qualifying Event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7D7ECA-2F2F-4611-8883-E802BF1BD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A82-7052-4F19-AA33-DE09AC459DCD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AC46EBC6-A594-7E64-8084-8932A2A130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0865" y="1449800"/>
            <a:ext cx="4572009" cy="457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039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426AA-7129-4055-9CF7-6D2B4C21D5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MEDICAL COVERAGE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5EB56C2-EB88-49FC-9422-AE5B27935C4F}"/>
              </a:ext>
            </a:extLst>
          </p:cNvPr>
          <p:cNvCxnSpPr/>
          <p:nvPr/>
        </p:nvCxnSpPr>
        <p:spPr>
          <a:xfrm>
            <a:off x="12319279" y="5083372"/>
            <a:ext cx="0" cy="999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921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6190C-6EAA-43FB-A784-F97ECEDC9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Plan Comparison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FF7245D-C38C-4BC4-98A6-5EF34A131F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537876"/>
              </p:ext>
            </p:extLst>
          </p:nvPr>
        </p:nvGraphicFramePr>
        <p:xfrm>
          <a:off x="609600" y="1558165"/>
          <a:ext cx="10963276" cy="465013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544601">
                  <a:extLst>
                    <a:ext uri="{9D8B030D-6E8A-4147-A177-3AD203B41FA5}">
                      <a16:colId xmlns:a16="http://schemas.microsoft.com/office/drawing/2014/main" val="561264643"/>
                    </a:ext>
                  </a:extLst>
                </a:gridCol>
                <a:gridCol w="1683735">
                  <a:extLst>
                    <a:ext uri="{9D8B030D-6E8A-4147-A177-3AD203B41FA5}">
                      <a16:colId xmlns:a16="http://schemas.microsoft.com/office/drawing/2014/main" val="2826004833"/>
                    </a:ext>
                  </a:extLst>
                </a:gridCol>
                <a:gridCol w="1683735">
                  <a:extLst>
                    <a:ext uri="{9D8B030D-6E8A-4147-A177-3AD203B41FA5}">
                      <a16:colId xmlns:a16="http://schemas.microsoft.com/office/drawing/2014/main" val="1460650793"/>
                    </a:ext>
                  </a:extLst>
                </a:gridCol>
                <a:gridCol w="1683735">
                  <a:extLst>
                    <a:ext uri="{9D8B030D-6E8A-4147-A177-3AD203B41FA5}">
                      <a16:colId xmlns:a16="http://schemas.microsoft.com/office/drawing/2014/main" val="1468118242"/>
                    </a:ext>
                  </a:extLst>
                </a:gridCol>
                <a:gridCol w="1683735">
                  <a:extLst>
                    <a:ext uri="{9D8B030D-6E8A-4147-A177-3AD203B41FA5}">
                      <a16:colId xmlns:a16="http://schemas.microsoft.com/office/drawing/2014/main" val="2486796937"/>
                    </a:ext>
                  </a:extLst>
                </a:gridCol>
                <a:gridCol w="1683735">
                  <a:extLst>
                    <a:ext uri="{9D8B030D-6E8A-4147-A177-3AD203B41FA5}">
                      <a16:colId xmlns:a16="http://schemas.microsoft.com/office/drawing/2014/main" val="3607109012"/>
                    </a:ext>
                  </a:extLst>
                </a:gridCol>
              </a:tblGrid>
              <a:tr h="479757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1100" b="1" i="0" u="none" strike="noStrike" cap="none" baseline="0" dirty="0">
                          <a:solidFill>
                            <a:schemeClr val="bg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Key Medical Benefits</a:t>
                      </a:r>
                    </a:p>
                  </a:txBody>
                  <a:tcPr marL="86225" marR="86225" marT="45725" marB="457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+mn-lt"/>
                        </a:rPr>
                        <a:t>Carrier</a:t>
                      </a:r>
                    </a:p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+mn-lt"/>
                        </a:rPr>
                        <a:t>Plan 1</a:t>
                      </a:r>
                    </a:p>
                  </a:txBody>
                  <a:tcPr marL="86225" marR="86225" marT="45725" marB="45725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sym typeface="Arial"/>
                          <a:rtl val="0"/>
                        </a:rPr>
                        <a:t>Carrier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+mn-lt"/>
                        </a:rPr>
                        <a:t>Plan 2</a:t>
                      </a:r>
                    </a:p>
                  </a:txBody>
                  <a:tcPr marL="86225" marR="86225" marT="45725" marB="45725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6225" marR="86225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+mn-lt"/>
                        </a:rPr>
                        <a:t>Carrier</a:t>
                      </a:r>
                    </a:p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+mn-lt"/>
                        </a:rPr>
                        <a:t>Plan 3</a:t>
                      </a:r>
                    </a:p>
                  </a:txBody>
                  <a:tcPr marL="86225" marR="86225" marT="45725" marB="45725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6225" marR="86225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886622"/>
                  </a:ext>
                </a:extLst>
              </a:tr>
              <a:tr h="274152">
                <a:tc v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1200" b="1" i="0" u="none" strike="noStrike" cap="none" baseline="0" dirty="0">
                        <a:solidFill>
                          <a:schemeClr val="bg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45725" marB="45725" anchor="ctr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+mn-lt"/>
                        </a:rPr>
                        <a:t>In-Network Only</a:t>
                      </a:r>
                    </a:p>
                  </a:txBody>
                  <a:tcPr marL="86225" marR="86225" marT="45725" marB="45725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+mn-lt"/>
                        </a:rPr>
                        <a:t>In-Network</a:t>
                      </a:r>
                    </a:p>
                  </a:txBody>
                  <a:tcPr marL="86225" marR="86225" marT="45725" marB="45725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+mn-lt"/>
                        </a:rPr>
                        <a:t>Out-of-Network</a:t>
                      </a:r>
                    </a:p>
                  </a:txBody>
                  <a:tcPr marL="86225" marR="86225" marT="45725" marB="45725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+mn-lt"/>
                        </a:rPr>
                        <a:t>In-Network</a:t>
                      </a:r>
                    </a:p>
                  </a:txBody>
                  <a:tcPr marL="86225" marR="86225" marT="45725" marB="45725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+mn-lt"/>
                        </a:rPr>
                        <a:t>Out-of-Network</a:t>
                      </a:r>
                    </a:p>
                  </a:txBody>
                  <a:tcPr marL="86225" marR="86225" marT="45725" marB="45725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144618"/>
                  </a:ext>
                </a:extLst>
              </a:tr>
              <a:tr h="45918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11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Deductible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11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(Individual/Family)</a:t>
                      </a:r>
                    </a:p>
                  </a:txBody>
                  <a:tcPr marL="86225" marR="86225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 marL="86225" marR="86225" marT="36576" marB="36576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 marL="86225" marR="86225" marT="36576" marB="36576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 marL="86225" marR="86225" marT="36576" marB="36576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 marL="86225" marR="86225" marT="36576" marB="36576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 marL="86225" marR="86225" marT="36576" marB="36576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909868"/>
                  </a:ext>
                </a:extLst>
              </a:tr>
              <a:tr h="45918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11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Out-of-Pocket Maximum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11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(Individual/Family)</a:t>
                      </a:r>
                    </a:p>
                  </a:txBody>
                  <a:tcPr marL="86225" marR="86225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 marL="86225" marR="86225" marT="36576" marB="36576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 marL="86225" marR="86225" marT="36576" marB="36576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 marL="86225" marR="86225" marT="36576" marB="36576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 marL="86225" marR="86225" marT="36576" marB="36576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 marL="86225" marR="86225" marT="36576" marB="36576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259627"/>
                  </a:ext>
                </a:extLst>
              </a:tr>
              <a:tr h="270714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Arial Narrow"/>
                          <a:cs typeface="Arial Narrow"/>
                          <a:sym typeface="Arial Narrow"/>
                          <a:rtl val="0"/>
                        </a:rPr>
                        <a:t>Covered Services</a:t>
                      </a:r>
                      <a:endParaRPr lang="en-US" sz="1000" b="1" i="0" u="none" strike="noStrike" cap="none" baseline="0" dirty="0">
                        <a:solidFill>
                          <a:schemeClr val="tx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6225" marR="86225" marT="45725" marB="45725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6225" marR="86225" marT="45725" marB="45725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6225" marR="86225" marT="45725" marB="45725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6225" marR="86225" marT="45725" marB="45725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1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6225" marR="86225" marT="45725" marB="45725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522641"/>
                  </a:ext>
                </a:extLst>
              </a:tr>
              <a:tr h="27071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11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Office Visit </a:t>
                      </a:r>
                      <a:r>
                        <a:rPr lang="en-US" sz="11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(Physician/Specialist)</a:t>
                      </a:r>
                    </a:p>
                  </a:txBody>
                  <a:tcPr marL="86225" marR="86225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11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36576" marB="36576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11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36576" marB="36576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11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36576" marB="36576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11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36576" marB="36576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11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36576" marB="36576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699524"/>
                  </a:ext>
                </a:extLst>
              </a:tr>
              <a:tr h="27071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11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Routine Preventive Care</a:t>
                      </a:r>
                    </a:p>
                  </a:txBody>
                  <a:tcPr marL="86225" marR="86225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11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36576" marB="36576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11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36576" marB="36576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11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36576" marB="36576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11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36576" marB="36576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11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36576" marB="36576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36451"/>
                  </a:ext>
                </a:extLst>
              </a:tr>
              <a:tr h="27071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11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Outpatient Diagnostic Lab/X-ray</a:t>
                      </a:r>
                    </a:p>
                  </a:txBody>
                  <a:tcPr marL="86225" marR="86225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11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36576" marB="36576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11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36576" marB="36576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11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36576" marB="36576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11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36576" marB="36576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11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36576" marB="36576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379572"/>
                  </a:ext>
                </a:extLst>
              </a:tr>
              <a:tr h="27071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11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Outpatient Surgery</a:t>
                      </a:r>
                    </a:p>
                  </a:txBody>
                  <a:tcPr marL="86225" marR="86225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11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36576" marB="36576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11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36576" marB="36576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11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36576" marB="36576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11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36576" marB="36576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11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36576" marB="36576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973968"/>
                  </a:ext>
                </a:extLst>
              </a:tr>
              <a:tr h="27071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11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Inpatient Hospital Stay</a:t>
                      </a:r>
                    </a:p>
                  </a:txBody>
                  <a:tcPr marL="86225" marR="86225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11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36576" marB="36576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11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36576" marB="36576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11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36576" marB="36576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11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36576" marB="36576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11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36576" marB="36576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393423"/>
                  </a:ext>
                </a:extLst>
              </a:tr>
              <a:tr h="27071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11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Emergency Room</a:t>
                      </a:r>
                    </a:p>
                  </a:txBody>
                  <a:tcPr marL="86225" marR="86225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11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36576" marB="36576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11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36576" marB="36576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11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36576" marB="36576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11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36576" marB="36576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11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36576" marB="36576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038108"/>
                  </a:ext>
                </a:extLst>
              </a:tr>
              <a:tr h="27071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11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Urgent Care Facility</a:t>
                      </a:r>
                    </a:p>
                  </a:txBody>
                  <a:tcPr marL="86225" marR="86225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 marL="86225" marR="86225" marT="36576" marB="36576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 marL="86225" marR="86225" marT="36576" marB="36576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 marL="86225" marR="86225" marT="36576" marB="36576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 marL="86225" marR="86225" marT="36576" marB="36576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 marL="86225" marR="86225" marT="36576" marB="36576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852565"/>
                  </a:ext>
                </a:extLst>
              </a:tr>
              <a:tr h="270714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 Narrow"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Arial Narrow"/>
                          <a:cs typeface="Arial Narrow"/>
                          <a:sym typeface="Arial Narrow"/>
                          <a:rtl val="0"/>
                        </a:rPr>
                        <a:t>Prescription Drugs (Tier 1/Tier 2/Tier 3)</a:t>
                      </a:r>
                      <a:endParaRPr lang="en-US" sz="1000" b="1" i="0" u="none" strike="noStrike" cap="none" baseline="0" dirty="0">
                        <a:solidFill>
                          <a:schemeClr val="tx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 Narrow"/>
                        <a:buNone/>
                        <a:tabLst/>
                        <a:defRPr/>
                      </a:pPr>
                      <a:endParaRPr lang="en-US" sz="1100" b="1" i="0" u="none" strike="noStrike" cap="none" baseline="0" dirty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45725" marB="45725" anchor="ctr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 Narrow"/>
                        <a:buNone/>
                        <a:tabLst/>
                        <a:defRPr/>
                      </a:pPr>
                      <a:endParaRPr lang="en-US" sz="1100" b="1" i="0" u="none" strike="noStrike" cap="none" baseline="0" dirty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45725" marB="45725" anchor="ctr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 Narrow"/>
                        <a:buNone/>
                        <a:tabLst/>
                        <a:defRPr/>
                      </a:pPr>
                      <a:endParaRPr lang="en-US" sz="1100" b="1" i="0" u="none" strike="noStrike" cap="none" baseline="0" dirty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45725" marB="45725" anchor="ctr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 Narrow"/>
                        <a:buNone/>
                        <a:tabLst/>
                        <a:defRPr/>
                      </a:pPr>
                      <a:endParaRPr lang="en-US" sz="1100" b="1" i="0" u="none" strike="noStrike" cap="none" baseline="0" dirty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45725" marB="45725" anchor="ctr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428928"/>
                  </a:ext>
                </a:extLst>
              </a:tr>
              <a:tr h="27071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11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Retail Pharmacy </a:t>
                      </a:r>
                      <a:r>
                        <a:rPr lang="en-US" sz="11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(30-day supply)</a:t>
                      </a:r>
                    </a:p>
                  </a:txBody>
                  <a:tcPr marL="86225" marR="86225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11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36576" marB="36576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11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36576" marB="36576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11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36576" marB="36576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11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36576" marB="36576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11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36576" marB="36576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112975"/>
                  </a:ext>
                </a:extLst>
              </a:tr>
              <a:tr h="2707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  <a:tabLst/>
                        <a:defRPr/>
                      </a:pPr>
                      <a:r>
                        <a:rPr lang="en-US" sz="11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Mail Order </a:t>
                      </a:r>
                      <a:r>
                        <a:rPr lang="en-US" sz="11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(90-day supply)</a:t>
                      </a:r>
                    </a:p>
                  </a:txBody>
                  <a:tcPr marL="86225" marR="86225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11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36576" marB="36576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11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36576" marB="36576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11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36576" marB="36576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11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36576" marB="36576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11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36576" marB="36576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486933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114931-0E67-4963-8C44-6E3E0F8AF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A82-7052-4F19-AA33-DE09AC459DC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585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87CB18B-EADD-4185-B691-EA367F9438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DENTAL COVERAGE</a:t>
            </a:r>
          </a:p>
        </p:txBody>
      </p:sp>
    </p:spTree>
    <p:extLst>
      <p:ext uri="{BB962C8B-B14F-4D97-AF65-F5344CB8AC3E}">
        <p14:creationId xmlns:p14="http://schemas.microsoft.com/office/powerpoint/2010/main" val="411476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6190C-6EAA-43FB-A784-F97ECEDC9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DENTAL Plan Comparison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FF7245D-C38C-4BC4-98A6-5EF34A131F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599015"/>
              </p:ext>
            </p:extLst>
          </p:nvPr>
        </p:nvGraphicFramePr>
        <p:xfrm>
          <a:off x="609600" y="1558165"/>
          <a:ext cx="10963276" cy="402448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740819">
                  <a:extLst>
                    <a:ext uri="{9D8B030D-6E8A-4147-A177-3AD203B41FA5}">
                      <a16:colId xmlns:a16="http://schemas.microsoft.com/office/drawing/2014/main" val="561264643"/>
                    </a:ext>
                  </a:extLst>
                </a:gridCol>
                <a:gridCol w="2740819">
                  <a:extLst>
                    <a:ext uri="{9D8B030D-6E8A-4147-A177-3AD203B41FA5}">
                      <a16:colId xmlns:a16="http://schemas.microsoft.com/office/drawing/2014/main" val="2826004833"/>
                    </a:ext>
                  </a:extLst>
                </a:gridCol>
                <a:gridCol w="2740819">
                  <a:extLst>
                    <a:ext uri="{9D8B030D-6E8A-4147-A177-3AD203B41FA5}">
                      <a16:colId xmlns:a16="http://schemas.microsoft.com/office/drawing/2014/main" val="1460650793"/>
                    </a:ext>
                  </a:extLst>
                </a:gridCol>
                <a:gridCol w="2740819">
                  <a:extLst>
                    <a:ext uri="{9D8B030D-6E8A-4147-A177-3AD203B41FA5}">
                      <a16:colId xmlns:a16="http://schemas.microsoft.com/office/drawing/2014/main" val="1468118242"/>
                    </a:ext>
                  </a:extLst>
                </a:gridCol>
              </a:tblGrid>
              <a:tr h="524131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1100" b="1" i="0" u="none" strike="noStrike" cap="none" baseline="0" dirty="0">
                          <a:solidFill>
                            <a:schemeClr val="bg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Key Dental Benefits</a:t>
                      </a:r>
                    </a:p>
                  </a:txBody>
                  <a:tcPr marL="86225" marR="86225" marT="45725" marB="457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+mn-lt"/>
                        </a:rPr>
                        <a:t>Carrier</a:t>
                      </a:r>
                    </a:p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+mn-lt"/>
                        </a:rPr>
                        <a:t>Plan 1</a:t>
                      </a:r>
                    </a:p>
                  </a:txBody>
                  <a:tcPr marL="86225" marR="86225" marT="45725" marB="45725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sym typeface="Arial"/>
                          <a:rtl val="0"/>
                        </a:rPr>
                        <a:t>Carrier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+mn-lt"/>
                        </a:rPr>
                        <a:t>Plan 2</a:t>
                      </a:r>
                    </a:p>
                  </a:txBody>
                  <a:tcPr marL="86225" marR="86225" marT="45725" marB="45725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6225" marR="86225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886622"/>
                  </a:ext>
                </a:extLst>
              </a:tr>
              <a:tr h="299509">
                <a:tc v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1200" b="1" i="0" u="none" strike="noStrike" cap="none" baseline="0" dirty="0">
                        <a:solidFill>
                          <a:schemeClr val="bg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45725" marB="45725" anchor="ctr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+mn-lt"/>
                        </a:rPr>
                        <a:t>In-Network Only</a:t>
                      </a:r>
                    </a:p>
                  </a:txBody>
                  <a:tcPr marL="86225" marR="86225" marT="45725" marB="45725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+mn-lt"/>
                        </a:rPr>
                        <a:t>In-Network</a:t>
                      </a:r>
                    </a:p>
                  </a:txBody>
                  <a:tcPr marL="86225" marR="86225" marT="45725" marB="45725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+mn-lt"/>
                        </a:rPr>
                        <a:t>Out-of-Network</a:t>
                      </a:r>
                    </a:p>
                  </a:txBody>
                  <a:tcPr marL="86225" marR="86225" marT="45725" marB="45725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144618"/>
                  </a:ext>
                </a:extLst>
              </a:tr>
              <a:tr h="50165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11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Deductible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11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(Individual/Family)</a:t>
                      </a:r>
                    </a:p>
                  </a:txBody>
                  <a:tcPr marL="86225" marR="86225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 marL="86225" marR="86225" marT="36576" marB="36576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 marL="86225" marR="86225" marT="36576" marB="36576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 marL="86225" marR="86225" marT="36576" marB="36576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909868"/>
                  </a:ext>
                </a:extLst>
              </a:tr>
              <a:tr h="50165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11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Benefit Maximum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11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(per Individual)</a:t>
                      </a:r>
                    </a:p>
                  </a:txBody>
                  <a:tcPr marL="86225" marR="86225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 marL="86225" marR="86225" marT="36576" marB="36576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 marL="86225" marR="86225" marT="36576" marB="36576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 marL="86225" marR="86225" marT="36576" marB="36576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259627"/>
                  </a:ext>
                </a:extLst>
              </a:tr>
              <a:tr h="295753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Arial Narrow"/>
                          <a:cs typeface="Arial Narrow"/>
                          <a:sym typeface="Arial Narrow"/>
                          <a:rtl val="0"/>
                        </a:rPr>
                        <a:t>Covered Services</a:t>
                      </a:r>
                      <a:endParaRPr lang="en-US" sz="1000" b="1" i="0" u="none" strike="noStrike" cap="none" baseline="0" dirty="0">
                        <a:solidFill>
                          <a:schemeClr val="tx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6225" marR="86225" marT="45725" marB="45725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6225" marR="86225" marT="45725" marB="45725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6225" marR="86225" marT="45725" marB="45725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522641"/>
                  </a:ext>
                </a:extLst>
              </a:tr>
              <a:tr h="50165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11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Preventive Services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  <a:tabLst/>
                        <a:defRPr/>
                      </a:pPr>
                      <a:r>
                        <a:rPr lang="en-US" sz="11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(List Services)</a:t>
                      </a:r>
                    </a:p>
                  </a:txBody>
                  <a:tcPr marL="86225" marR="86225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11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36576" marB="36576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11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36576" marB="36576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11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36576" marB="36576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699524"/>
                  </a:ext>
                </a:extLst>
              </a:tr>
              <a:tr h="46670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11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Basic Services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  <a:tabLst/>
                        <a:defRPr/>
                      </a:pPr>
                      <a:r>
                        <a:rPr lang="en-US" sz="11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(List Services)</a:t>
                      </a:r>
                    </a:p>
                  </a:txBody>
                  <a:tcPr marL="86225" marR="86225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11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36576" marB="36576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11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36576" marB="36576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11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36576" marB="36576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36451"/>
                  </a:ext>
                </a:extLst>
              </a:tr>
              <a:tr h="46670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11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Major Services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  <a:tabLst/>
                        <a:defRPr/>
                      </a:pPr>
                      <a:r>
                        <a:rPr lang="en-US" sz="11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(List Services)</a:t>
                      </a:r>
                    </a:p>
                  </a:txBody>
                  <a:tcPr marL="86225" marR="86225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11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36576" marB="36576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11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36576" marB="36576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11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36576" marB="36576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379572"/>
                  </a:ext>
                </a:extLst>
              </a:tr>
              <a:tr h="46670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en-US" sz="1100" b="1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Orthodontia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  <a:tabLst/>
                        <a:defRPr/>
                      </a:pPr>
                      <a:r>
                        <a:rPr lang="en-US" sz="11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(Adults &amp; Children)</a:t>
                      </a:r>
                    </a:p>
                  </a:txBody>
                  <a:tcPr marL="86225" marR="86225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11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36576" marB="36576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11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36576" marB="36576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endParaRPr lang="en-US" sz="1100" b="0" i="0" u="none" strike="noStrike" cap="none" baseline="0" dirty="0">
                        <a:solidFill>
                          <a:schemeClr val="dk1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86225" marR="86225" marT="36576" marB="36576" anchor="ctr">
                    <a:lnL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8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81C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973968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4894B-BAEA-4B99-92BB-9C1032DBC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A82-7052-4F19-AA33-DE09AC459DC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554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C3CF00"/>
      </a:accent1>
      <a:accent2>
        <a:srgbClr val="0083BB"/>
      </a:accent2>
      <a:accent3>
        <a:srgbClr val="00305E"/>
      </a:accent3>
      <a:accent4>
        <a:srgbClr val="5EC5ED"/>
      </a:accent4>
      <a:accent5>
        <a:srgbClr val="4B4B4D"/>
      </a:accent5>
      <a:accent6>
        <a:srgbClr val="008080"/>
      </a:accent6>
      <a:hlink>
        <a:srgbClr val="0083BB"/>
      </a:hlink>
      <a:folHlink>
        <a:srgbClr val="0083BB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1279</TotalTime>
  <Words>1176</Words>
  <Application>Microsoft Office PowerPoint</Application>
  <PresentationFormat>Widescreen</PresentationFormat>
  <Paragraphs>273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Arial Black</vt:lpstr>
      <vt:lpstr>Arial Narrow</vt:lpstr>
      <vt:lpstr>Calibri</vt:lpstr>
      <vt:lpstr>Trebuchet MS</vt:lpstr>
      <vt:lpstr>Office Theme</vt:lpstr>
      <vt:lpstr>PowerPoint Presentation</vt:lpstr>
      <vt:lpstr>AGENDA</vt:lpstr>
      <vt:lpstr>WHAT’S NEW</vt:lpstr>
      <vt:lpstr>WHAT’S CHANGING</vt:lpstr>
      <vt:lpstr>ELIGIBILITY</vt:lpstr>
      <vt:lpstr>MEDICAL COVERAGE</vt:lpstr>
      <vt:lpstr>Medical Plan Comparison</vt:lpstr>
      <vt:lpstr>DENTAL COVERAGE</vt:lpstr>
      <vt:lpstr>DENTAL Plan Comparison</vt:lpstr>
      <vt:lpstr>VISION COVERAGE</vt:lpstr>
      <vt:lpstr>VISION Plan Highlights</vt:lpstr>
      <vt:lpstr>LIFE/AD&amp;D INSURANCE</vt:lpstr>
      <vt:lpstr>Basic life / AD&amp;D</vt:lpstr>
      <vt:lpstr>Supplemental Life / AD&amp;D</vt:lpstr>
      <vt:lpstr>Disability INSURANCE</vt:lpstr>
      <vt:lpstr>Disability</vt:lpstr>
      <vt:lpstr>Employee Assistance Program</vt:lpstr>
      <vt:lpstr>Employee Assistance Program</vt:lpstr>
      <vt:lpstr>Flexible Spending Accounts</vt:lpstr>
      <vt:lpstr>Flexible Spending Accounts (FSA)</vt:lpstr>
      <vt:lpstr>Flexible Spending Accounts (FSA)</vt:lpstr>
      <vt:lpstr>Voluntary Benefits</vt:lpstr>
      <vt:lpstr>Voluntary Benefits</vt:lpstr>
      <vt:lpstr>Valuable Extras</vt:lpstr>
      <vt:lpstr>Valuable Extras</vt:lpstr>
      <vt:lpstr>Meet Benefit Spot</vt:lpstr>
      <vt:lpstr>Benefit COSTS</vt:lpstr>
      <vt:lpstr>Benefit Costs (Biweekly)</vt:lpstr>
      <vt:lpstr>How to enroll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Santos, Joe</dc:creator>
  <cp:lastModifiedBy>Tyson, Meagan</cp:lastModifiedBy>
  <cp:revision>80</cp:revision>
  <dcterms:created xsi:type="dcterms:W3CDTF">2022-02-23T20:58:45Z</dcterms:created>
  <dcterms:modified xsi:type="dcterms:W3CDTF">2022-08-22T16:23:33Z</dcterms:modified>
</cp:coreProperties>
</file>