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576" r:id="rId5"/>
    <p:sldId id="570" r:id="rId6"/>
    <p:sldId id="577" r:id="rId7"/>
    <p:sldId id="571" r:id="rId8"/>
    <p:sldId id="572" r:id="rId9"/>
    <p:sldId id="578" r:id="rId10"/>
    <p:sldId id="573" r:id="rId11"/>
    <p:sldId id="57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isher, Felipe" initials="FF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0678D5"/>
    <a:srgbClr val="263746"/>
    <a:srgbClr val="D9D9D9"/>
    <a:srgbClr val="E42248"/>
    <a:srgbClr val="3EBD3E"/>
    <a:srgbClr val="F3B921"/>
    <a:srgbClr val="FFFFFF"/>
    <a:srgbClr val="8D8D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66" autoAdjust="0"/>
    <p:restoredTop sz="90132" autoAdjust="0"/>
  </p:normalViewPr>
  <p:slideViewPr>
    <p:cSldViewPr snapToGrid="0" snapToObjects="1">
      <p:cViewPr varScale="1">
        <p:scale>
          <a:sx n="100" d="100"/>
          <a:sy n="100" d="100"/>
        </p:scale>
        <p:origin x="12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860D3-DD36-4217-AAA7-1F142548E26C}" type="datetimeFigureOut">
              <a:rPr lang="en-US" smtClean="0"/>
              <a:t>9/4/2020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8A19F-B9D7-4AF0-BACC-B2EEAA4486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494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C8A19F-B9D7-4AF0-BACC-B2EEAA44864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135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C8A19F-B9D7-4AF0-BACC-B2EEAA44864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077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C8A19F-B9D7-4AF0-BACC-B2EEAA44864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880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C8A19F-B9D7-4AF0-BACC-B2EEAA44864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041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C8A19F-B9D7-4AF0-BACC-B2EEAA44864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589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20 Legal Update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uilding, sitting, street, standing&#10;&#10;Description automatically generated">
            <a:extLst>
              <a:ext uri="{FF2B5EF4-FFF2-40B4-BE49-F238E27FC236}">
                <a16:creationId xmlns:a16="http://schemas.microsoft.com/office/drawing/2014/main" id="{EBCBE7FF-CDF0-2C47-B2C8-9CD28243A2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E717-8E0D-1947-9DC8-E1A473813FE0}" type="datetimeFigureOut">
              <a:rPr lang="en-US" smtClean="0"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01040" y="2466767"/>
            <a:ext cx="7452360" cy="2387600"/>
          </a:xfrm>
        </p:spPr>
        <p:txBody>
          <a:bodyPr anchor="b">
            <a:noAutofit/>
          </a:bodyPr>
          <a:lstStyle>
            <a:lvl1pPr algn="l">
              <a:defRPr sz="6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1040" y="4950619"/>
            <a:ext cx="5090160" cy="680160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rgbClr val="F3B92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673198" y="1379382"/>
            <a:ext cx="46076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Advocacy. Tailored Insurance Solutions.</a:t>
            </a:r>
            <a:r>
              <a:rPr lang="en-US" sz="1200" b="0" baseline="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 Peace of Mind</a:t>
            </a:r>
            <a:endParaRPr lang="en-US" sz="1200" b="0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E436353-AE84-D84E-9ADA-A546ED0EE2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70" y="181998"/>
            <a:ext cx="2533579" cy="1305177"/>
          </a:xfrm>
          <a:prstGeom prst="rect">
            <a:avLst/>
          </a:prstGeom>
        </p:spPr>
      </p:pic>
      <p:sp>
        <p:nvSpPr>
          <p:cNvPr id="19" name="Footer Placeholder 9">
            <a:extLst>
              <a:ext uri="{FF2B5EF4-FFF2-40B4-BE49-F238E27FC236}">
                <a16:creationId xmlns:a16="http://schemas.microsoft.com/office/drawing/2014/main" id="{ED0120A1-5F43-3540-98D9-95356D1D0A15}"/>
              </a:ext>
            </a:extLst>
          </p:cNvPr>
          <p:cNvSpPr txBox="1">
            <a:spLocks/>
          </p:cNvSpPr>
          <p:nvPr userDrawn="1"/>
        </p:nvSpPr>
        <p:spPr>
          <a:xfrm>
            <a:off x="701040" y="6350577"/>
            <a:ext cx="45797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0" i="0" dirty="0">
                <a:solidFill>
                  <a:srgbClr val="D9D9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2020 HUB International Limited.</a:t>
            </a:r>
          </a:p>
        </p:txBody>
      </p:sp>
    </p:spTree>
    <p:extLst>
      <p:ext uri="{BB962C8B-B14F-4D97-AF65-F5344CB8AC3E}">
        <p14:creationId xmlns:p14="http://schemas.microsoft.com/office/powerpoint/2010/main" val="1869478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78D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4298869" y="1970702"/>
            <a:ext cx="7893132" cy="2892847"/>
          </a:xfrm>
          <a:prstGeom prst="rect">
            <a:avLst/>
          </a:prstGeom>
          <a:solidFill>
            <a:srgbClr val="0678D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cxnSp>
        <p:nvCxnSpPr>
          <p:cNvPr id="41" name="Straight Connector 40"/>
          <p:cNvCxnSpPr/>
          <p:nvPr userDrawn="1"/>
        </p:nvCxnSpPr>
        <p:spPr>
          <a:xfrm flipH="1">
            <a:off x="5943082" y="3619794"/>
            <a:ext cx="3828991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E717-8E0D-1947-9DC8-E1A473813FE0}" type="datetimeFigureOut">
              <a:rPr lang="en-US" smtClean="0"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1062711" y="6352523"/>
            <a:ext cx="0" cy="3651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9"/>
          <p:cNvSpPr txBox="1">
            <a:spLocks/>
          </p:cNvSpPr>
          <p:nvPr userDrawn="1"/>
        </p:nvSpPr>
        <p:spPr>
          <a:xfrm>
            <a:off x="1166004" y="635057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D9D9D9"/>
                </a:solidFill>
              </a:rPr>
              <a:t>© 2020 HUB International Limited.</a:t>
            </a:r>
          </a:p>
        </p:txBody>
      </p:sp>
      <p:sp>
        <p:nvSpPr>
          <p:cNvPr id="18" name="Slide Number Placeholder 10"/>
          <p:cNvSpPr txBox="1">
            <a:spLocks/>
          </p:cNvSpPr>
          <p:nvPr userDrawn="1"/>
        </p:nvSpPr>
        <p:spPr>
          <a:xfrm>
            <a:off x="677670" y="6350577"/>
            <a:ext cx="4667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8CA82A-B197-2841-A300-60ED77025F4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849747" y="2451395"/>
            <a:ext cx="3933512" cy="1046162"/>
          </a:xfrm>
        </p:spPr>
        <p:txBody>
          <a:bodyPr>
            <a:noAutofit/>
          </a:bodyPr>
          <a:lstStyle>
            <a:lvl1pPr marL="0" indent="0">
              <a:buNone/>
              <a:defRPr sz="3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 here.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849747" y="3830529"/>
            <a:ext cx="3922326" cy="455604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rgbClr val="26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4" name="Picture Placeholder 43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2768622" y="2059241"/>
            <a:ext cx="2715768" cy="2715768"/>
          </a:xfrm>
          <a:prstGeom prst="ellipse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presenter </a:t>
            </a:r>
            <a:br>
              <a:rPr lang="en-US" dirty="0"/>
            </a:br>
            <a:r>
              <a:rPr lang="en-US" dirty="0"/>
              <a:t>picture here</a:t>
            </a:r>
          </a:p>
        </p:txBody>
      </p:sp>
      <p:pic>
        <p:nvPicPr>
          <p:cNvPr id="59" name="Picture 5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322" t="-2" r="56272" b="-2082"/>
          <a:stretch/>
        </p:blipFill>
        <p:spPr>
          <a:xfrm>
            <a:off x="0" y="2070271"/>
            <a:ext cx="2427489" cy="2604675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 r="81557" b="-2082"/>
          <a:stretch/>
        </p:blipFill>
        <p:spPr>
          <a:xfrm>
            <a:off x="10100621" y="2070270"/>
            <a:ext cx="2091380" cy="260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resente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0678D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cxnSp>
        <p:nvCxnSpPr>
          <p:cNvPr id="41" name="Straight Connector 40"/>
          <p:cNvCxnSpPr/>
          <p:nvPr userDrawn="1"/>
        </p:nvCxnSpPr>
        <p:spPr>
          <a:xfrm flipH="1">
            <a:off x="5101993" y="2054487"/>
            <a:ext cx="4297680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E717-8E0D-1947-9DC8-E1A473813FE0}" type="datetimeFigureOut">
              <a:rPr lang="en-US" smtClean="0"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1062711" y="6352523"/>
            <a:ext cx="0" cy="3651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9"/>
          <p:cNvSpPr txBox="1">
            <a:spLocks/>
          </p:cNvSpPr>
          <p:nvPr userDrawn="1"/>
        </p:nvSpPr>
        <p:spPr>
          <a:xfrm>
            <a:off x="1166004" y="635057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D9D9D9"/>
                </a:solidFill>
              </a:rPr>
              <a:t>© 2020 HUB International Limited.</a:t>
            </a:r>
          </a:p>
        </p:txBody>
      </p:sp>
      <p:sp>
        <p:nvSpPr>
          <p:cNvPr id="18" name="Slide Number Placeholder 10"/>
          <p:cNvSpPr txBox="1">
            <a:spLocks/>
          </p:cNvSpPr>
          <p:nvPr userDrawn="1"/>
        </p:nvSpPr>
        <p:spPr>
          <a:xfrm>
            <a:off x="677670" y="6350577"/>
            <a:ext cx="4667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8CA82A-B197-2841-A300-60ED77025F4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101993" y="1058316"/>
            <a:ext cx="4681266" cy="911953"/>
          </a:xfrm>
        </p:spPr>
        <p:txBody>
          <a:bodyPr>
            <a:noAutofit/>
          </a:bodyPr>
          <a:lstStyle>
            <a:lvl1pPr marL="0" indent="0">
              <a:buNone/>
              <a:defRPr sz="2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 here.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101993" y="2201722"/>
            <a:ext cx="4670080" cy="378753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rgbClr val="26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4" name="Picture Placeholder 43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2743222" y="819446"/>
            <a:ext cx="2057400" cy="2057400"/>
          </a:xfrm>
          <a:prstGeom prst="ellipse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presenter picture here</a:t>
            </a:r>
          </a:p>
        </p:txBody>
      </p:sp>
      <p:pic>
        <p:nvPicPr>
          <p:cNvPr id="59" name="Picture 5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322" t="-2" r="56272" b="19843"/>
          <a:stretch/>
        </p:blipFill>
        <p:spPr>
          <a:xfrm>
            <a:off x="-1" y="827992"/>
            <a:ext cx="2441852" cy="205740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r="81557" b="20389"/>
          <a:stretch/>
        </p:blipFill>
        <p:spPr>
          <a:xfrm>
            <a:off x="10073799" y="827992"/>
            <a:ext cx="2118201" cy="2057400"/>
          </a:xfrm>
          <a:prstGeom prst="rect">
            <a:avLst/>
          </a:prstGeom>
        </p:spPr>
      </p:pic>
      <p:cxnSp>
        <p:nvCxnSpPr>
          <p:cNvPr id="27" name="Straight Connector 26"/>
          <p:cNvCxnSpPr/>
          <p:nvPr userDrawn="1"/>
        </p:nvCxnSpPr>
        <p:spPr>
          <a:xfrm flipH="1">
            <a:off x="5101993" y="5001693"/>
            <a:ext cx="4297680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2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5101993" y="4005522"/>
            <a:ext cx="4681266" cy="911953"/>
          </a:xfrm>
        </p:spPr>
        <p:txBody>
          <a:bodyPr>
            <a:noAutofit/>
          </a:bodyPr>
          <a:lstStyle>
            <a:lvl1pPr marL="0" indent="0">
              <a:buNone/>
              <a:defRPr sz="2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 here.</a:t>
            </a:r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5101993" y="5148928"/>
            <a:ext cx="4670080" cy="378753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rgbClr val="26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Picture Placeholder 4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2743222" y="3763125"/>
            <a:ext cx="2057400" cy="2057400"/>
          </a:xfrm>
          <a:prstGeom prst="ellipse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presenter picture here</a:t>
            </a:r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322" t="-2" r="56272" b="19843"/>
          <a:stretch/>
        </p:blipFill>
        <p:spPr>
          <a:xfrm>
            <a:off x="-1" y="3775198"/>
            <a:ext cx="2441852" cy="20574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r="81557" b="20389"/>
          <a:stretch/>
        </p:blipFill>
        <p:spPr>
          <a:xfrm>
            <a:off x="10073799" y="3775198"/>
            <a:ext cx="2118201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2898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FCF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pic>
        <p:nvPicPr>
          <p:cNvPr id="50" name="Picture 4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6196" y="-1"/>
            <a:ext cx="4845804" cy="685800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E717-8E0D-1947-9DC8-E1A473813FE0}" type="datetimeFigureOut">
              <a:rPr lang="en-US" smtClean="0"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1062711" y="6352523"/>
            <a:ext cx="0" cy="365125"/>
          </a:xfrm>
          <a:prstGeom prst="line">
            <a:avLst/>
          </a:prstGeom>
          <a:ln>
            <a:solidFill>
              <a:srgbClr val="0678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9"/>
          <p:cNvSpPr txBox="1">
            <a:spLocks/>
          </p:cNvSpPr>
          <p:nvPr userDrawn="1"/>
        </p:nvSpPr>
        <p:spPr>
          <a:xfrm>
            <a:off x="1166004" y="635057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0" i="0" dirty="0">
                <a:solidFill>
                  <a:srgbClr val="8D8D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2020 HUB International Limited.</a:t>
            </a:r>
          </a:p>
        </p:txBody>
      </p:sp>
      <p:sp>
        <p:nvSpPr>
          <p:cNvPr id="18" name="Slide Number Placeholder 10"/>
          <p:cNvSpPr txBox="1">
            <a:spLocks/>
          </p:cNvSpPr>
          <p:nvPr userDrawn="1"/>
        </p:nvSpPr>
        <p:spPr>
          <a:xfrm>
            <a:off x="677670" y="6350577"/>
            <a:ext cx="4667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8CA82A-B197-2841-A300-60ED77025F48}" type="slidenum">
              <a:rPr lang="en-US" sz="900" b="1" i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900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702000" y="858893"/>
            <a:ext cx="5393999" cy="1164727"/>
          </a:xfrm>
        </p:spPr>
        <p:txBody>
          <a:bodyPr>
            <a:noAutofit/>
          </a:bodyPr>
          <a:lstStyle>
            <a:lvl1pPr marL="0" indent="0">
              <a:buNone/>
              <a:defRPr sz="6000" b="1" i="0">
                <a:solidFill>
                  <a:srgbClr val="26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1725188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55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29F089A9-3174-8D43-8893-751BD04F56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276"/>
          <a:stretch/>
        </p:blipFill>
        <p:spPr>
          <a:xfrm>
            <a:off x="3017361" y="-2"/>
            <a:ext cx="9174636" cy="6858000"/>
          </a:xfrm>
          <a:prstGeom prst="rect">
            <a:avLst/>
          </a:prstGeom>
        </p:spPr>
      </p:pic>
      <p:sp>
        <p:nvSpPr>
          <p:cNvPr id="34" name="Rectangle 33"/>
          <p:cNvSpPr/>
          <p:nvPr userDrawn="1"/>
        </p:nvSpPr>
        <p:spPr>
          <a:xfrm>
            <a:off x="0" y="2"/>
            <a:ext cx="5275385" cy="6858000"/>
          </a:xfrm>
          <a:prstGeom prst="rect">
            <a:avLst/>
          </a:prstGeom>
          <a:solidFill>
            <a:srgbClr val="FAFCF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sp>
        <p:nvSpPr>
          <p:cNvPr id="35" name="Rectangle 34"/>
          <p:cNvSpPr/>
          <p:nvPr userDrawn="1"/>
        </p:nvSpPr>
        <p:spPr>
          <a:xfrm>
            <a:off x="0" y="715110"/>
            <a:ext cx="6424246" cy="5427784"/>
          </a:xfrm>
          <a:prstGeom prst="rect">
            <a:avLst/>
          </a:prstGeom>
          <a:solidFill>
            <a:srgbClr val="0678D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800100" y="4638698"/>
            <a:ext cx="5295899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E717-8E0D-1947-9DC8-E1A473813FE0}" type="datetimeFigureOut">
              <a:rPr lang="en-US" smtClean="0"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1062711" y="6352523"/>
            <a:ext cx="0" cy="365125"/>
          </a:xfrm>
          <a:prstGeom prst="line">
            <a:avLst/>
          </a:prstGeom>
          <a:ln>
            <a:solidFill>
              <a:srgbClr val="0678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10"/>
          <p:cNvSpPr txBox="1">
            <a:spLocks/>
          </p:cNvSpPr>
          <p:nvPr userDrawn="1"/>
        </p:nvSpPr>
        <p:spPr>
          <a:xfrm>
            <a:off x="677670" y="6350577"/>
            <a:ext cx="4667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8CA82A-B197-2841-A300-60ED77025F48}" type="slidenum">
              <a:rPr lang="en-US" sz="900" b="0" i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9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00156" y="3273367"/>
            <a:ext cx="5395844" cy="1262063"/>
          </a:xfrm>
        </p:spPr>
        <p:txBody>
          <a:bodyPr>
            <a:noAutofit/>
          </a:bodyPr>
          <a:lstStyle>
            <a:lvl1pPr marL="0" indent="0">
              <a:buNone/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 here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700154" y="4814750"/>
            <a:ext cx="5395845" cy="1262063"/>
          </a:xfrm>
        </p:spPr>
        <p:txBody>
          <a:bodyPr>
            <a:no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Subline goes here. Also as many as two lines of content.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700156" y="1876501"/>
            <a:ext cx="866316" cy="1262063"/>
          </a:xfrm>
        </p:spPr>
        <p:txBody>
          <a:bodyPr>
            <a:noAutofit/>
          </a:bodyPr>
          <a:lstStyle>
            <a:lvl1pPr marL="0" indent="0">
              <a:buNone/>
              <a:defRPr sz="10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272" b="56634"/>
          <a:stretch/>
        </p:blipFill>
        <p:spPr>
          <a:xfrm>
            <a:off x="1730620" y="2084247"/>
            <a:ext cx="4398305" cy="981435"/>
          </a:xfrm>
          <a:prstGeom prst="rect">
            <a:avLst/>
          </a:prstGeom>
        </p:spPr>
      </p:pic>
      <p:sp>
        <p:nvSpPr>
          <p:cNvPr id="17" name="Footer Placeholder 9"/>
          <p:cNvSpPr txBox="1">
            <a:spLocks/>
          </p:cNvSpPr>
          <p:nvPr userDrawn="1"/>
        </p:nvSpPr>
        <p:spPr>
          <a:xfrm>
            <a:off x="1144395" y="6362302"/>
            <a:ext cx="3774846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i="0" dirty="0">
                <a:solidFill>
                  <a:srgbClr val="263746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Advocacy. Tailored Insurance Solutions.</a:t>
            </a:r>
            <a:r>
              <a:rPr lang="en-US" sz="900" b="1" i="0" baseline="0" dirty="0">
                <a:solidFill>
                  <a:srgbClr val="263746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 Peace of Mind</a:t>
            </a:r>
            <a:endParaRPr lang="en-US" sz="900" b="1" i="0" dirty="0">
              <a:solidFill>
                <a:srgbClr val="263746"/>
              </a:solidFill>
              <a:latin typeface="Arial" panose="020B0604020202020204" pitchFamily="34" charset="0"/>
              <a:ea typeface="Helvetica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227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55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group of people sitting in a chair&#10;&#10;Description automatically generated">
            <a:extLst>
              <a:ext uri="{FF2B5EF4-FFF2-40B4-BE49-F238E27FC236}">
                <a16:creationId xmlns:a16="http://schemas.microsoft.com/office/drawing/2014/main" id="{692629D9-69F2-C648-9A04-AB2ACF9AFF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296"/>
          <a:stretch/>
        </p:blipFill>
        <p:spPr>
          <a:xfrm>
            <a:off x="3009900" y="0"/>
            <a:ext cx="9182097" cy="6858000"/>
          </a:xfrm>
          <a:prstGeom prst="rect">
            <a:avLst/>
          </a:prstGeom>
        </p:spPr>
      </p:pic>
      <p:sp>
        <p:nvSpPr>
          <p:cNvPr id="34" name="Rectangle 33"/>
          <p:cNvSpPr/>
          <p:nvPr userDrawn="1"/>
        </p:nvSpPr>
        <p:spPr>
          <a:xfrm>
            <a:off x="-1" y="0"/>
            <a:ext cx="5275385" cy="6858000"/>
          </a:xfrm>
          <a:prstGeom prst="rect">
            <a:avLst/>
          </a:prstGeom>
          <a:solidFill>
            <a:srgbClr val="FAFCF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sp>
        <p:nvSpPr>
          <p:cNvPr id="35" name="Rectangle 34"/>
          <p:cNvSpPr/>
          <p:nvPr userDrawn="1"/>
        </p:nvSpPr>
        <p:spPr>
          <a:xfrm>
            <a:off x="0" y="715108"/>
            <a:ext cx="6424246" cy="5427784"/>
          </a:xfrm>
          <a:prstGeom prst="rect">
            <a:avLst/>
          </a:prstGeom>
          <a:solidFill>
            <a:srgbClr val="0678D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800100" y="4647529"/>
            <a:ext cx="5295899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E717-8E0D-1947-9DC8-E1A473813FE0}" type="datetimeFigureOut">
              <a:rPr lang="en-US" smtClean="0"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1062711" y="6352523"/>
            <a:ext cx="0" cy="365125"/>
          </a:xfrm>
          <a:prstGeom prst="line">
            <a:avLst/>
          </a:prstGeom>
          <a:ln>
            <a:solidFill>
              <a:srgbClr val="0678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10"/>
          <p:cNvSpPr txBox="1">
            <a:spLocks/>
          </p:cNvSpPr>
          <p:nvPr userDrawn="1"/>
        </p:nvSpPr>
        <p:spPr>
          <a:xfrm>
            <a:off x="677670" y="6350577"/>
            <a:ext cx="4667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8CA82A-B197-2841-A300-60ED77025F48}" type="slidenum">
              <a:rPr lang="en-US" sz="900" b="1" i="0" smtClean="0">
                <a:solidFill>
                  <a:srgbClr val="263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900" b="1" i="0" dirty="0">
              <a:solidFill>
                <a:srgbClr val="2637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00156" y="3282198"/>
            <a:ext cx="5395844" cy="1262063"/>
          </a:xfrm>
        </p:spPr>
        <p:txBody>
          <a:bodyPr>
            <a:noAutofit/>
          </a:bodyPr>
          <a:lstStyle>
            <a:lvl1pPr marL="0" indent="0">
              <a:buNone/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 here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700154" y="4823581"/>
            <a:ext cx="5395845" cy="1262063"/>
          </a:xfrm>
        </p:spPr>
        <p:txBody>
          <a:bodyPr>
            <a:no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Subline goes here. Also as many as two lines of content.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700156" y="1885332"/>
            <a:ext cx="866316" cy="1262063"/>
          </a:xfrm>
        </p:spPr>
        <p:txBody>
          <a:bodyPr>
            <a:noAutofit/>
          </a:bodyPr>
          <a:lstStyle>
            <a:lvl1pPr marL="0" indent="0">
              <a:buNone/>
              <a:defRPr sz="10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272" b="56634"/>
          <a:stretch/>
        </p:blipFill>
        <p:spPr>
          <a:xfrm>
            <a:off x="1730620" y="2093078"/>
            <a:ext cx="4398305" cy="981435"/>
          </a:xfrm>
          <a:prstGeom prst="rect">
            <a:avLst/>
          </a:prstGeom>
        </p:spPr>
      </p:pic>
      <p:sp>
        <p:nvSpPr>
          <p:cNvPr id="17" name="Footer Placeholder 9"/>
          <p:cNvSpPr txBox="1">
            <a:spLocks/>
          </p:cNvSpPr>
          <p:nvPr userDrawn="1"/>
        </p:nvSpPr>
        <p:spPr>
          <a:xfrm>
            <a:off x="1144395" y="6362302"/>
            <a:ext cx="3774846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i="0" dirty="0">
                <a:solidFill>
                  <a:srgbClr val="263746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Advocacy. Tailored Insurance Solutions.</a:t>
            </a:r>
            <a:r>
              <a:rPr lang="en-US" sz="900" b="1" i="0" baseline="0" dirty="0">
                <a:solidFill>
                  <a:srgbClr val="263746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 Peace of Mind</a:t>
            </a:r>
            <a:endParaRPr lang="en-US" sz="900" b="1" i="0" dirty="0">
              <a:solidFill>
                <a:srgbClr val="263746"/>
              </a:solidFill>
              <a:latin typeface="Arial" panose="020B0604020202020204" pitchFamily="34" charset="0"/>
              <a:ea typeface="Helvetica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0829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55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sitting at a table&#10;&#10;Description automatically generated">
            <a:extLst>
              <a:ext uri="{FF2B5EF4-FFF2-40B4-BE49-F238E27FC236}">
                <a16:creationId xmlns:a16="http://schemas.microsoft.com/office/drawing/2014/main" id="{F97BD4D8-E425-794A-A78C-E2E16BE5A3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480"/>
          <a:stretch/>
        </p:blipFill>
        <p:spPr>
          <a:xfrm>
            <a:off x="2637691" y="42031"/>
            <a:ext cx="9554309" cy="6858000"/>
          </a:xfrm>
          <a:prstGeom prst="rect">
            <a:avLst/>
          </a:prstGeom>
        </p:spPr>
      </p:pic>
      <p:sp>
        <p:nvSpPr>
          <p:cNvPr id="34" name="Rectangle 33"/>
          <p:cNvSpPr/>
          <p:nvPr userDrawn="1"/>
        </p:nvSpPr>
        <p:spPr>
          <a:xfrm>
            <a:off x="0" y="0"/>
            <a:ext cx="5275385" cy="6858000"/>
          </a:xfrm>
          <a:prstGeom prst="rect">
            <a:avLst/>
          </a:prstGeom>
          <a:solidFill>
            <a:srgbClr val="FAFCF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sp>
        <p:nvSpPr>
          <p:cNvPr id="35" name="Rectangle 34"/>
          <p:cNvSpPr/>
          <p:nvPr userDrawn="1"/>
        </p:nvSpPr>
        <p:spPr>
          <a:xfrm>
            <a:off x="0" y="715108"/>
            <a:ext cx="6424246" cy="5427784"/>
          </a:xfrm>
          <a:prstGeom prst="rect">
            <a:avLst/>
          </a:prstGeom>
          <a:solidFill>
            <a:srgbClr val="0678D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800100" y="4647529"/>
            <a:ext cx="5295899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E717-8E0D-1947-9DC8-E1A473813FE0}" type="datetimeFigureOut">
              <a:rPr lang="en-US" smtClean="0"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1062711" y="6362302"/>
            <a:ext cx="0" cy="365125"/>
          </a:xfrm>
          <a:prstGeom prst="line">
            <a:avLst/>
          </a:prstGeom>
          <a:ln>
            <a:solidFill>
              <a:srgbClr val="0678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10"/>
          <p:cNvSpPr txBox="1">
            <a:spLocks/>
          </p:cNvSpPr>
          <p:nvPr userDrawn="1"/>
        </p:nvSpPr>
        <p:spPr>
          <a:xfrm>
            <a:off x="677671" y="6362302"/>
            <a:ext cx="4667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8CA82A-B197-2841-A300-60ED77025F48}" type="slidenum">
              <a:rPr lang="en-US" sz="900" b="1" i="0" smtClean="0">
                <a:solidFill>
                  <a:srgbClr val="263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900" b="1" i="0" dirty="0">
              <a:solidFill>
                <a:srgbClr val="2637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00156" y="3282198"/>
            <a:ext cx="5395844" cy="1262063"/>
          </a:xfrm>
        </p:spPr>
        <p:txBody>
          <a:bodyPr>
            <a:noAutofit/>
          </a:bodyPr>
          <a:lstStyle>
            <a:lvl1pPr marL="0" indent="0">
              <a:buNone/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 here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700154" y="4823581"/>
            <a:ext cx="5395845" cy="1262063"/>
          </a:xfrm>
        </p:spPr>
        <p:txBody>
          <a:bodyPr>
            <a:no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Subline goes here. Also as many as two lines of content.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700156" y="1885332"/>
            <a:ext cx="866316" cy="1262063"/>
          </a:xfrm>
        </p:spPr>
        <p:txBody>
          <a:bodyPr>
            <a:noAutofit/>
          </a:bodyPr>
          <a:lstStyle>
            <a:lvl1pPr marL="0" indent="0">
              <a:buNone/>
              <a:defRPr sz="10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272" b="56634"/>
          <a:stretch/>
        </p:blipFill>
        <p:spPr>
          <a:xfrm>
            <a:off x="1730620" y="2093078"/>
            <a:ext cx="4398305" cy="981435"/>
          </a:xfrm>
          <a:prstGeom prst="rect">
            <a:avLst/>
          </a:prstGeom>
        </p:spPr>
      </p:pic>
      <p:sp>
        <p:nvSpPr>
          <p:cNvPr id="19" name="Footer Placeholder 9"/>
          <p:cNvSpPr txBox="1">
            <a:spLocks/>
          </p:cNvSpPr>
          <p:nvPr userDrawn="1"/>
        </p:nvSpPr>
        <p:spPr>
          <a:xfrm>
            <a:off x="1144395" y="6362302"/>
            <a:ext cx="3774846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i="0" dirty="0">
                <a:solidFill>
                  <a:srgbClr val="263746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Advocacy. Tailored Insurance Solutions.</a:t>
            </a:r>
            <a:r>
              <a:rPr lang="en-US" sz="900" b="1" i="0" baseline="0" dirty="0">
                <a:solidFill>
                  <a:srgbClr val="263746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 Peace of Mind</a:t>
            </a:r>
            <a:endParaRPr lang="en-US" sz="900" b="1" i="0" dirty="0">
              <a:solidFill>
                <a:srgbClr val="263746"/>
              </a:solidFill>
              <a:latin typeface="Arial" panose="020B0604020202020204" pitchFamily="34" charset="0"/>
              <a:ea typeface="Helvetica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89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55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wo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39C90876-323D-814C-A911-A158BED1B1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0822" y="0"/>
            <a:ext cx="10281178" cy="6858000"/>
          </a:xfrm>
          <a:prstGeom prst="rect">
            <a:avLst/>
          </a:prstGeom>
        </p:spPr>
      </p:pic>
      <p:sp>
        <p:nvSpPr>
          <p:cNvPr id="34" name="Rectangle 33"/>
          <p:cNvSpPr/>
          <p:nvPr userDrawn="1"/>
        </p:nvSpPr>
        <p:spPr>
          <a:xfrm>
            <a:off x="-1" y="0"/>
            <a:ext cx="5275385" cy="6858000"/>
          </a:xfrm>
          <a:prstGeom prst="rect">
            <a:avLst/>
          </a:prstGeom>
          <a:solidFill>
            <a:srgbClr val="FAFCF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sp>
        <p:nvSpPr>
          <p:cNvPr id="35" name="Rectangle 34"/>
          <p:cNvSpPr/>
          <p:nvPr userDrawn="1"/>
        </p:nvSpPr>
        <p:spPr>
          <a:xfrm>
            <a:off x="0" y="715108"/>
            <a:ext cx="6424246" cy="5427784"/>
          </a:xfrm>
          <a:prstGeom prst="rect">
            <a:avLst/>
          </a:prstGeom>
          <a:solidFill>
            <a:srgbClr val="0678D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E717-8E0D-1947-9DC8-E1A473813FE0}" type="datetimeFigureOut">
              <a:rPr lang="en-US" smtClean="0"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1062711" y="6352523"/>
            <a:ext cx="0" cy="365125"/>
          </a:xfrm>
          <a:prstGeom prst="line">
            <a:avLst/>
          </a:prstGeom>
          <a:ln>
            <a:solidFill>
              <a:srgbClr val="0678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10"/>
          <p:cNvSpPr txBox="1">
            <a:spLocks/>
          </p:cNvSpPr>
          <p:nvPr userDrawn="1"/>
        </p:nvSpPr>
        <p:spPr>
          <a:xfrm>
            <a:off x="677670" y="6350577"/>
            <a:ext cx="4667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8CA82A-B197-2841-A300-60ED77025F48}" type="slidenum">
              <a:rPr lang="en-US" sz="900" b="1" i="0" smtClean="0">
                <a:solidFill>
                  <a:srgbClr val="263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900" b="1" i="0" dirty="0">
              <a:solidFill>
                <a:srgbClr val="2637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272" b="56634"/>
          <a:stretch/>
        </p:blipFill>
        <p:spPr>
          <a:xfrm>
            <a:off x="1730620" y="2093078"/>
            <a:ext cx="4398305" cy="981435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 flipH="1">
            <a:off x="800100" y="4647529"/>
            <a:ext cx="5295899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12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00156" y="3282198"/>
            <a:ext cx="5395844" cy="1262063"/>
          </a:xfrm>
        </p:spPr>
        <p:txBody>
          <a:bodyPr>
            <a:noAutofit/>
          </a:bodyPr>
          <a:lstStyle>
            <a:lvl1pPr marL="0" indent="0">
              <a:buNone/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 here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700154" y="4823581"/>
            <a:ext cx="5395845" cy="1262063"/>
          </a:xfrm>
        </p:spPr>
        <p:txBody>
          <a:bodyPr>
            <a:no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Subline goes here. Also as many as two lines of content.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700156" y="1885332"/>
            <a:ext cx="866316" cy="1262063"/>
          </a:xfrm>
        </p:spPr>
        <p:txBody>
          <a:bodyPr>
            <a:noAutofit/>
          </a:bodyPr>
          <a:lstStyle>
            <a:lvl1pPr marL="0" indent="0">
              <a:buNone/>
              <a:defRPr sz="10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7" name="Footer Placeholder 9"/>
          <p:cNvSpPr txBox="1">
            <a:spLocks/>
          </p:cNvSpPr>
          <p:nvPr userDrawn="1"/>
        </p:nvSpPr>
        <p:spPr>
          <a:xfrm>
            <a:off x="1144395" y="6362302"/>
            <a:ext cx="3774846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i="0" dirty="0">
                <a:solidFill>
                  <a:srgbClr val="263746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Advocacy. Tailored Insurance Solutions.</a:t>
            </a:r>
            <a:r>
              <a:rPr lang="en-US" sz="900" b="1" i="0" baseline="0" dirty="0">
                <a:solidFill>
                  <a:srgbClr val="263746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 Peace of Mind</a:t>
            </a:r>
            <a:endParaRPr lang="en-US" sz="900" b="1" i="0" dirty="0">
              <a:solidFill>
                <a:srgbClr val="263746"/>
              </a:solidFill>
              <a:latin typeface="Arial" panose="020B0604020202020204" pitchFamily="34" charset="0"/>
              <a:ea typeface="Helvetica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726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55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71C86F72-B9A2-D04B-B2C8-8935329BFA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33899" y="0"/>
            <a:ext cx="7658099" cy="6858000"/>
          </a:xfrm>
          <a:prstGeom prst="rect">
            <a:avLst/>
          </a:prstGeom>
        </p:spPr>
      </p:pic>
      <p:sp>
        <p:nvSpPr>
          <p:cNvPr id="34" name="Rectangle 33"/>
          <p:cNvSpPr/>
          <p:nvPr userDrawn="1"/>
        </p:nvSpPr>
        <p:spPr>
          <a:xfrm>
            <a:off x="-1" y="0"/>
            <a:ext cx="5275385" cy="6869723"/>
          </a:xfrm>
          <a:prstGeom prst="rect">
            <a:avLst/>
          </a:prstGeom>
          <a:solidFill>
            <a:srgbClr val="FAFCF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sp>
        <p:nvSpPr>
          <p:cNvPr id="35" name="Rectangle 34"/>
          <p:cNvSpPr/>
          <p:nvPr userDrawn="1"/>
        </p:nvSpPr>
        <p:spPr>
          <a:xfrm>
            <a:off x="0" y="715108"/>
            <a:ext cx="6424246" cy="5427784"/>
          </a:xfrm>
          <a:prstGeom prst="rect">
            <a:avLst/>
          </a:prstGeom>
          <a:solidFill>
            <a:srgbClr val="0678D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800100" y="4647529"/>
            <a:ext cx="5295899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E717-8E0D-1947-9DC8-E1A473813FE0}" type="datetimeFigureOut">
              <a:rPr lang="en-US" smtClean="0"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1062711" y="6352523"/>
            <a:ext cx="0" cy="365125"/>
          </a:xfrm>
          <a:prstGeom prst="line">
            <a:avLst/>
          </a:prstGeom>
          <a:ln>
            <a:solidFill>
              <a:srgbClr val="0678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10"/>
          <p:cNvSpPr txBox="1">
            <a:spLocks/>
          </p:cNvSpPr>
          <p:nvPr userDrawn="1"/>
        </p:nvSpPr>
        <p:spPr>
          <a:xfrm>
            <a:off x="677670" y="6350577"/>
            <a:ext cx="4667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8CA82A-B197-2841-A300-60ED77025F48}" type="slidenum">
              <a:rPr lang="en-US" sz="900" b="1" i="0" smtClean="0">
                <a:solidFill>
                  <a:srgbClr val="263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900" b="1" i="0" dirty="0">
              <a:solidFill>
                <a:srgbClr val="2637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00156" y="3282198"/>
            <a:ext cx="5395844" cy="1262063"/>
          </a:xfrm>
        </p:spPr>
        <p:txBody>
          <a:bodyPr>
            <a:noAutofit/>
          </a:bodyPr>
          <a:lstStyle>
            <a:lvl1pPr marL="0" indent="0">
              <a:buNone/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 here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700154" y="4823581"/>
            <a:ext cx="5395845" cy="1262063"/>
          </a:xfrm>
        </p:spPr>
        <p:txBody>
          <a:bodyPr>
            <a:no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Subline goes here. Also as many as two lines of content.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700156" y="1885332"/>
            <a:ext cx="866316" cy="1262063"/>
          </a:xfrm>
        </p:spPr>
        <p:txBody>
          <a:bodyPr>
            <a:noAutofit/>
          </a:bodyPr>
          <a:lstStyle>
            <a:lvl1pPr marL="0" indent="0">
              <a:buNone/>
              <a:defRPr sz="10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5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272" b="56634"/>
          <a:stretch/>
        </p:blipFill>
        <p:spPr>
          <a:xfrm>
            <a:off x="1730620" y="2093078"/>
            <a:ext cx="4398305" cy="981435"/>
          </a:xfrm>
          <a:prstGeom prst="rect">
            <a:avLst/>
          </a:prstGeom>
        </p:spPr>
      </p:pic>
      <p:sp>
        <p:nvSpPr>
          <p:cNvPr id="21" name="Footer Placeholder 9"/>
          <p:cNvSpPr txBox="1">
            <a:spLocks/>
          </p:cNvSpPr>
          <p:nvPr userDrawn="1"/>
        </p:nvSpPr>
        <p:spPr>
          <a:xfrm>
            <a:off x="1144395" y="6362302"/>
            <a:ext cx="3774846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i="0" dirty="0">
                <a:solidFill>
                  <a:srgbClr val="263746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Advocacy. Tailored Insurance Solutions.</a:t>
            </a:r>
            <a:r>
              <a:rPr lang="en-US" sz="900" b="1" i="0" baseline="0" dirty="0">
                <a:solidFill>
                  <a:srgbClr val="263746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 Peace of Mind</a:t>
            </a:r>
            <a:endParaRPr lang="en-US" sz="900" b="1" i="0" dirty="0">
              <a:solidFill>
                <a:srgbClr val="263746"/>
              </a:solidFill>
              <a:latin typeface="Arial" panose="020B0604020202020204" pitchFamily="34" charset="0"/>
              <a:ea typeface="Helvetica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92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55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0456" y="408885"/>
            <a:ext cx="9523847" cy="671116"/>
          </a:xfrm>
        </p:spPr>
        <p:txBody>
          <a:bodyPr>
            <a:noAutofit/>
          </a:bodyPr>
          <a:lstStyle>
            <a:lvl1pPr>
              <a:defRPr sz="3000" b="0" i="0">
                <a:solidFill>
                  <a:srgbClr val="0678D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Slide title goes here.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E717-8E0D-1947-9DC8-E1A473813FE0}" type="datetimeFigureOut">
              <a:rPr lang="en-US" smtClean="0"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600456" y="1080000"/>
            <a:ext cx="10149840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1120857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0456" y="408885"/>
            <a:ext cx="9523847" cy="671116"/>
          </a:xfrm>
        </p:spPr>
        <p:txBody>
          <a:bodyPr>
            <a:noAutofit/>
          </a:bodyPr>
          <a:lstStyle>
            <a:lvl1pPr>
              <a:defRPr sz="3000" b="0" i="0">
                <a:solidFill>
                  <a:srgbClr val="0678D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Slide title goes here.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7536" y="1380780"/>
            <a:ext cx="10894463" cy="458341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b="0" i="0">
                <a:solidFill>
                  <a:srgbClr val="26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b="0" i="0">
                <a:solidFill>
                  <a:srgbClr val="26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b="0" i="0">
                <a:solidFill>
                  <a:srgbClr val="26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b="0" i="0">
                <a:solidFill>
                  <a:srgbClr val="26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b="0" i="0">
                <a:solidFill>
                  <a:srgbClr val="26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E717-8E0D-1947-9DC8-E1A473813FE0}" type="datetimeFigureOut">
              <a:rPr lang="en-US" smtClean="0"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600456" y="1080000"/>
            <a:ext cx="10149840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1134016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7EB5FF79-C3A1-3141-A6BE-1DFB9DED7A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-12878" y="-20955"/>
            <a:ext cx="12204878" cy="6923200"/>
          </a:xfrm>
          <a:prstGeom prst="rect">
            <a:avLst/>
          </a:prstGeom>
          <a:gradFill>
            <a:gsLst>
              <a:gs pos="0">
                <a:srgbClr val="263746"/>
              </a:gs>
              <a:gs pos="70000">
                <a:srgbClr val="263746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CB62395-5C5E-3949-BBB6-1DCFA5A25F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5613" y="-27026"/>
            <a:ext cx="8543544" cy="692320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E717-8E0D-1947-9DC8-E1A473813FE0}" type="datetimeFigureOut">
              <a:rPr lang="en-US" smtClean="0"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Footer Placeholder 9"/>
          <p:cNvSpPr txBox="1">
            <a:spLocks/>
          </p:cNvSpPr>
          <p:nvPr userDrawn="1"/>
        </p:nvSpPr>
        <p:spPr>
          <a:xfrm>
            <a:off x="701040" y="6350577"/>
            <a:ext cx="45797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0" i="0" dirty="0">
                <a:solidFill>
                  <a:srgbClr val="D9D9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2020 HUB International Limited.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01040" y="2466767"/>
            <a:ext cx="7452360" cy="2387600"/>
          </a:xfrm>
        </p:spPr>
        <p:txBody>
          <a:bodyPr anchor="b">
            <a:noAutofit/>
          </a:bodyPr>
          <a:lstStyle>
            <a:lvl1pPr algn="l">
              <a:defRPr sz="6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1040" y="4984006"/>
            <a:ext cx="5090160" cy="680160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rgbClr val="F3B92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803" y="-3308"/>
            <a:ext cx="2743200" cy="1943781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>
          <a:xfrm>
            <a:off x="673198" y="1379382"/>
            <a:ext cx="46076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Advocacy. Tailored Insurance Solutions.</a:t>
            </a:r>
            <a:r>
              <a:rPr lang="en-US" sz="1200" b="0" baseline="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 Peace of Mind</a:t>
            </a:r>
            <a:endParaRPr lang="en-US" sz="1200" b="0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347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10616" y="1381760"/>
            <a:ext cx="5321808" cy="4351338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0352" y="1381760"/>
            <a:ext cx="5321808" cy="4351338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E717-8E0D-1947-9DC8-E1A473813FE0}" type="datetimeFigureOut">
              <a:rPr lang="en-US" smtClean="0"/>
              <a:t>9/4/2020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0456" y="408885"/>
            <a:ext cx="9523847" cy="671116"/>
          </a:xfrm>
        </p:spPr>
        <p:txBody>
          <a:bodyPr>
            <a:noAutofit/>
          </a:bodyPr>
          <a:lstStyle>
            <a:lvl1pPr>
              <a:defRPr sz="3000" b="0" i="0">
                <a:solidFill>
                  <a:srgbClr val="0678D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Slide title goes here.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600456" y="1080000"/>
            <a:ext cx="10149840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20460059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with Imag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0456" y="408885"/>
            <a:ext cx="9523847" cy="671116"/>
          </a:xfrm>
        </p:spPr>
        <p:txBody>
          <a:bodyPr>
            <a:noAutofit/>
          </a:bodyPr>
          <a:lstStyle>
            <a:lvl1pPr>
              <a:defRPr sz="3000" b="0" i="0">
                <a:solidFill>
                  <a:srgbClr val="0678D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Slide title goes here.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E717-8E0D-1947-9DC8-E1A473813FE0}" type="datetimeFigureOut">
              <a:rPr lang="en-US" smtClean="0"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92304" y="4097379"/>
            <a:ext cx="3193106" cy="45719"/>
          </a:xfrm>
          <a:prstGeom prst="rect">
            <a:avLst/>
          </a:prstGeom>
          <a:solidFill>
            <a:srgbClr val="0678D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4496877" y="4097379"/>
            <a:ext cx="3193106" cy="45719"/>
          </a:xfrm>
          <a:prstGeom prst="rect">
            <a:avLst/>
          </a:prstGeom>
          <a:solidFill>
            <a:srgbClr val="0678D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8346022" y="4097379"/>
            <a:ext cx="3193106" cy="45719"/>
          </a:xfrm>
          <a:prstGeom prst="rect">
            <a:avLst/>
          </a:prstGeom>
          <a:solidFill>
            <a:srgbClr val="0678D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sp>
        <p:nvSpPr>
          <p:cNvPr id="20" name="Picture Placeholder 6"/>
          <p:cNvSpPr txBox="1">
            <a:spLocks/>
          </p:cNvSpPr>
          <p:nvPr userDrawn="1"/>
        </p:nvSpPr>
        <p:spPr>
          <a:xfrm>
            <a:off x="1197209" y="1654019"/>
            <a:ext cx="2183296" cy="2183296"/>
          </a:xfrm>
          <a:prstGeom prst="ellipse">
            <a:avLst/>
          </a:prstGeom>
          <a:solidFill>
            <a:srgbClr val="0678D5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63746"/>
              </a:solidFill>
              <a:effectLst/>
              <a:uLnTx/>
              <a:uFillTx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1" name="Picture Placeholder 6"/>
          <p:cNvSpPr txBox="1">
            <a:spLocks/>
          </p:cNvSpPr>
          <p:nvPr userDrawn="1"/>
        </p:nvSpPr>
        <p:spPr>
          <a:xfrm>
            <a:off x="5001782" y="1654019"/>
            <a:ext cx="2183296" cy="2183296"/>
          </a:xfrm>
          <a:prstGeom prst="ellipse">
            <a:avLst/>
          </a:prstGeom>
          <a:solidFill>
            <a:srgbClr val="0678D5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63746"/>
              </a:solidFill>
              <a:effectLst/>
              <a:uLnTx/>
              <a:uFillTx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2" name="Picture Placeholder 6"/>
          <p:cNvSpPr txBox="1">
            <a:spLocks/>
          </p:cNvSpPr>
          <p:nvPr userDrawn="1"/>
        </p:nvSpPr>
        <p:spPr>
          <a:xfrm>
            <a:off x="8850927" y="1654019"/>
            <a:ext cx="2183296" cy="2183296"/>
          </a:xfrm>
          <a:prstGeom prst="ellipse">
            <a:avLst/>
          </a:prstGeom>
          <a:solidFill>
            <a:srgbClr val="0678D5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63746"/>
              </a:solidFill>
              <a:effectLst/>
              <a:uLnTx/>
              <a:uFillTx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1196657" y="1654175"/>
            <a:ext cx="2184400" cy="218281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3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5001230" y="1654175"/>
            <a:ext cx="2184400" cy="218281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8850375" y="1654175"/>
            <a:ext cx="2184400" cy="218281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5" hasCustomPrompt="1"/>
          </p:nvPr>
        </p:nvSpPr>
        <p:spPr>
          <a:xfrm>
            <a:off x="641032" y="4366586"/>
            <a:ext cx="3295650" cy="1711325"/>
          </a:xfrm>
        </p:spPr>
        <p:txBody>
          <a:bodyPr/>
          <a:lstStyle>
            <a:lvl1pPr marL="0" indent="0"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16" hasCustomPrompt="1"/>
          </p:nvPr>
        </p:nvSpPr>
        <p:spPr>
          <a:xfrm>
            <a:off x="4445605" y="4366586"/>
            <a:ext cx="3295650" cy="1711325"/>
          </a:xfrm>
        </p:spPr>
        <p:txBody>
          <a:bodyPr/>
          <a:lstStyle>
            <a:lvl1pPr marL="0" indent="0"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8294750" y="4366586"/>
            <a:ext cx="3295650" cy="1711325"/>
          </a:xfrm>
        </p:spPr>
        <p:txBody>
          <a:bodyPr/>
          <a:lstStyle>
            <a:lvl1pPr marL="0" indent="0"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5" name="Straight Connector 24"/>
          <p:cNvCxnSpPr/>
          <p:nvPr userDrawn="1"/>
        </p:nvCxnSpPr>
        <p:spPr>
          <a:xfrm flipH="1">
            <a:off x="600456" y="1080000"/>
            <a:ext cx="10149840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7619884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lumns with Imag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0456" y="408885"/>
            <a:ext cx="9523847" cy="671116"/>
          </a:xfrm>
        </p:spPr>
        <p:txBody>
          <a:bodyPr>
            <a:noAutofit/>
          </a:bodyPr>
          <a:lstStyle>
            <a:lvl1pPr>
              <a:defRPr sz="3000" b="0" i="0">
                <a:solidFill>
                  <a:srgbClr val="0678D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Slide title goes here.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E717-8E0D-1947-9DC8-E1A473813FE0}" type="datetimeFigureOut">
              <a:rPr lang="en-US" smtClean="0"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1196657" y="1443863"/>
            <a:ext cx="2184400" cy="2182813"/>
          </a:xfrm>
          <a:prstGeom prst="ellipse">
            <a:avLst/>
          </a:prstGeom>
          <a:solidFill>
            <a:srgbClr val="0678D5"/>
          </a:solidFill>
        </p:spPr>
        <p:txBody>
          <a:bodyPr/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3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5001230" y="1443863"/>
            <a:ext cx="2184400" cy="2182813"/>
          </a:xfrm>
          <a:prstGeom prst="ellipse">
            <a:avLst/>
          </a:prstGeom>
          <a:solidFill>
            <a:srgbClr val="0678D5"/>
          </a:solidFill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5" hasCustomPrompt="1"/>
          </p:nvPr>
        </p:nvSpPr>
        <p:spPr>
          <a:xfrm>
            <a:off x="586168" y="4366586"/>
            <a:ext cx="3295650" cy="1711325"/>
          </a:xfrm>
        </p:spPr>
        <p:txBody>
          <a:bodyPr/>
          <a:lstStyle>
            <a:lvl1pPr marL="0" indent="0"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16" hasCustomPrompt="1"/>
          </p:nvPr>
        </p:nvSpPr>
        <p:spPr>
          <a:xfrm>
            <a:off x="4418173" y="4366586"/>
            <a:ext cx="3295650" cy="1711325"/>
          </a:xfrm>
        </p:spPr>
        <p:txBody>
          <a:bodyPr/>
          <a:lstStyle>
            <a:lvl1pPr marL="0" indent="0"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8267318" y="4366586"/>
            <a:ext cx="3295650" cy="1711325"/>
          </a:xfrm>
        </p:spPr>
        <p:txBody>
          <a:bodyPr/>
          <a:lstStyle>
            <a:lvl1pPr marL="0" indent="0"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Chart Placeholder 3"/>
          <p:cNvSpPr>
            <a:spLocks noGrp="1"/>
          </p:cNvSpPr>
          <p:nvPr>
            <p:ph type="chart" sz="quarter" idx="18"/>
          </p:nvPr>
        </p:nvSpPr>
        <p:spPr>
          <a:xfrm>
            <a:off x="8880915" y="1370076"/>
            <a:ext cx="2183296" cy="2183296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 b="0" i="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42" name="Rectangle 41"/>
          <p:cNvSpPr/>
          <p:nvPr userDrawn="1"/>
        </p:nvSpPr>
        <p:spPr>
          <a:xfrm>
            <a:off x="692304" y="4188819"/>
            <a:ext cx="3193106" cy="45719"/>
          </a:xfrm>
          <a:prstGeom prst="rect">
            <a:avLst/>
          </a:prstGeom>
          <a:solidFill>
            <a:srgbClr val="0678D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sp>
        <p:nvSpPr>
          <p:cNvPr id="43" name="Rectangle 42"/>
          <p:cNvSpPr/>
          <p:nvPr userDrawn="1"/>
        </p:nvSpPr>
        <p:spPr>
          <a:xfrm>
            <a:off x="4496877" y="4188819"/>
            <a:ext cx="3193106" cy="45719"/>
          </a:xfrm>
          <a:prstGeom prst="rect">
            <a:avLst/>
          </a:prstGeom>
          <a:solidFill>
            <a:srgbClr val="0678D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sp>
        <p:nvSpPr>
          <p:cNvPr id="44" name="Rectangle 43"/>
          <p:cNvSpPr/>
          <p:nvPr userDrawn="1"/>
        </p:nvSpPr>
        <p:spPr>
          <a:xfrm>
            <a:off x="8346022" y="4188819"/>
            <a:ext cx="3193106" cy="45719"/>
          </a:xfrm>
          <a:prstGeom prst="rect">
            <a:avLst/>
          </a:prstGeom>
          <a:solidFill>
            <a:srgbClr val="0678D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sp>
        <p:nvSpPr>
          <p:cNvPr id="45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588862" y="3882557"/>
            <a:ext cx="3295650" cy="484030"/>
          </a:xfrm>
        </p:spPr>
        <p:txBody>
          <a:bodyPr/>
          <a:lstStyle>
            <a:lvl1pPr marL="0" indent="0">
              <a:buNone/>
              <a:defRPr sz="1400" b="1" i="0">
                <a:solidFill>
                  <a:srgbClr val="0678D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PROBLEM</a:t>
            </a:r>
          </a:p>
        </p:txBody>
      </p:sp>
      <p:sp>
        <p:nvSpPr>
          <p:cNvPr id="46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4420867" y="3882557"/>
            <a:ext cx="3295650" cy="484030"/>
          </a:xfrm>
        </p:spPr>
        <p:txBody>
          <a:bodyPr/>
          <a:lstStyle>
            <a:lvl1pPr marL="0" indent="0">
              <a:buNone/>
              <a:defRPr sz="1400" b="1" i="0">
                <a:solidFill>
                  <a:srgbClr val="0678D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SOLUTION</a:t>
            </a:r>
          </a:p>
        </p:txBody>
      </p:sp>
      <p:sp>
        <p:nvSpPr>
          <p:cNvPr id="47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8270012" y="3882557"/>
            <a:ext cx="3295650" cy="484030"/>
          </a:xfrm>
        </p:spPr>
        <p:txBody>
          <a:bodyPr/>
          <a:lstStyle>
            <a:lvl1pPr marL="0" indent="0">
              <a:buNone/>
              <a:defRPr sz="1400" b="1" i="0">
                <a:solidFill>
                  <a:srgbClr val="0678D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OUTCOME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 flipH="1">
            <a:off x="600456" y="1080000"/>
            <a:ext cx="10149840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10417379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78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2209800" y="974034"/>
            <a:ext cx="7772400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2667000" y="1500809"/>
            <a:ext cx="6858000" cy="305436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50000"/>
              </a:lnSpc>
              <a:defRPr sz="2100" b="1" i="0" baseline="0">
                <a:solidFill>
                  <a:srgbClr val="263746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semper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,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, </a:t>
            </a:r>
            <a:r>
              <a:rPr lang="en-US" dirty="0" err="1"/>
              <a:t>commodo</a:t>
            </a:r>
            <a:r>
              <a:rPr lang="en-US" dirty="0"/>
              <a:t> lacus in, dictum </a:t>
            </a:r>
            <a:r>
              <a:rPr lang="en-US" dirty="0" err="1"/>
              <a:t>sapien</a:t>
            </a:r>
            <a:r>
              <a:rPr lang="en-US" dirty="0"/>
              <a:t>. Maecenas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scelerisque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67000" y="4861733"/>
            <a:ext cx="6858000" cy="2451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 b="1" i="0" baseline="0">
                <a:solidFill>
                  <a:srgbClr val="0678D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Individual name here.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2667000" y="4707164"/>
            <a:ext cx="685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8290" y="974034"/>
            <a:ext cx="456373" cy="37768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0097339" y="5168345"/>
            <a:ext cx="456373" cy="377688"/>
          </a:xfrm>
          <a:prstGeom prst="rect">
            <a:avLst/>
          </a:prstGeom>
        </p:spPr>
      </p:pic>
      <p:sp>
        <p:nvSpPr>
          <p:cNvPr id="2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667000" y="5105111"/>
            <a:ext cx="6858000" cy="272465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solidFill>
                  <a:srgbClr val="0678D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Individual title can go here.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E717-8E0D-1947-9DC8-E1A473813FE0}" type="datetimeFigureOut">
              <a:rPr lang="en-US" smtClean="0"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1062711" y="6352523"/>
            <a:ext cx="0" cy="3651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9"/>
          <p:cNvSpPr txBox="1">
            <a:spLocks/>
          </p:cNvSpPr>
          <p:nvPr userDrawn="1"/>
        </p:nvSpPr>
        <p:spPr>
          <a:xfrm>
            <a:off x="1166004" y="635057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2020 HUB International Limited.</a:t>
            </a:r>
          </a:p>
        </p:txBody>
      </p:sp>
      <p:sp>
        <p:nvSpPr>
          <p:cNvPr id="18" name="Slide Number Placeholder 10"/>
          <p:cNvSpPr txBox="1">
            <a:spLocks/>
          </p:cNvSpPr>
          <p:nvPr userDrawn="1"/>
        </p:nvSpPr>
        <p:spPr>
          <a:xfrm>
            <a:off x="677670" y="6350577"/>
            <a:ext cx="4667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8CA82A-B197-2841-A300-60ED77025F48}" type="slidenum">
              <a:rPr lang="en-US" sz="900" b="1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900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313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55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4F9A61-75B9-E24C-AD17-6DA89AAC5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E717-8E0D-1947-9DC8-E1A473813FE0}" type="datetimeFigureOut">
              <a:rPr lang="en-US" smtClean="0"/>
              <a:pPr/>
              <a:t>9/4/2020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A1E46D-ED98-C04B-87B2-78772164C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14AC96-A734-9B44-8727-99F1799B4E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78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5401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Nav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4F9A61-75B9-E24C-AD17-6DA89AAC5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E717-8E0D-1947-9DC8-E1A473813FE0}" type="datetimeFigureOut">
              <a:rPr lang="en-US" smtClean="0"/>
              <a:pPr/>
              <a:t>9/4/2020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A1E46D-ED98-C04B-87B2-78772164C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CD714E-3AAB-A44E-B842-58FA1D691582}"/>
              </a:ext>
            </a:extLst>
          </p:cNvPr>
          <p:cNvSpPr/>
          <p:nvPr userDrawn="1"/>
        </p:nvSpPr>
        <p:spPr>
          <a:xfrm>
            <a:off x="0" y="12700"/>
            <a:ext cx="12192000" cy="6858000"/>
          </a:xfrm>
          <a:prstGeom prst="rect">
            <a:avLst/>
          </a:prstGeom>
          <a:solidFill>
            <a:srgbClr val="2637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7792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 or Oth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78D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E717-8E0D-1947-9DC8-E1A473813FE0}" type="datetimeFigureOut">
              <a:rPr lang="en-US" smtClean="0"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1062711" y="6352523"/>
            <a:ext cx="0" cy="3651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9"/>
          <p:cNvSpPr txBox="1">
            <a:spLocks/>
          </p:cNvSpPr>
          <p:nvPr userDrawn="1"/>
        </p:nvSpPr>
        <p:spPr>
          <a:xfrm>
            <a:off x="1166004" y="635057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D9D9D9"/>
                </a:solidFill>
              </a:rPr>
              <a:t>© 2020 HUB International Limited.</a:t>
            </a:r>
          </a:p>
        </p:txBody>
      </p:sp>
      <p:sp>
        <p:nvSpPr>
          <p:cNvPr id="18" name="Slide Number Placeholder 10"/>
          <p:cNvSpPr txBox="1">
            <a:spLocks/>
          </p:cNvSpPr>
          <p:nvPr userDrawn="1"/>
        </p:nvSpPr>
        <p:spPr>
          <a:xfrm>
            <a:off x="677670" y="6350577"/>
            <a:ext cx="4667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8CA82A-B197-2841-A300-60ED77025F48}" type="slidenum">
              <a:rPr lang="en-US" sz="900" b="1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900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717937" y="2070270"/>
            <a:ext cx="7027222" cy="2602091"/>
          </a:xfrm>
        </p:spPr>
        <p:txBody>
          <a:bodyPr anchor="ctr">
            <a:noAutofit/>
          </a:bodyPr>
          <a:lstStyle>
            <a:lvl1pPr marL="0" indent="0" algn="ctr">
              <a:buNone/>
              <a:defRPr sz="75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59" name="Picture 5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322" t="-2" r="56272" b="-2082"/>
          <a:stretch/>
        </p:blipFill>
        <p:spPr>
          <a:xfrm>
            <a:off x="0" y="2070271"/>
            <a:ext cx="2427489" cy="2604675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 r="81557" b="-2082"/>
          <a:stretch/>
        </p:blipFill>
        <p:spPr>
          <a:xfrm>
            <a:off x="10100621" y="2070270"/>
            <a:ext cx="2091380" cy="260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5249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374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sp>
        <p:nvSpPr>
          <p:cNvPr id="31" name="Title 1"/>
          <p:cNvSpPr txBox="1">
            <a:spLocks/>
          </p:cNvSpPr>
          <p:nvPr userDrawn="1"/>
        </p:nvSpPr>
        <p:spPr>
          <a:xfrm>
            <a:off x="702000" y="2414017"/>
            <a:ext cx="5662468" cy="1066474"/>
          </a:xfrm>
          <a:prstGeom prst="rect">
            <a:avLst/>
          </a:prstGeom>
        </p:spPr>
        <p:txBody>
          <a:bodyPr vert="horz" lIns="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000" b="1" i="0" kern="1200" baseline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Thank you.</a:t>
            </a:r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6196" y="-1"/>
            <a:ext cx="4845804" cy="685800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E717-8E0D-1947-9DC8-E1A473813FE0}" type="datetimeFigureOut">
              <a:rPr lang="en-US" smtClean="0"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Footer Placeholder 9"/>
          <p:cNvSpPr txBox="1">
            <a:spLocks/>
          </p:cNvSpPr>
          <p:nvPr userDrawn="1"/>
        </p:nvSpPr>
        <p:spPr>
          <a:xfrm>
            <a:off x="702000" y="6350577"/>
            <a:ext cx="4578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0" i="0" dirty="0">
                <a:solidFill>
                  <a:srgbClr val="D9D9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2020 HUB International Limited.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3494866"/>
            <a:ext cx="5410200" cy="1369742"/>
          </a:xfrm>
        </p:spPr>
        <p:txBody>
          <a:bodyPr/>
          <a:lstStyle>
            <a:lvl1pPr marL="0" indent="0">
              <a:buNone/>
              <a:defRPr sz="1800" b="0" i="0">
                <a:solidFill>
                  <a:srgbClr val="F3B92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rgbClr val="F3B921"/>
                </a:solidFill>
              </a:defRPr>
            </a:lvl2pPr>
            <a:lvl3pPr marL="914400" indent="0">
              <a:buNone/>
              <a:defRPr sz="1800">
                <a:solidFill>
                  <a:srgbClr val="F3B921"/>
                </a:solidFill>
              </a:defRPr>
            </a:lvl3pPr>
            <a:lvl4pPr marL="914400" indent="0">
              <a:buNone/>
              <a:defRPr sz="1800">
                <a:solidFill>
                  <a:srgbClr val="F3B921"/>
                </a:solidFill>
              </a:defRPr>
            </a:lvl4pPr>
            <a:lvl5pPr marL="914400" indent="0">
              <a:buNone/>
              <a:defRPr sz="1800">
                <a:solidFill>
                  <a:srgbClr val="F3B92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1909009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55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wo people looking at the camera&#10;&#10;Description automatically generated">
            <a:extLst>
              <a:ext uri="{FF2B5EF4-FFF2-40B4-BE49-F238E27FC236}">
                <a16:creationId xmlns:a16="http://schemas.microsoft.com/office/drawing/2014/main" id="{5C23CC95-42E2-A949-BBAD-996ACDC9F1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209157" cy="6898672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-17158" y="0"/>
            <a:ext cx="12209158" cy="6898671"/>
          </a:xfrm>
          <a:prstGeom prst="rect">
            <a:avLst/>
          </a:prstGeom>
          <a:gradFill>
            <a:gsLst>
              <a:gs pos="0">
                <a:srgbClr val="263746"/>
              </a:gs>
              <a:gs pos="84000">
                <a:srgbClr val="263746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DAC4D71-143F-DE40-AFFF-64EDFAABBC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5613" y="-8239"/>
            <a:ext cx="8543544" cy="69069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01040" y="2466767"/>
            <a:ext cx="7452360" cy="2387600"/>
          </a:xfrm>
        </p:spPr>
        <p:txBody>
          <a:bodyPr anchor="b">
            <a:noAutofit/>
          </a:bodyPr>
          <a:lstStyle>
            <a:lvl1pPr algn="l">
              <a:defRPr sz="6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1040" y="4950619"/>
            <a:ext cx="5090160" cy="680160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rgbClr val="F3B92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E717-8E0D-1947-9DC8-E1A473813FE0}" type="datetimeFigureOut">
              <a:rPr lang="en-US" smtClean="0"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803" y="-3308"/>
            <a:ext cx="2743200" cy="1943781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673198" y="1379382"/>
            <a:ext cx="46076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Advocacy. Tailored Insurance Solutions.</a:t>
            </a:r>
            <a:r>
              <a:rPr lang="en-US" sz="1200" b="0" baseline="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 Peace of Mind</a:t>
            </a:r>
            <a:endParaRPr lang="en-US" sz="1200" b="0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9" name="Footer Placeholder 9">
            <a:extLst>
              <a:ext uri="{FF2B5EF4-FFF2-40B4-BE49-F238E27FC236}">
                <a16:creationId xmlns:a16="http://schemas.microsoft.com/office/drawing/2014/main" id="{F2E8165F-E896-9840-9245-4989236B1CEB}"/>
              </a:ext>
            </a:extLst>
          </p:cNvPr>
          <p:cNvSpPr txBox="1">
            <a:spLocks/>
          </p:cNvSpPr>
          <p:nvPr userDrawn="1"/>
        </p:nvSpPr>
        <p:spPr>
          <a:xfrm>
            <a:off x="701040" y="6350577"/>
            <a:ext cx="45797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0" i="0" dirty="0">
                <a:solidFill>
                  <a:srgbClr val="D9D9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2020 HUB International Limited.</a:t>
            </a:r>
          </a:p>
        </p:txBody>
      </p:sp>
    </p:spTree>
    <p:extLst>
      <p:ext uri="{BB962C8B-B14F-4D97-AF65-F5344CB8AC3E}">
        <p14:creationId xmlns:p14="http://schemas.microsoft.com/office/powerpoint/2010/main" val="920676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sitting in front of a window&#10;&#10;Description automatically generated">
            <a:extLst>
              <a:ext uri="{FF2B5EF4-FFF2-40B4-BE49-F238E27FC236}">
                <a16:creationId xmlns:a16="http://schemas.microsoft.com/office/drawing/2014/main" id="{0113B29D-5C3D-5547-A3EE-72597E5FC1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7157" y="-10823"/>
            <a:ext cx="12253308" cy="6900224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-17157" y="-10823"/>
            <a:ext cx="12170641" cy="6892709"/>
          </a:xfrm>
          <a:prstGeom prst="rect">
            <a:avLst/>
          </a:prstGeom>
          <a:gradFill>
            <a:gsLst>
              <a:gs pos="0">
                <a:srgbClr val="263746"/>
              </a:gs>
              <a:gs pos="70000">
                <a:srgbClr val="263746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C4230F2-1D8E-994D-8146-DE6DA66A61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7145" y="-8239"/>
            <a:ext cx="8543544" cy="689012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E717-8E0D-1947-9DC8-E1A473813FE0}" type="datetimeFigureOut">
              <a:rPr lang="en-US" smtClean="0"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01040" y="2466767"/>
            <a:ext cx="7452360" cy="2387600"/>
          </a:xfrm>
        </p:spPr>
        <p:txBody>
          <a:bodyPr anchor="b">
            <a:noAutofit/>
          </a:bodyPr>
          <a:lstStyle>
            <a:lvl1pPr algn="l">
              <a:defRPr sz="6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1040" y="4950619"/>
            <a:ext cx="5090160" cy="680160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rgbClr val="F3B92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803" y="-3308"/>
            <a:ext cx="2743200" cy="1943781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>
          <a:xfrm>
            <a:off x="673198" y="1379382"/>
            <a:ext cx="46076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Advocacy. Tailored Insurance Solutions.</a:t>
            </a:r>
            <a:r>
              <a:rPr lang="en-US" sz="1200" b="0" baseline="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 Peace of Mind</a:t>
            </a:r>
            <a:endParaRPr lang="en-US" sz="1200" b="0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4" name="Footer Placeholder 9">
            <a:extLst>
              <a:ext uri="{FF2B5EF4-FFF2-40B4-BE49-F238E27FC236}">
                <a16:creationId xmlns:a16="http://schemas.microsoft.com/office/drawing/2014/main" id="{F14F7E8F-29C9-464B-8CB3-8C198F70CF6D}"/>
              </a:ext>
            </a:extLst>
          </p:cNvPr>
          <p:cNvSpPr txBox="1">
            <a:spLocks/>
          </p:cNvSpPr>
          <p:nvPr userDrawn="1"/>
        </p:nvSpPr>
        <p:spPr>
          <a:xfrm>
            <a:off x="701040" y="6350577"/>
            <a:ext cx="45797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0" i="0" dirty="0">
                <a:solidFill>
                  <a:srgbClr val="D9D9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2020 HUB International Limited.</a:t>
            </a:r>
          </a:p>
        </p:txBody>
      </p:sp>
    </p:spTree>
    <p:extLst>
      <p:ext uri="{BB962C8B-B14F-4D97-AF65-F5344CB8AC3E}">
        <p14:creationId xmlns:p14="http://schemas.microsoft.com/office/powerpoint/2010/main" val="1106426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opt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sitting at a table using a computer&#10;&#10;Description automatically generated">
            <a:extLst>
              <a:ext uri="{FF2B5EF4-FFF2-40B4-BE49-F238E27FC236}">
                <a16:creationId xmlns:a16="http://schemas.microsoft.com/office/drawing/2014/main" id="{22111A88-5638-B44B-A2CD-A155A6F3A8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15" y="0"/>
            <a:ext cx="12170641" cy="6858000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-17156" y="0"/>
            <a:ext cx="12170641" cy="6892709"/>
          </a:xfrm>
          <a:prstGeom prst="rect">
            <a:avLst/>
          </a:prstGeom>
          <a:gradFill>
            <a:gsLst>
              <a:gs pos="0">
                <a:srgbClr val="263746"/>
              </a:gs>
              <a:gs pos="70000">
                <a:srgbClr val="263746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C4230F2-1D8E-994D-8146-DE6DA66A61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5613" y="-8239"/>
            <a:ext cx="8543544" cy="689012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E717-8E0D-1947-9DC8-E1A473813FE0}" type="datetimeFigureOut">
              <a:rPr lang="en-US" smtClean="0"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01040" y="2466767"/>
            <a:ext cx="7452360" cy="2387600"/>
          </a:xfrm>
        </p:spPr>
        <p:txBody>
          <a:bodyPr anchor="b">
            <a:noAutofit/>
          </a:bodyPr>
          <a:lstStyle>
            <a:lvl1pPr algn="l">
              <a:defRPr sz="6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1040" y="4950619"/>
            <a:ext cx="5090160" cy="680160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rgbClr val="F3B92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803" y="-3308"/>
            <a:ext cx="2743200" cy="1943781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>
          <a:xfrm>
            <a:off x="673198" y="1379382"/>
            <a:ext cx="46076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Advocacy. Tailored Insurance Solutions.</a:t>
            </a:r>
            <a:r>
              <a:rPr lang="en-US" sz="1200" b="0" baseline="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 Peace of Mind</a:t>
            </a:r>
            <a:endParaRPr lang="en-US" sz="1200" b="0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4" name="Footer Placeholder 9">
            <a:extLst>
              <a:ext uri="{FF2B5EF4-FFF2-40B4-BE49-F238E27FC236}">
                <a16:creationId xmlns:a16="http://schemas.microsoft.com/office/drawing/2014/main" id="{F0410C82-E718-7E4E-AD28-C46797D65F17}"/>
              </a:ext>
            </a:extLst>
          </p:cNvPr>
          <p:cNvSpPr txBox="1">
            <a:spLocks/>
          </p:cNvSpPr>
          <p:nvPr userDrawn="1"/>
        </p:nvSpPr>
        <p:spPr>
          <a:xfrm>
            <a:off x="701040" y="6350577"/>
            <a:ext cx="45797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0" i="0" dirty="0">
                <a:solidFill>
                  <a:srgbClr val="D9D9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2020 HUB International Limited.</a:t>
            </a:r>
          </a:p>
        </p:txBody>
      </p:sp>
    </p:spTree>
    <p:extLst>
      <p:ext uri="{BB962C8B-B14F-4D97-AF65-F5344CB8AC3E}">
        <p14:creationId xmlns:p14="http://schemas.microsoft.com/office/powerpoint/2010/main" val="3633121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option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person, indoor, building, man&#10;&#10;Description automatically generated">
            <a:extLst>
              <a:ext uri="{FF2B5EF4-FFF2-40B4-BE49-F238E27FC236}">
                <a16:creationId xmlns:a16="http://schemas.microsoft.com/office/drawing/2014/main" id="{E8D230A7-36B2-C641-9C06-779E824BEF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7150" y="0"/>
            <a:ext cx="12249150" cy="6881885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-57150" y="-34709"/>
            <a:ext cx="12170641" cy="6892709"/>
          </a:xfrm>
          <a:prstGeom prst="rect">
            <a:avLst/>
          </a:prstGeom>
          <a:gradFill>
            <a:gsLst>
              <a:gs pos="0">
                <a:srgbClr val="263746"/>
              </a:gs>
              <a:gs pos="70000">
                <a:srgbClr val="263746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C4230F2-1D8E-994D-8146-DE6DA66A61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5613" y="-8239"/>
            <a:ext cx="8543544" cy="689012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E717-8E0D-1947-9DC8-E1A473813FE0}" type="datetimeFigureOut">
              <a:rPr lang="en-US" smtClean="0"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01040" y="2466767"/>
            <a:ext cx="7452360" cy="2387600"/>
          </a:xfrm>
        </p:spPr>
        <p:txBody>
          <a:bodyPr anchor="b">
            <a:noAutofit/>
          </a:bodyPr>
          <a:lstStyle>
            <a:lvl1pPr algn="l">
              <a:defRPr sz="6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1040" y="4950619"/>
            <a:ext cx="5090160" cy="680160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rgbClr val="F3B92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803" y="-3308"/>
            <a:ext cx="2743200" cy="1943781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>
          <a:xfrm>
            <a:off x="673198" y="1379382"/>
            <a:ext cx="46076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Advocacy. Tailored Insurance Solutions.</a:t>
            </a:r>
            <a:r>
              <a:rPr lang="en-US" sz="1200" b="0" baseline="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 Peace of Mind</a:t>
            </a:r>
            <a:endParaRPr lang="en-US" sz="1200" b="0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4" name="Footer Placeholder 9">
            <a:extLst>
              <a:ext uri="{FF2B5EF4-FFF2-40B4-BE49-F238E27FC236}">
                <a16:creationId xmlns:a16="http://schemas.microsoft.com/office/drawing/2014/main" id="{AE2B292A-DBA7-6145-973D-2AB18E36480C}"/>
              </a:ext>
            </a:extLst>
          </p:cNvPr>
          <p:cNvSpPr txBox="1">
            <a:spLocks/>
          </p:cNvSpPr>
          <p:nvPr userDrawn="1"/>
        </p:nvSpPr>
        <p:spPr>
          <a:xfrm>
            <a:off x="701040" y="6350577"/>
            <a:ext cx="45797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0" i="0" dirty="0">
                <a:solidFill>
                  <a:srgbClr val="D9D9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2020 HUB International Limited.</a:t>
            </a:r>
          </a:p>
        </p:txBody>
      </p:sp>
    </p:spTree>
    <p:extLst>
      <p:ext uri="{BB962C8B-B14F-4D97-AF65-F5344CB8AC3E}">
        <p14:creationId xmlns:p14="http://schemas.microsoft.com/office/powerpoint/2010/main" val="3662698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374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E717-8E0D-1947-9DC8-E1A473813FE0}" type="datetimeFigureOut">
              <a:rPr lang="en-US" smtClean="0"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6383" y="3048"/>
            <a:ext cx="8543544" cy="68662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01040" y="2466767"/>
            <a:ext cx="7452360" cy="2387600"/>
          </a:xfrm>
        </p:spPr>
        <p:txBody>
          <a:bodyPr anchor="b">
            <a:noAutofit/>
          </a:bodyPr>
          <a:lstStyle>
            <a:lvl1pPr algn="l">
              <a:defRPr sz="6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1040" y="4950619"/>
            <a:ext cx="5090160" cy="680160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rgbClr val="F3B92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803" y="-3308"/>
            <a:ext cx="2743200" cy="1943781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673198" y="1379382"/>
            <a:ext cx="46076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Advocacy. Tailored Insurance Solutions.</a:t>
            </a:r>
            <a:r>
              <a:rPr lang="en-US" sz="1200" b="0" baseline="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 Peace of Mind</a:t>
            </a:r>
            <a:endParaRPr lang="en-US" sz="1200" b="0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3" name="Footer Placeholder 9">
            <a:extLst>
              <a:ext uri="{FF2B5EF4-FFF2-40B4-BE49-F238E27FC236}">
                <a16:creationId xmlns:a16="http://schemas.microsoft.com/office/drawing/2014/main" id="{71EE6897-A251-574C-AE3A-024741CC4426}"/>
              </a:ext>
            </a:extLst>
          </p:cNvPr>
          <p:cNvSpPr txBox="1">
            <a:spLocks/>
          </p:cNvSpPr>
          <p:nvPr userDrawn="1"/>
        </p:nvSpPr>
        <p:spPr>
          <a:xfrm>
            <a:off x="701040" y="6350577"/>
            <a:ext cx="45797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0" i="0" dirty="0">
                <a:solidFill>
                  <a:srgbClr val="D9D9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2020 HUB International Limited.</a:t>
            </a:r>
          </a:p>
        </p:txBody>
      </p:sp>
    </p:spTree>
    <p:extLst>
      <p:ext uri="{BB962C8B-B14F-4D97-AF65-F5344CB8AC3E}">
        <p14:creationId xmlns:p14="http://schemas.microsoft.com/office/powerpoint/2010/main" val="483387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374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E717-8E0D-1947-9DC8-E1A473813FE0}" type="datetimeFigureOut">
              <a:rPr lang="en-US" smtClean="0"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01040" y="2466767"/>
            <a:ext cx="7452360" cy="2387600"/>
          </a:xfrm>
        </p:spPr>
        <p:txBody>
          <a:bodyPr anchor="b">
            <a:noAutofit/>
          </a:bodyPr>
          <a:lstStyle>
            <a:lvl1pPr algn="l">
              <a:defRPr sz="6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1040" y="4950619"/>
            <a:ext cx="5090160" cy="680160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rgbClr val="F3B92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673198" y="1379382"/>
            <a:ext cx="46076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Advocacy. Tailored Insurance Solutions.</a:t>
            </a:r>
            <a:r>
              <a:rPr lang="en-US" sz="1200" b="0" baseline="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 Peace of Mind</a:t>
            </a:r>
            <a:endParaRPr lang="en-US" sz="1200" b="0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E436353-AE84-D84E-9ADA-A546ED0EE2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70" y="181998"/>
            <a:ext cx="2533579" cy="13051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9E892C0-C58B-0E42-A495-00FA915989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66" r="36322"/>
          <a:stretch/>
        </p:blipFill>
        <p:spPr>
          <a:xfrm>
            <a:off x="10441129" y="0"/>
            <a:ext cx="1750871" cy="6858000"/>
          </a:xfrm>
          <a:prstGeom prst="rect">
            <a:avLst/>
          </a:prstGeom>
        </p:spPr>
      </p:pic>
      <p:sp>
        <p:nvSpPr>
          <p:cNvPr id="19" name="Footer Placeholder 9">
            <a:extLst>
              <a:ext uri="{FF2B5EF4-FFF2-40B4-BE49-F238E27FC236}">
                <a16:creationId xmlns:a16="http://schemas.microsoft.com/office/drawing/2014/main" id="{ED0120A1-5F43-3540-98D9-95356D1D0A15}"/>
              </a:ext>
            </a:extLst>
          </p:cNvPr>
          <p:cNvSpPr txBox="1">
            <a:spLocks/>
          </p:cNvSpPr>
          <p:nvPr userDrawn="1"/>
        </p:nvSpPr>
        <p:spPr>
          <a:xfrm>
            <a:off x="701040" y="6350577"/>
            <a:ext cx="45797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0" i="0" dirty="0">
                <a:solidFill>
                  <a:srgbClr val="D9D9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2020 HUB International Limited.</a:t>
            </a:r>
          </a:p>
        </p:txBody>
      </p:sp>
    </p:spTree>
    <p:extLst>
      <p:ext uri="{BB962C8B-B14F-4D97-AF65-F5344CB8AC3E}">
        <p14:creationId xmlns:p14="http://schemas.microsoft.com/office/powerpoint/2010/main" val="3248578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me Only Presen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78D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cxnSp>
        <p:nvCxnSpPr>
          <p:cNvPr id="41" name="Straight Connector 40"/>
          <p:cNvCxnSpPr/>
          <p:nvPr userDrawn="1"/>
        </p:nvCxnSpPr>
        <p:spPr>
          <a:xfrm flipH="1">
            <a:off x="2717936" y="3474512"/>
            <a:ext cx="7040880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E717-8E0D-1947-9DC8-E1A473813FE0}" type="datetimeFigureOut">
              <a:rPr lang="en-US" smtClean="0"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1062711" y="6352523"/>
            <a:ext cx="0" cy="3651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9"/>
          <p:cNvSpPr txBox="1">
            <a:spLocks/>
          </p:cNvSpPr>
          <p:nvPr userDrawn="1"/>
        </p:nvSpPr>
        <p:spPr>
          <a:xfrm>
            <a:off x="1166004" y="635057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D9D9D9"/>
                </a:solidFill>
              </a:rPr>
              <a:t>© 2020 HUB International Limited.</a:t>
            </a:r>
          </a:p>
        </p:txBody>
      </p:sp>
      <p:sp>
        <p:nvSpPr>
          <p:cNvPr id="18" name="Slide Number Placeholder 10"/>
          <p:cNvSpPr txBox="1">
            <a:spLocks/>
          </p:cNvSpPr>
          <p:nvPr userDrawn="1"/>
        </p:nvSpPr>
        <p:spPr>
          <a:xfrm>
            <a:off x="677670" y="6350577"/>
            <a:ext cx="4667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8CA82A-B197-2841-A300-60ED77025F4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717937" y="2070270"/>
            <a:ext cx="7027222" cy="1404241"/>
          </a:xfrm>
        </p:spPr>
        <p:txBody>
          <a:bodyPr>
            <a:noAutofit/>
          </a:bodyPr>
          <a:lstStyle>
            <a:lvl1pPr marL="0" indent="0">
              <a:buNone/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 here.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717937" y="3710647"/>
            <a:ext cx="7027222" cy="455604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rgbClr val="26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9" name="Picture 5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322" t="-2" r="56272" b="-2082"/>
          <a:stretch/>
        </p:blipFill>
        <p:spPr>
          <a:xfrm>
            <a:off x="0" y="2070271"/>
            <a:ext cx="2427489" cy="2604675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 r="81557" b="-2082"/>
          <a:stretch/>
        </p:blipFill>
        <p:spPr>
          <a:xfrm>
            <a:off x="10100621" y="2070270"/>
            <a:ext cx="2091380" cy="260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5128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2489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77442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8AECE717-8E0D-1947-9DC8-E1A473813FE0}" type="datetimeFigureOut">
              <a:rPr lang="en-US" smtClean="0"/>
              <a:pPr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774427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062711" y="6352523"/>
            <a:ext cx="0" cy="365125"/>
          </a:xfrm>
          <a:prstGeom prst="line">
            <a:avLst/>
          </a:prstGeom>
          <a:ln>
            <a:solidFill>
              <a:srgbClr val="0678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9"/>
          <p:cNvSpPr txBox="1">
            <a:spLocks/>
          </p:cNvSpPr>
          <p:nvPr/>
        </p:nvSpPr>
        <p:spPr>
          <a:xfrm>
            <a:off x="1166004" y="635057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0" i="0" dirty="0">
                <a:solidFill>
                  <a:srgbClr val="8D8D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2020 HUB International Limited.</a:t>
            </a:r>
          </a:p>
        </p:txBody>
      </p:sp>
      <p:sp>
        <p:nvSpPr>
          <p:cNvPr id="25" name="Slide Number Placeholder 10"/>
          <p:cNvSpPr txBox="1">
            <a:spLocks/>
          </p:cNvSpPr>
          <p:nvPr/>
        </p:nvSpPr>
        <p:spPr>
          <a:xfrm>
            <a:off x="677670" y="6350577"/>
            <a:ext cx="4667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8CA82A-B197-2841-A300-60ED77025F48}" type="slidenum">
              <a:rPr lang="en-US" smtClean="0">
                <a:solidFill>
                  <a:srgbClr val="263746"/>
                </a:solidFill>
              </a:rPr>
              <a:pPr/>
              <a:t>‹#›</a:t>
            </a:fld>
            <a:endParaRPr lang="en-US" dirty="0">
              <a:solidFill>
                <a:srgbClr val="263746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3264" y="14287"/>
            <a:ext cx="128016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749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61" r:id="rId2"/>
    <p:sldLayoutId id="2147483660" r:id="rId3"/>
    <p:sldLayoutId id="2147483662" r:id="rId4"/>
    <p:sldLayoutId id="2147483681" r:id="rId5"/>
    <p:sldLayoutId id="2147483680" r:id="rId6"/>
    <p:sldLayoutId id="2147483663" r:id="rId7"/>
    <p:sldLayoutId id="2147483682" r:id="rId8"/>
    <p:sldLayoutId id="2147483677" r:id="rId9"/>
    <p:sldLayoutId id="2147483664" r:id="rId10"/>
    <p:sldLayoutId id="2147483676" r:id="rId11"/>
    <p:sldLayoutId id="2147483665" r:id="rId12"/>
    <p:sldLayoutId id="2147483666" r:id="rId13"/>
    <p:sldLayoutId id="2147483667" r:id="rId14"/>
    <p:sldLayoutId id="2147483668" r:id="rId15"/>
    <p:sldLayoutId id="2147483678" r:id="rId16"/>
    <p:sldLayoutId id="2147483679" r:id="rId17"/>
    <p:sldLayoutId id="2147483650" r:id="rId18"/>
    <p:sldLayoutId id="2147483669" r:id="rId19"/>
    <p:sldLayoutId id="2147483652" r:id="rId20"/>
    <p:sldLayoutId id="2147483670" r:id="rId21"/>
    <p:sldLayoutId id="2147483671" r:id="rId22"/>
    <p:sldLayoutId id="2147483672" r:id="rId23"/>
    <p:sldLayoutId id="2147483683" r:id="rId24"/>
    <p:sldLayoutId id="2147483684" r:id="rId25"/>
    <p:sldLayoutId id="2147483685" r:id="rId26"/>
    <p:sldLayoutId id="2147483673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rgbClr val="0678D5"/>
        </a:buClr>
        <a:buSzPct val="80000"/>
        <a:buFont typeface="Arial"/>
        <a:buChar char="•"/>
        <a:defRPr sz="2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rgbClr val="0678D5"/>
        </a:buClr>
        <a:buSzPct val="80000"/>
        <a:buFont typeface="Arial"/>
        <a:buChar char="•"/>
        <a:defRPr sz="2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rgbClr val="0678D5"/>
        </a:buClr>
        <a:buSzPct val="80000"/>
        <a:buFont typeface="Arial"/>
        <a:buChar char="•"/>
        <a:defRPr sz="20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rgbClr val="0678D5"/>
        </a:buClr>
        <a:buSzPct val="80000"/>
        <a:buFont typeface="Arial"/>
        <a:buChar char="•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rgbClr val="0678D5"/>
        </a:buClr>
        <a:buSzPct val="80000"/>
        <a:buFont typeface="Arial"/>
        <a:buChar char="•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 userDrawn="1">
          <p15:clr>
            <a:srgbClr val="F26B43"/>
          </p15:clr>
        </p15:guide>
        <p15:guide id="3" orient="horz" pos="4152" userDrawn="1">
          <p15:clr>
            <a:srgbClr val="F26B43"/>
          </p15:clr>
        </p15:guide>
        <p15:guide id="6" pos="432" userDrawn="1">
          <p15:clr>
            <a:srgbClr val="F26B43"/>
          </p15:clr>
        </p15:guide>
        <p15:guide id="7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ainshark.com/1/player/en/hubintl?fb=1&amp;fb=0&amp;r3f1=&amp;r3f1=&amp;custom=videolibrar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ainshark.com/1/player/en/hubintl?fb=1&amp;fb=0&amp;r3f1=&amp;r3f1=&amp;custom=videolibrary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8C5404-067A-435A-AC66-2FE68A2990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Emerging Market Client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015FF5-1510-4177-BD85-48EF1973F0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50 – 249 benefit-eligible employees</a:t>
            </a:r>
          </a:p>
          <a:p>
            <a:r>
              <a:rPr lang="en-US" dirty="0"/>
              <a:t>6 core C&amp;D credits per plan year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87B1759-576E-4285-B9FA-68E1E6503D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83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C72FC-C8D6-4470-842F-5C4DE2843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OE Communications Strategy – Emerging Market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C89DF-2316-47B1-A587-62342B620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36" y="1322413"/>
            <a:ext cx="10894463" cy="671116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1600" dirty="0"/>
              <a:t>Sample OE communication strategy developed for an </a:t>
            </a:r>
            <a:r>
              <a:rPr lang="en-US" sz="1600" b="1" dirty="0">
                <a:solidFill>
                  <a:schemeClr val="tx2"/>
                </a:solidFill>
              </a:rPr>
              <a:t>Emerging Market</a:t>
            </a:r>
            <a:r>
              <a:rPr lang="en-US" sz="1600" dirty="0"/>
              <a:t> client: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50 – 249 benefit-eligible employees; 6 core C&amp;D credits per plan year</a:t>
            </a:r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317FF7AC-0FDC-428A-ADCD-0278BF04D7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5456936"/>
              </p:ext>
            </p:extLst>
          </p:nvPr>
        </p:nvGraphicFramePr>
        <p:xfrm>
          <a:off x="600457" y="2028684"/>
          <a:ext cx="11286743" cy="4290060"/>
        </p:xfrm>
        <a:graphic>
          <a:graphicData uri="http://schemas.openxmlformats.org/drawingml/2006/table">
            <a:tbl>
              <a:tblPr firstRow="1" lastRow="1"/>
              <a:tblGrid>
                <a:gridCol w="17925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0424">
                  <a:extLst>
                    <a:ext uri="{9D8B030D-6E8A-4147-A177-3AD203B41FA5}">
                      <a16:colId xmlns:a16="http://schemas.microsoft.com/office/drawing/2014/main" val="1328098616"/>
                    </a:ext>
                  </a:extLst>
                </a:gridCol>
                <a:gridCol w="1753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885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20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9339">
                <a:tc>
                  <a:txBody>
                    <a:bodyPr/>
                    <a:lstStyle/>
                    <a:p>
                      <a:pPr algn="ctr"/>
                      <a:r>
                        <a:rPr lang="en-US" sz="1200" b="1" cap="all" dirty="0">
                          <a:solidFill>
                            <a:schemeClr val="bg1"/>
                          </a:solidFill>
                        </a:rPr>
                        <a:t>Deliverable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rgbClr val="067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37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cap="all" dirty="0">
                          <a:solidFill>
                            <a:schemeClr val="bg1"/>
                          </a:solidFill>
                        </a:rPr>
                        <a:t>Core C&amp;D Credits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rgbClr val="067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37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cap="all" dirty="0">
                          <a:solidFill>
                            <a:schemeClr val="bg1"/>
                          </a:solidFill>
                        </a:rPr>
                        <a:t>Final</a:t>
                      </a:r>
                      <a:r>
                        <a:rPr lang="en-US" sz="1200" b="1" cap="all" baseline="0" dirty="0">
                          <a:solidFill>
                            <a:schemeClr val="bg1"/>
                          </a:solidFill>
                        </a:rPr>
                        <a:t> Format and Delivery Method</a:t>
                      </a:r>
                      <a:endParaRPr lang="en-US" sz="1200" b="1" cap="all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rgbClr val="067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37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cap="all" dirty="0">
                          <a:solidFill>
                            <a:schemeClr val="bg1"/>
                          </a:solidFill>
                        </a:rPr>
                        <a:t>Details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rgbClr val="067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37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cap="all" dirty="0">
                          <a:solidFill>
                            <a:schemeClr val="bg1"/>
                          </a:solidFill>
                        </a:rPr>
                        <a:t>Timing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rgbClr val="067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37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712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n-lt"/>
                        </a:rPr>
                        <a:t>Core</a:t>
                      </a:r>
                    </a:p>
                    <a:p>
                      <a:pPr algn="ctr"/>
                      <a:r>
                        <a:rPr lang="en-US" sz="1100" b="1" dirty="0">
                          <a:latin typeface="+mn-lt"/>
                        </a:rPr>
                        <a:t>Benefits</a:t>
                      </a:r>
                    </a:p>
                    <a:p>
                      <a:pPr algn="ctr"/>
                      <a:r>
                        <a:rPr lang="en-US" sz="1100" b="1" dirty="0">
                          <a:latin typeface="+mn-lt"/>
                        </a:rPr>
                        <a:t>eGuide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67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3 credits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67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PDF provided to Client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67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2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8.5” x 11”, 8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pages</a:t>
                      </a:r>
                    </a:p>
                    <a:p>
                      <a:pPr marL="171450" marR="0" lvl="2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PDF includes navigation features and clickable links</a:t>
                      </a:r>
                    </a:p>
                    <a:p>
                      <a:pPr marL="171450" marR="0" lvl="2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50" b="1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Content: </a:t>
                      </a:r>
                      <a:r>
                        <a:rPr lang="en-US" sz="1050" dirty="0"/>
                        <a:t>Welcome, eligibility &amp; enrollment, medical, dental, vision, FSA, life and AD&amp;D, disability, EAP, voluntary benefits, valuable extras, cost of benefits, contact information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67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2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Timing TBD</a:t>
                      </a:r>
                      <a:endParaRPr lang="en-US" sz="1050" b="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67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943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n-lt"/>
                        </a:rPr>
                        <a:t>Benefit Spot </a:t>
                      </a:r>
                      <a:br>
                        <a:rPr lang="en-US" sz="1100" b="1" dirty="0">
                          <a:latin typeface="+mn-lt"/>
                        </a:rPr>
                      </a:br>
                      <a:r>
                        <a:rPr lang="en-US" sz="1100" b="1" dirty="0">
                          <a:latin typeface="+mn-lt"/>
                        </a:rPr>
                        <a:t>Mobile App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2 credits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Mobile app, available for download in the Apple and Google Play app stores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2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5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Mobile benefits app with company code: TBD</a:t>
                      </a:r>
                      <a:endParaRPr lang="en-US" sz="1050" baseline="0" dirty="0">
                        <a:solidFill>
                          <a:srgbClr val="FF0000"/>
                        </a:solidFill>
                        <a:latin typeface="+mn-lt"/>
                        <a:ea typeface="ＭＳ Ｐゴシック" pitchFamily="-112" charset="-128"/>
                        <a:cs typeface="Arial" pitchFamily="34" charset="0"/>
                      </a:endParaRPr>
                    </a:p>
                    <a:p>
                      <a:pPr marL="171450" marR="0" lvl="2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50" b="1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Support Buttons</a:t>
                      </a:r>
                      <a:r>
                        <a:rPr lang="en-US" sz="1050" b="1" baseline="0" dirty="0">
                          <a:solidFill>
                            <a:srgbClr val="FF0000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 </a:t>
                      </a: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Select either six or nine: Benefits </a:t>
                      </a:r>
                      <a:r>
                        <a:rPr lang="en-US" sz="105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| Contacts | Videos | Terminology | Eligibility &amp; Enrollment | Benefit Resources | Rx Pricing | Medical Pricing | Telehealth | EAP | Call HR/Service Center</a:t>
                      </a:r>
                      <a:endParaRPr lang="en-US" sz="1050" baseline="0" dirty="0">
                        <a:solidFill>
                          <a:srgbClr val="FF0000"/>
                        </a:solidFill>
                        <a:latin typeface="+mn-lt"/>
                        <a:ea typeface="ＭＳ Ｐゴシック" pitchFamily="-112" charset="-128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2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Timing TBD</a:t>
                      </a:r>
                      <a:endParaRPr lang="en-US" sz="1050" b="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71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n-lt"/>
                        </a:rPr>
                        <a:t>Mobile</a:t>
                      </a:r>
                      <a:r>
                        <a:rPr lang="en-US" sz="1100" b="1" baseline="0" dirty="0">
                          <a:latin typeface="+mn-lt"/>
                        </a:rPr>
                        <a:t> App Promotional Materials</a:t>
                      </a:r>
                      <a:endParaRPr lang="en-US" sz="1100" b="1" dirty="0">
                        <a:latin typeface="+mn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N/A (Included with app build)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Email</a:t>
                      </a:r>
                    </a:p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Postcard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2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5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Promotional materials to spread the word about the new benefits app</a:t>
                      </a:r>
                    </a:p>
                    <a:p>
                      <a:pPr marL="171450" marR="0" lvl="2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5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Name, screenshot of app, overview of capabilities and how to download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2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Timing TBD</a:t>
                      </a:r>
                      <a:endParaRPr lang="en-US" sz="1050" b="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4712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n-lt"/>
                        </a:rPr>
                        <a:t>OE Postcard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1 credit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Printed and mailed to employee homes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2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50" b="1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Size: </a:t>
                      </a: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5.5” x 8.5”</a:t>
                      </a:r>
                    </a:p>
                    <a:p>
                      <a:pPr marL="171450" marR="0" lvl="2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50" b="1" dirty="0"/>
                        <a:t>Content: </a:t>
                      </a:r>
                      <a:r>
                        <a:rPr lang="en-US" sz="1050" dirty="0"/>
                        <a:t>OE dates, action needed, any meeting dates</a:t>
                      </a:r>
                      <a:r>
                        <a:rPr lang="en-US" sz="1050" baseline="0" dirty="0"/>
                        <a:t>, </a:t>
                      </a:r>
                      <a:r>
                        <a:rPr lang="en-US" sz="1050" dirty="0"/>
                        <a:t>where to go for more information</a:t>
                      </a:r>
                    </a:p>
                    <a:p>
                      <a:pPr marL="171450" marR="0" lvl="2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Printing and mailing cost estimates will be provided in advance for approval</a:t>
                      </a:r>
                      <a:endParaRPr lang="en-US" sz="1050" dirty="0"/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dirty="0"/>
                        <a:t>Timing TBD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4712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n-lt"/>
                        </a:rPr>
                        <a:t>DIY On-Demand OE Presentation (PPT with voice-over and/or video)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N/A </a:t>
                      </a:r>
                      <a:br>
                        <a:rPr lang="en-US" sz="1050" b="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</a:b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(DIY, completed by HUB account team and/or client)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Link provided to client</a:t>
                      </a:r>
                      <a:endParaRPr lang="en-US" sz="1050" b="0" baseline="0" dirty="0">
                        <a:solidFill>
                          <a:srgbClr val="FF0000"/>
                        </a:solidFill>
                        <a:latin typeface="+mn-lt"/>
                        <a:ea typeface="ＭＳ Ｐゴシック" pitchFamily="-112" charset="-128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2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50" b="1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Length: </a:t>
                      </a: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15-minute video with voice-over hosted on Brainshark </a:t>
                      </a:r>
                    </a:p>
                    <a:p>
                      <a:pPr marL="171450" marR="0" lvl="2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50" b="1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Content: </a:t>
                      </a: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Overview of benefits, what’s new, key actions to take at OE, welcome message from CEO, </a:t>
                      </a:r>
                      <a:r>
                        <a:rPr lang="en-US" sz="1050" dirty="0"/>
                        <a:t>eligibility &amp; enrollment, medical, dental, vision, FSA, life and AD&amp;D, disability, EAP, voluntary benefits, valuable extras, cost of benefits, contact information</a:t>
                      </a:r>
                      <a:endParaRPr lang="en-US" sz="1050" b="1" baseline="0" dirty="0">
                        <a:solidFill>
                          <a:schemeClr val="tx1"/>
                        </a:solidFill>
                        <a:latin typeface="+mn-lt"/>
                        <a:ea typeface="ＭＳ Ｐゴシック" pitchFamily="-112" charset="-128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2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Timing TBD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925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9755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AA8845-C2CF-41E5-B095-6C503FE622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Select Market Client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EB8162-7CA9-4F9C-9669-E54D54FFC2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250 – 499 benefit-eligible employees</a:t>
            </a:r>
          </a:p>
          <a:p>
            <a:r>
              <a:rPr lang="en-US" dirty="0"/>
              <a:t>10 core C&amp;D credits per plan year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9DE17C9-DCA7-4CEB-BB6A-0917CD64D7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828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C72FC-C8D6-4470-842F-5C4DE2843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OE Communications Strategy – Select Market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C89DF-2316-47B1-A587-62342B620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36" y="1322413"/>
            <a:ext cx="10894463" cy="671116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1600" dirty="0"/>
              <a:t>Sample OE communication strategy developed for an </a:t>
            </a:r>
            <a:r>
              <a:rPr lang="en-US" sz="1600" b="1" dirty="0">
                <a:solidFill>
                  <a:schemeClr val="tx2"/>
                </a:solidFill>
              </a:rPr>
              <a:t>Select Market</a:t>
            </a:r>
            <a:r>
              <a:rPr lang="en-US" sz="1600" dirty="0"/>
              <a:t> client: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250 – 499 benefit-eligible employees; 10 core C&amp;D credits per plan year</a:t>
            </a:r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317FF7AC-0FDC-428A-ADCD-0278BF04D7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8370812"/>
              </p:ext>
            </p:extLst>
          </p:nvPr>
        </p:nvGraphicFramePr>
        <p:xfrm>
          <a:off x="600457" y="2028684"/>
          <a:ext cx="11286743" cy="4095891"/>
        </p:xfrm>
        <a:graphic>
          <a:graphicData uri="http://schemas.openxmlformats.org/drawingml/2006/table">
            <a:tbl>
              <a:tblPr firstRow="1" lastRow="1"/>
              <a:tblGrid>
                <a:gridCol w="17925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0424">
                  <a:extLst>
                    <a:ext uri="{9D8B030D-6E8A-4147-A177-3AD203B41FA5}">
                      <a16:colId xmlns:a16="http://schemas.microsoft.com/office/drawing/2014/main" val="1328098616"/>
                    </a:ext>
                  </a:extLst>
                </a:gridCol>
                <a:gridCol w="1753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885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20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6974">
                <a:tc>
                  <a:txBody>
                    <a:bodyPr/>
                    <a:lstStyle/>
                    <a:p>
                      <a:pPr algn="ctr"/>
                      <a:r>
                        <a:rPr lang="en-US" sz="1200" b="1" cap="all" dirty="0">
                          <a:solidFill>
                            <a:schemeClr val="bg1"/>
                          </a:solidFill>
                        </a:rPr>
                        <a:t>Deliverable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rgbClr val="067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37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cap="all" dirty="0">
                          <a:solidFill>
                            <a:schemeClr val="bg1"/>
                          </a:solidFill>
                        </a:rPr>
                        <a:t>Core C&amp;D Credits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rgbClr val="067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37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cap="all" dirty="0">
                          <a:solidFill>
                            <a:schemeClr val="bg1"/>
                          </a:solidFill>
                        </a:rPr>
                        <a:t>Final</a:t>
                      </a:r>
                      <a:r>
                        <a:rPr lang="en-US" sz="1200" b="1" cap="all" baseline="0" dirty="0">
                          <a:solidFill>
                            <a:schemeClr val="bg1"/>
                          </a:solidFill>
                        </a:rPr>
                        <a:t> Format and Delivery Method</a:t>
                      </a:r>
                      <a:endParaRPr lang="en-US" sz="1200" b="1" cap="all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rgbClr val="067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37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cap="all" dirty="0">
                          <a:solidFill>
                            <a:schemeClr val="bg1"/>
                          </a:solidFill>
                        </a:rPr>
                        <a:t>Details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rgbClr val="067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37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cap="all" dirty="0">
                          <a:solidFill>
                            <a:schemeClr val="bg1"/>
                          </a:solidFill>
                        </a:rPr>
                        <a:t>Timing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rgbClr val="067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37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n-lt"/>
                        </a:rPr>
                        <a:t>Core</a:t>
                      </a:r>
                    </a:p>
                    <a:p>
                      <a:pPr algn="ctr"/>
                      <a:r>
                        <a:rPr lang="en-US" sz="1100" b="1" dirty="0">
                          <a:latin typeface="+mn-lt"/>
                        </a:rPr>
                        <a:t>Benefits</a:t>
                      </a:r>
                    </a:p>
                    <a:p>
                      <a:pPr algn="ctr"/>
                      <a:r>
                        <a:rPr lang="en-US" sz="1100" b="1" dirty="0">
                          <a:latin typeface="+mn-lt"/>
                        </a:rPr>
                        <a:t>eGuide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67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5 credits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67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PDF provided to Client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67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2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8.5” x 11”, 8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pages</a:t>
                      </a:r>
                    </a:p>
                    <a:p>
                      <a:pPr marL="171450" marR="0" lvl="2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PDF includes navigation features and clickable links</a:t>
                      </a:r>
                    </a:p>
                    <a:p>
                      <a:pPr marL="171450" marR="0" lvl="2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50" b="1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Content: </a:t>
                      </a:r>
                      <a:r>
                        <a:rPr lang="en-US" sz="1050" dirty="0"/>
                        <a:t>Welcome, eligibility &amp; enrollment, medical, dental, vision, FSA, life and AD&amp;D, disability, EAP, voluntary benefits, valuable extras, cost of benefits, contact information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67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2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Timing TBD</a:t>
                      </a:r>
                      <a:endParaRPr lang="en-US" sz="1050" b="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67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049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n-lt"/>
                        </a:rPr>
                        <a:t>Rate Sheet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1 credit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PDF provided and also linked in Benefits </a:t>
                      </a:r>
                      <a:r>
                        <a:rPr lang="en-US" sz="1050" b="0" baseline="0" dirty="0" err="1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eGuide</a:t>
                      </a:r>
                      <a:endParaRPr lang="en-US" sz="1050" b="0" baseline="0" dirty="0">
                        <a:solidFill>
                          <a:schemeClr val="tx1"/>
                        </a:solidFill>
                        <a:latin typeface="+mn-lt"/>
                        <a:ea typeface="ＭＳ Ｐゴシック" pitchFamily="-112" charset="-128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2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5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8.5” x 11”, one page</a:t>
                      </a:r>
                    </a:p>
                    <a:p>
                      <a:pPr marL="171450" marR="0" lvl="2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50" b="1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Includes: </a:t>
                      </a:r>
                      <a:r>
                        <a:rPr lang="en-US" sz="105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Medical, dental and vision rates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2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Timing TBD</a:t>
                      </a:r>
                      <a:endParaRPr lang="en-US" sz="1050" b="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4918621"/>
                  </a:ext>
                </a:extLst>
              </a:tr>
              <a:tr h="779159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n-lt"/>
                        </a:rPr>
                        <a:t>Benefit Spot </a:t>
                      </a:r>
                      <a:br>
                        <a:rPr lang="en-US" sz="1100" b="1" dirty="0">
                          <a:latin typeface="+mn-lt"/>
                        </a:rPr>
                      </a:br>
                      <a:r>
                        <a:rPr lang="en-US" sz="1100" b="1" dirty="0">
                          <a:latin typeface="+mn-lt"/>
                        </a:rPr>
                        <a:t>Mobile App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2 credits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Mobile app, available for download in the Apple and Google Play app stores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2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5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Mobile benefits app with company code: TBD</a:t>
                      </a:r>
                      <a:endParaRPr lang="en-US" sz="1050" baseline="0" dirty="0">
                        <a:solidFill>
                          <a:srgbClr val="FF0000"/>
                        </a:solidFill>
                        <a:latin typeface="+mn-lt"/>
                        <a:ea typeface="ＭＳ Ｐゴシック" pitchFamily="-112" charset="-128"/>
                        <a:cs typeface="Arial" pitchFamily="34" charset="0"/>
                      </a:endParaRPr>
                    </a:p>
                    <a:p>
                      <a:pPr marL="171450" marR="0" lvl="2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50" b="1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Support Buttons</a:t>
                      </a:r>
                      <a:r>
                        <a:rPr lang="en-US" sz="1050" b="1" baseline="0" dirty="0">
                          <a:solidFill>
                            <a:srgbClr val="FF0000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 </a:t>
                      </a: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Select either six or nine: Benefits </a:t>
                      </a:r>
                      <a:r>
                        <a:rPr lang="en-US" sz="105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| Contacts | Videos | Terminology | Eligibility &amp; Enrollment | Benefit Resources | Rx Pricing | Medical Pricing | Telehealth | EAP | Call HR/Service Center</a:t>
                      </a:r>
                      <a:endParaRPr lang="en-US" sz="1050" baseline="0" dirty="0">
                        <a:solidFill>
                          <a:srgbClr val="FF0000"/>
                        </a:solidFill>
                        <a:latin typeface="+mn-lt"/>
                        <a:ea typeface="ＭＳ Ｐゴシック" pitchFamily="-112" charset="-128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2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Timing TBD</a:t>
                      </a:r>
                      <a:endParaRPr lang="en-US" sz="1050" b="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509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n-lt"/>
                        </a:rPr>
                        <a:t>Mobile</a:t>
                      </a:r>
                      <a:r>
                        <a:rPr lang="en-US" sz="1100" b="1" baseline="0" dirty="0">
                          <a:latin typeface="+mn-lt"/>
                        </a:rPr>
                        <a:t> App Promotional Materials</a:t>
                      </a:r>
                      <a:endParaRPr lang="en-US" sz="1100" b="1" dirty="0">
                        <a:latin typeface="+mn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N/A (Included with app build)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Email</a:t>
                      </a:r>
                    </a:p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Postcard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2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5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Promotional materials to spread the word about the new benefits app</a:t>
                      </a:r>
                    </a:p>
                    <a:p>
                      <a:pPr marL="171450" marR="0" lvl="2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5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Name, screenshot of app, overview of capabilities and how to download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2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Timing TBD</a:t>
                      </a:r>
                      <a:endParaRPr lang="en-US" sz="1050" b="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96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n-lt"/>
                        </a:rPr>
                        <a:t>OE Postcard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1 credit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Printed and mailed to employee homes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2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50" b="1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Size: </a:t>
                      </a: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5.5” x 8.5”</a:t>
                      </a:r>
                    </a:p>
                    <a:p>
                      <a:pPr marL="171450" marR="0" lvl="2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50" b="1" dirty="0"/>
                        <a:t>Content: </a:t>
                      </a:r>
                      <a:r>
                        <a:rPr lang="en-US" sz="1050" dirty="0"/>
                        <a:t>OE dates, action needed, any meeting dates</a:t>
                      </a:r>
                      <a:r>
                        <a:rPr lang="en-US" sz="1050" baseline="0" dirty="0"/>
                        <a:t>, </a:t>
                      </a:r>
                      <a:r>
                        <a:rPr lang="en-US" sz="1050" dirty="0"/>
                        <a:t>where to go for more information</a:t>
                      </a:r>
                    </a:p>
                    <a:p>
                      <a:pPr marL="171450" marR="0" lvl="2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Printing and mailing cost estimates will be provided in advance for approval</a:t>
                      </a:r>
                      <a:endParaRPr lang="en-US" sz="1050" dirty="0"/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dirty="0"/>
                        <a:t>Timing TBD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1551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C72FC-C8D6-4470-842F-5C4DE284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456" y="408885"/>
            <a:ext cx="10515219" cy="671116"/>
          </a:xfrm>
        </p:spPr>
        <p:txBody>
          <a:bodyPr/>
          <a:lstStyle/>
          <a:p>
            <a:r>
              <a:rPr lang="en-US" dirty="0" err="1"/>
              <a:t>Cont</a:t>
            </a:r>
            <a:r>
              <a:rPr lang="en-US" dirty="0"/>
              <a:t>: Core OE Communications Strategy – Select Market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C89DF-2316-47B1-A587-62342B620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36" y="1322413"/>
            <a:ext cx="10894463" cy="671116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1600" dirty="0"/>
              <a:t>Sample OE communication strategy developed for an </a:t>
            </a:r>
            <a:r>
              <a:rPr lang="en-US" sz="1600" b="1" dirty="0">
                <a:solidFill>
                  <a:schemeClr val="tx2"/>
                </a:solidFill>
              </a:rPr>
              <a:t>Select Market</a:t>
            </a:r>
            <a:r>
              <a:rPr lang="en-US" sz="1600" dirty="0"/>
              <a:t> client: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250 – 499 benefit-eligible employees; 10 core C&amp;D credits per plan year</a:t>
            </a:r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317FF7AC-0FDC-428A-ADCD-0278BF04D7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4529641"/>
              </p:ext>
            </p:extLst>
          </p:nvPr>
        </p:nvGraphicFramePr>
        <p:xfrm>
          <a:off x="600457" y="2028684"/>
          <a:ext cx="11286743" cy="3703320"/>
        </p:xfrm>
        <a:graphic>
          <a:graphicData uri="http://schemas.openxmlformats.org/drawingml/2006/table">
            <a:tbl>
              <a:tblPr firstRow="1" lastRow="1"/>
              <a:tblGrid>
                <a:gridCol w="17925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0424">
                  <a:extLst>
                    <a:ext uri="{9D8B030D-6E8A-4147-A177-3AD203B41FA5}">
                      <a16:colId xmlns:a16="http://schemas.microsoft.com/office/drawing/2014/main" val="1328098616"/>
                    </a:ext>
                  </a:extLst>
                </a:gridCol>
                <a:gridCol w="1753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885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20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9339">
                <a:tc>
                  <a:txBody>
                    <a:bodyPr/>
                    <a:lstStyle/>
                    <a:p>
                      <a:pPr algn="ctr"/>
                      <a:r>
                        <a:rPr lang="en-US" sz="1200" b="1" cap="all" dirty="0">
                          <a:solidFill>
                            <a:schemeClr val="bg1"/>
                          </a:solidFill>
                        </a:rPr>
                        <a:t>Deliverable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rgbClr val="067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37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cap="all" dirty="0">
                          <a:solidFill>
                            <a:schemeClr val="bg1"/>
                          </a:solidFill>
                        </a:rPr>
                        <a:t>Core C&amp;D Credits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rgbClr val="067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37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cap="all" dirty="0">
                          <a:solidFill>
                            <a:schemeClr val="bg1"/>
                          </a:solidFill>
                        </a:rPr>
                        <a:t>Final</a:t>
                      </a:r>
                      <a:r>
                        <a:rPr lang="en-US" sz="1200" b="1" cap="all" baseline="0" dirty="0">
                          <a:solidFill>
                            <a:schemeClr val="bg1"/>
                          </a:solidFill>
                        </a:rPr>
                        <a:t> Format and Delivery Method</a:t>
                      </a:r>
                      <a:endParaRPr lang="en-US" sz="1200" b="1" cap="all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rgbClr val="067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37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cap="all" dirty="0">
                          <a:solidFill>
                            <a:schemeClr val="bg1"/>
                          </a:solidFill>
                        </a:rPr>
                        <a:t>Details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rgbClr val="067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37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cap="all" dirty="0">
                          <a:solidFill>
                            <a:schemeClr val="bg1"/>
                          </a:solidFill>
                        </a:rPr>
                        <a:t>Timing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rgbClr val="067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37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712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n-lt"/>
                        </a:rPr>
                        <a:t>DIY On-Demand OE Presentation (PPT with voice-over and/or video)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67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N/A </a:t>
                      </a:r>
                      <a:br>
                        <a:rPr lang="en-US" sz="1050" b="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</a:b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(DIY, completed by HUB account team and/or client)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67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Link provided to client</a:t>
                      </a:r>
                      <a:endParaRPr lang="en-US" sz="1050" b="0" baseline="0" dirty="0">
                        <a:solidFill>
                          <a:srgbClr val="FF0000"/>
                        </a:solidFill>
                        <a:latin typeface="+mn-lt"/>
                        <a:ea typeface="ＭＳ Ｐゴシック" pitchFamily="-112" charset="-128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67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2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50" b="1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Length: </a:t>
                      </a: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15-minute video with voice-over hosted on Brainshark </a:t>
                      </a:r>
                    </a:p>
                    <a:p>
                      <a:pPr marL="171450" marR="0" lvl="2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50" b="1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Content: </a:t>
                      </a: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Overview of benefits, what’s new, key actions to take at OE, welcome message from CEO, </a:t>
                      </a:r>
                      <a:r>
                        <a:rPr lang="en-US" sz="1050" dirty="0"/>
                        <a:t>eligibility &amp; enrollment, medical, dental, vision, FSA, life and AD&amp;D, disability, EAP, voluntary benefits, valuable extras, cost of benefits, contact information</a:t>
                      </a:r>
                      <a:endParaRPr lang="en-US" sz="1050" b="1" baseline="0" dirty="0">
                        <a:solidFill>
                          <a:schemeClr val="tx1"/>
                        </a:solidFill>
                        <a:latin typeface="+mn-lt"/>
                        <a:ea typeface="ＭＳ Ｐゴシック" pitchFamily="-112" charset="-128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67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2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Timing TBD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67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943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n-lt"/>
                        </a:rPr>
                        <a:t>Brainshark Video Library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N/A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Link provided for posting and distribution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2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  <a:hlinkClick r:id="rId3"/>
                        </a:rPr>
                        <a:t>Short educational videos</a:t>
                      </a: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 with pre-defined script/voiceover and design</a:t>
                      </a:r>
                    </a:p>
                    <a:p>
                      <a:pPr marL="171450" marR="0" lvl="2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50" b="1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Video Options (</a:t>
                      </a:r>
                      <a:r>
                        <a:rPr lang="en-US" sz="1050" b="1" baseline="0" dirty="0">
                          <a:solidFill>
                            <a:srgbClr val="FF0000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Select which you’d like!</a:t>
                      </a:r>
                      <a:r>
                        <a:rPr lang="en-US" sz="1050" b="1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): </a:t>
                      </a: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Open Enrollment, Wellness 101, How Your Rx is Covered, Supplemental Employee Benefits Overview, How the HSA Works + Limits, Qualified HSA Expenses, Benefits Terminology, 2020 Qualifying Life Events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2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Timing TBD</a:t>
                      </a:r>
                      <a:endParaRPr lang="en-US" sz="1050" b="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265811"/>
                  </a:ext>
                </a:extLst>
              </a:tr>
              <a:tr h="446943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n-lt"/>
                        </a:rPr>
                        <a:t>EAP (Mental Health) Flier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1 credit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PDF provided for posting and distribution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2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5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8.5” x 11”, one page</a:t>
                      </a:r>
                    </a:p>
                    <a:p>
                      <a:pPr marL="171450" marR="0" lvl="2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5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Confidential counseling (anxiety, depression, stress management) | Online resources | Work-life support | Financial and legal advice | How to access benefit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2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Timing TBD</a:t>
                      </a:r>
                      <a:endParaRPr lang="en-US" sz="1050" b="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71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n-lt"/>
                        </a:rPr>
                        <a:t>Choose the Right Provider Flier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1 credit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PDF provided for posting and distribution</a:t>
                      </a:r>
                    </a:p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baseline="0" dirty="0">
                        <a:solidFill>
                          <a:schemeClr val="tx1"/>
                        </a:solidFill>
                        <a:latin typeface="+mn-lt"/>
                        <a:ea typeface="ＭＳ Ｐゴシック" pitchFamily="-112" charset="-128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2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5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8.5” x 11”, one page</a:t>
                      </a:r>
                    </a:p>
                    <a:p>
                      <a:pPr marL="171450" marR="0" lvl="2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5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When to use telemedicine, visit your PCP, minute clinic, urgent care, ER | Using in-network providers</a:t>
                      </a:r>
                    </a:p>
                    <a:p>
                      <a:pPr marL="171450" marR="0" lvl="2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en-US" sz="1050" baseline="0" dirty="0">
                        <a:solidFill>
                          <a:schemeClr val="tx1"/>
                        </a:solidFill>
                        <a:latin typeface="+mn-lt"/>
                        <a:ea typeface="ＭＳ Ｐゴシック" pitchFamily="-112" charset="-128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2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Timing TBD</a:t>
                      </a:r>
                      <a:endParaRPr lang="en-US" sz="1050" b="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7163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06C4C3-637E-426F-B921-46891D5DD69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Key Market Client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C6EFFF-87F8-4E3C-A9BD-2B92C0A6F5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500+ benefit-eligible employees</a:t>
            </a:r>
          </a:p>
          <a:p>
            <a:r>
              <a:rPr lang="en-US" dirty="0"/>
              <a:t>16 core C&amp;D credits per plan year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E563AAD-0427-41D5-BE58-997334C536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822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C72FC-C8D6-4470-842F-5C4DE2843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OE Communications Strategy – Key Market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C89DF-2316-47B1-A587-62342B620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36" y="1322413"/>
            <a:ext cx="10894463" cy="671116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1600" dirty="0"/>
              <a:t>Sample OE communication strategy developed for an </a:t>
            </a:r>
            <a:r>
              <a:rPr lang="en-US" sz="1600" b="1" dirty="0">
                <a:solidFill>
                  <a:schemeClr val="tx2"/>
                </a:solidFill>
              </a:rPr>
              <a:t>Key Market</a:t>
            </a:r>
            <a:r>
              <a:rPr lang="en-US" sz="1600" dirty="0"/>
              <a:t> client: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500+ benefit-eligible employees; 16 core C&amp;D credits per plan year</a:t>
            </a:r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317FF7AC-0FDC-428A-ADCD-0278BF04D7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9550171"/>
              </p:ext>
            </p:extLst>
          </p:nvPr>
        </p:nvGraphicFramePr>
        <p:xfrm>
          <a:off x="600457" y="2028684"/>
          <a:ext cx="11286743" cy="4095891"/>
        </p:xfrm>
        <a:graphic>
          <a:graphicData uri="http://schemas.openxmlformats.org/drawingml/2006/table">
            <a:tbl>
              <a:tblPr firstRow="1" lastRow="1"/>
              <a:tblGrid>
                <a:gridCol w="17925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0424">
                  <a:extLst>
                    <a:ext uri="{9D8B030D-6E8A-4147-A177-3AD203B41FA5}">
                      <a16:colId xmlns:a16="http://schemas.microsoft.com/office/drawing/2014/main" val="1328098616"/>
                    </a:ext>
                  </a:extLst>
                </a:gridCol>
                <a:gridCol w="1753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885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20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6974">
                <a:tc>
                  <a:txBody>
                    <a:bodyPr/>
                    <a:lstStyle/>
                    <a:p>
                      <a:pPr algn="ctr"/>
                      <a:r>
                        <a:rPr lang="en-US" sz="1200" b="1" cap="all" dirty="0">
                          <a:solidFill>
                            <a:schemeClr val="bg1"/>
                          </a:solidFill>
                        </a:rPr>
                        <a:t>Deliverable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rgbClr val="067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37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cap="all" dirty="0">
                          <a:solidFill>
                            <a:schemeClr val="bg1"/>
                          </a:solidFill>
                        </a:rPr>
                        <a:t>Core C&amp;D Credits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rgbClr val="067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37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cap="all" dirty="0">
                          <a:solidFill>
                            <a:schemeClr val="bg1"/>
                          </a:solidFill>
                        </a:rPr>
                        <a:t>Final</a:t>
                      </a:r>
                      <a:r>
                        <a:rPr lang="en-US" sz="1200" b="1" cap="all" baseline="0" dirty="0">
                          <a:solidFill>
                            <a:schemeClr val="bg1"/>
                          </a:solidFill>
                        </a:rPr>
                        <a:t> Format and Delivery Method</a:t>
                      </a:r>
                      <a:endParaRPr lang="en-US" sz="1200" b="1" cap="all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rgbClr val="067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37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cap="all" dirty="0">
                          <a:solidFill>
                            <a:schemeClr val="bg1"/>
                          </a:solidFill>
                        </a:rPr>
                        <a:t>Details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rgbClr val="067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37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cap="all" dirty="0">
                          <a:solidFill>
                            <a:schemeClr val="bg1"/>
                          </a:solidFill>
                        </a:rPr>
                        <a:t>Timing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rgbClr val="067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37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n-lt"/>
                        </a:rPr>
                        <a:t>Core</a:t>
                      </a:r>
                    </a:p>
                    <a:p>
                      <a:pPr algn="ctr"/>
                      <a:r>
                        <a:rPr lang="en-US" sz="1100" b="1" dirty="0">
                          <a:latin typeface="+mn-lt"/>
                        </a:rPr>
                        <a:t>Benefits</a:t>
                      </a:r>
                    </a:p>
                    <a:p>
                      <a:pPr algn="ctr"/>
                      <a:r>
                        <a:rPr lang="en-US" sz="1100" b="1" dirty="0" err="1">
                          <a:latin typeface="+mn-lt"/>
                        </a:rPr>
                        <a:t>eGuide</a:t>
                      </a:r>
                      <a:endParaRPr lang="en-US" sz="1100" b="1" dirty="0">
                        <a:latin typeface="+mn-lt"/>
                      </a:endParaRPr>
                    </a:p>
                    <a:p>
                      <a:pPr algn="ctr"/>
                      <a:r>
                        <a:rPr lang="en-US" sz="1100" b="1" dirty="0">
                          <a:latin typeface="+mn-lt"/>
                        </a:rPr>
                        <a:t>(with custom colors)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67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6 credits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67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PDF provided to Client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67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2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8.5” x 11”, 8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pages</a:t>
                      </a:r>
                    </a:p>
                    <a:p>
                      <a:pPr marL="171450" marR="0" lvl="2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PDF includes navigation features and clickable links</a:t>
                      </a:r>
                    </a:p>
                    <a:p>
                      <a:pPr marL="171450" marR="0" lvl="2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50" b="1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Content: </a:t>
                      </a:r>
                      <a:r>
                        <a:rPr lang="en-US" sz="1050" dirty="0"/>
                        <a:t>Welcome, eligibility &amp; enrollment, medical, dental, vision, FSA, life and AD&amp;D, disability, EAP, voluntary benefits, valuable extras, cost of benefits, contact information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67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2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Timing TBD</a:t>
                      </a:r>
                      <a:endParaRPr lang="en-US" sz="1050" b="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67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049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n-lt"/>
                        </a:rPr>
                        <a:t>Rate Sheet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1 credit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PDF provided and also linked in Benefits </a:t>
                      </a:r>
                      <a:r>
                        <a:rPr lang="en-US" sz="1050" b="0" baseline="0" dirty="0" err="1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eGuide</a:t>
                      </a:r>
                      <a:endParaRPr lang="en-US" sz="1050" b="0" baseline="0" dirty="0">
                        <a:solidFill>
                          <a:schemeClr val="tx1"/>
                        </a:solidFill>
                        <a:latin typeface="+mn-lt"/>
                        <a:ea typeface="ＭＳ Ｐゴシック" pitchFamily="-112" charset="-128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2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5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8.5” x 11”, one page</a:t>
                      </a:r>
                    </a:p>
                    <a:p>
                      <a:pPr marL="171450" marR="0" lvl="2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50" b="1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Includes: </a:t>
                      </a:r>
                      <a:r>
                        <a:rPr lang="en-US" sz="105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Medical, dental and vision rates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2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Timing TBD</a:t>
                      </a:r>
                      <a:endParaRPr lang="en-US" sz="1050" b="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4918621"/>
                  </a:ext>
                </a:extLst>
              </a:tr>
              <a:tr h="779159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n-lt"/>
                        </a:rPr>
                        <a:t>Benefit Spot </a:t>
                      </a:r>
                      <a:br>
                        <a:rPr lang="en-US" sz="1100" b="1" dirty="0">
                          <a:latin typeface="+mn-lt"/>
                        </a:rPr>
                      </a:br>
                      <a:r>
                        <a:rPr lang="en-US" sz="1100" b="1" dirty="0">
                          <a:latin typeface="+mn-lt"/>
                        </a:rPr>
                        <a:t>Mobile App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2 credits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Mobile app, available for download in the Apple and Google Play app stores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2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5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Mobile benefits app with company code: TBD</a:t>
                      </a:r>
                      <a:endParaRPr lang="en-US" sz="1050" baseline="0" dirty="0">
                        <a:solidFill>
                          <a:srgbClr val="FF0000"/>
                        </a:solidFill>
                        <a:latin typeface="+mn-lt"/>
                        <a:ea typeface="ＭＳ Ｐゴシック" pitchFamily="-112" charset="-128"/>
                        <a:cs typeface="Arial" pitchFamily="34" charset="0"/>
                      </a:endParaRPr>
                    </a:p>
                    <a:p>
                      <a:pPr marL="171450" marR="0" lvl="2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50" b="1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Support Buttons</a:t>
                      </a:r>
                      <a:r>
                        <a:rPr lang="en-US" sz="1050" b="1" baseline="0" dirty="0">
                          <a:solidFill>
                            <a:srgbClr val="FF0000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 </a:t>
                      </a: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Select either six or nine: Benefits </a:t>
                      </a:r>
                      <a:r>
                        <a:rPr lang="en-US" sz="105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| Contacts | Videos | Terminology | Eligibility &amp; Enrollment | Benefit Resources | Rx Pricing | Medical Pricing | Telehealth | EAP | Call HR/Service Center</a:t>
                      </a:r>
                      <a:endParaRPr lang="en-US" sz="1050" baseline="0" dirty="0">
                        <a:solidFill>
                          <a:srgbClr val="FF0000"/>
                        </a:solidFill>
                        <a:latin typeface="+mn-lt"/>
                        <a:ea typeface="ＭＳ Ｐゴシック" pitchFamily="-112" charset="-128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2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Timing TBD</a:t>
                      </a:r>
                      <a:endParaRPr lang="en-US" sz="1050" b="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509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n-lt"/>
                        </a:rPr>
                        <a:t>Mobile</a:t>
                      </a:r>
                      <a:r>
                        <a:rPr lang="en-US" sz="1100" b="1" baseline="0" dirty="0">
                          <a:latin typeface="+mn-lt"/>
                        </a:rPr>
                        <a:t> App Promotional Materials</a:t>
                      </a:r>
                      <a:endParaRPr lang="en-US" sz="1100" b="1" dirty="0">
                        <a:latin typeface="+mn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N/A (Included with app build)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Email</a:t>
                      </a:r>
                    </a:p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Postcard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2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5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Promotional materials to spread the word about the new benefits app</a:t>
                      </a:r>
                    </a:p>
                    <a:p>
                      <a:pPr marL="171450" marR="0" lvl="2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5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Name, screenshot of app, overview of capabilities and how to download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2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Timing TBD</a:t>
                      </a:r>
                      <a:endParaRPr lang="en-US" sz="1050" b="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96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n-lt"/>
                        </a:rPr>
                        <a:t>OE Postcard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1 credit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Printed and mailed to employee homes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2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50" b="1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Size: </a:t>
                      </a: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5.5” x 8.5”</a:t>
                      </a:r>
                    </a:p>
                    <a:p>
                      <a:pPr marL="171450" marR="0" lvl="2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50" b="1" dirty="0"/>
                        <a:t>Content: </a:t>
                      </a:r>
                      <a:r>
                        <a:rPr lang="en-US" sz="1050" dirty="0"/>
                        <a:t>OE dates, action needed, any meeting dates</a:t>
                      </a:r>
                      <a:r>
                        <a:rPr lang="en-US" sz="1050" baseline="0" dirty="0"/>
                        <a:t>, </a:t>
                      </a:r>
                      <a:r>
                        <a:rPr lang="en-US" sz="1050" dirty="0"/>
                        <a:t>where to go for more information</a:t>
                      </a:r>
                    </a:p>
                    <a:p>
                      <a:pPr marL="171450" marR="0" lvl="2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Printing and mailing cost estimates will be provided in advance for approval</a:t>
                      </a:r>
                      <a:endParaRPr lang="en-US" sz="1050" dirty="0"/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dirty="0"/>
                        <a:t>Timing TBD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1143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C72FC-C8D6-4470-842F-5C4DE2843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OE Communications Strategy – Key Market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C89DF-2316-47B1-A587-62342B620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36" y="1322413"/>
            <a:ext cx="10894463" cy="671116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1600" dirty="0"/>
              <a:t>Sample OE communication strategy developed for an </a:t>
            </a:r>
            <a:r>
              <a:rPr lang="en-US" sz="1600" b="1" dirty="0">
                <a:solidFill>
                  <a:schemeClr val="tx2"/>
                </a:solidFill>
              </a:rPr>
              <a:t>Key Market</a:t>
            </a:r>
            <a:r>
              <a:rPr lang="en-US" sz="1600" dirty="0"/>
              <a:t> client: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500+ benefit-eligible employees; 16 core C&amp;D credits per plan year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AB6EC56-DD96-4443-A07F-D2255F18AE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0997542"/>
              </p:ext>
            </p:extLst>
          </p:nvPr>
        </p:nvGraphicFramePr>
        <p:xfrm>
          <a:off x="600457" y="2028684"/>
          <a:ext cx="11286743" cy="4355364"/>
        </p:xfrm>
        <a:graphic>
          <a:graphicData uri="http://schemas.openxmlformats.org/drawingml/2006/table">
            <a:tbl>
              <a:tblPr firstRow="1" lastRow="1"/>
              <a:tblGrid>
                <a:gridCol w="17925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0424">
                  <a:extLst>
                    <a:ext uri="{9D8B030D-6E8A-4147-A177-3AD203B41FA5}">
                      <a16:colId xmlns:a16="http://schemas.microsoft.com/office/drawing/2014/main" val="1328098616"/>
                    </a:ext>
                  </a:extLst>
                </a:gridCol>
                <a:gridCol w="1753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885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20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7527">
                <a:tc>
                  <a:txBody>
                    <a:bodyPr/>
                    <a:lstStyle/>
                    <a:p>
                      <a:pPr algn="ctr"/>
                      <a:r>
                        <a:rPr lang="en-US" sz="1200" b="1" cap="all" dirty="0">
                          <a:solidFill>
                            <a:schemeClr val="bg1"/>
                          </a:solidFill>
                        </a:rPr>
                        <a:t>Deliverable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rgbClr val="067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37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cap="all" dirty="0">
                          <a:solidFill>
                            <a:schemeClr val="bg1"/>
                          </a:solidFill>
                        </a:rPr>
                        <a:t>Core C&amp;D Credits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rgbClr val="067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37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cap="all" dirty="0">
                          <a:solidFill>
                            <a:schemeClr val="bg1"/>
                          </a:solidFill>
                        </a:rPr>
                        <a:t>Final</a:t>
                      </a:r>
                      <a:r>
                        <a:rPr lang="en-US" sz="1200" b="1" cap="all" baseline="0" dirty="0">
                          <a:solidFill>
                            <a:schemeClr val="bg1"/>
                          </a:solidFill>
                        </a:rPr>
                        <a:t> Format and Delivery Method</a:t>
                      </a:r>
                      <a:endParaRPr lang="en-US" sz="1200" b="1" cap="all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rgbClr val="067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37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cap="all" dirty="0">
                          <a:solidFill>
                            <a:schemeClr val="bg1"/>
                          </a:solidFill>
                        </a:rPr>
                        <a:t>Details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rgbClr val="067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37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cap="all" dirty="0">
                          <a:solidFill>
                            <a:schemeClr val="bg1"/>
                          </a:solidFill>
                        </a:rPr>
                        <a:t>Timing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rgbClr val="067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37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4678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n-lt"/>
                        </a:rPr>
                        <a:t>DIY On-Demand OE Presentation (PPT with voice-over and/or video)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67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N/A </a:t>
                      </a:r>
                      <a:br>
                        <a:rPr lang="en-US" sz="1050" b="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</a:b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(DIY, completed by HUB account team and/or client)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67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Link provided to client</a:t>
                      </a:r>
                      <a:endParaRPr lang="en-US" sz="1050" b="0" baseline="0" dirty="0">
                        <a:solidFill>
                          <a:srgbClr val="FF0000"/>
                        </a:solidFill>
                        <a:latin typeface="+mn-lt"/>
                        <a:ea typeface="ＭＳ Ｐゴシック" pitchFamily="-112" charset="-128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67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2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50" b="1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Length: </a:t>
                      </a: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15-minute video with voice-over hosted on Brainshark </a:t>
                      </a:r>
                    </a:p>
                    <a:p>
                      <a:pPr marL="171450" marR="0" lvl="2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50" b="1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Content: </a:t>
                      </a: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Overview of benefits, what’s new, key actions to take at OE, welcome message from CEO, </a:t>
                      </a:r>
                      <a:r>
                        <a:rPr lang="en-US" sz="1050" dirty="0"/>
                        <a:t>eligibility &amp; enrollment, medical, dental, vision, FSA, life and AD&amp;D, disability, EAP, voluntary benefits, valuable extras, cost of benefits, contact information</a:t>
                      </a:r>
                      <a:endParaRPr lang="en-US" sz="1050" b="1" baseline="0" dirty="0">
                        <a:solidFill>
                          <a:schemeClr val="tx1"/>
                        </a:solidFill>
                        <a:latin typeface="+mn-lt"/>
                        <a:ea typeface="ＭＳ Ｐゴシック" pitchFamily="-112" charset="-128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67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2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Timing TBD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67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4678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n-lt"/>
                        </a:rPr>
                        <a:t>Brainshark Video Library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N/A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Link provided for posting and distribution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2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  <a:hlinkClick r:id="rId3"/>
                        </a:rPr>
                        <a:t>Short educational videos</a:t>
                      </a: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 with pre-defined script/voiceover and design</a:t>
                      </a:r>
                    </a:p>
                    <a:p>
                      <a:pPr marL="171450" marR="0" lvl="2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50" b="1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Video Options (</a:t>
                      </a:r>
                      <a:r>
                        <a:rPr lang="en-US" sz="1050" b="1" baseline="0" dirty="0">
                          <a:solidFill>
                            <a:srgbClr val="FF0000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Select which you’d like!</a:t>
                      </a:r>
                      <a:r>
                        <a:rPr lang="en-US" sz="1050" b="1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): </a:t>
                      </a: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Open Enrollment, Wellness 101, How Your Rx is Covered, Supplemental Employee Benefits Overview, How the HSA Works + Limits, Qualified HSA Expenses, Benefits Terminology, 2020 Qualifying Life Events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2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Timing TBD</a:t>
                      </a:r>
                      <a:endParaRPr lang="en-US" sz="1050" b="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265811"/>
                  </a:ext>
                </a:extLst>
              </a:tr>
              <a:tr h="65204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n-lt"/>
                        </a:rPr>
                        <a:t>EAP (Mental Health) Flier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1 credit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PDF provided for posting and distribution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2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5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8.5” x 11”, one page</a:t>
                      </a:r>
                    </a:p>
                    <a:p>
                      <a:pPr marL="171450" marR="0" lvl="2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5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Confidential counseling (anxiety, depression, stress management) | Online resources | Work-life support | Financial and legal advice | How to access benefit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2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Timing TBD</a:t>
                      </a:r>
                      <a:endParaRPr lang="en-US" sz="1050" b="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204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n-lt"/>
                        </a:rPr>
                        <a:t>Choose the Right Provider Flier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1 credit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PDF provided for posting and distribution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2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5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8.5” x 11”, one page</a:t>
                      </a:r>
                    </a:p>
                    <a:p>
                      <a:pPr marL="171450" marR="0" lvl="2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5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When to use telemedicine, visit your PCP, minute clinic, urgent care, ER | Using in-network providers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2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Timing TBD</a:t>
                      </a:r>
                      <a:endParaRPr lang="en-US" sz="1050" b="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204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n-lt"/>
                        </a:rPr>
                        <a:t>Recruiting Flier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1 credit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PDF provided for posting and distribution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2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5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8.5” x 11”, two pages</a:t>
                      </a:r>
                    </a:p>
                    <a:p>
                      <a:pPr marL="171450" marR="0" lvl="2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50" dirty="0"/>
                        <a:t>High level benefit information including: medical, dental, vision, FSA, life and AD&amp;D, disability, EAP, voluntary benefits, valuable extras, cost of benefits</a:t>
                      </a:r>
                      <a:endParaRPr lang="en-US" sz="1050" baseline="0" dirty="0">
                        <a:solidFill>
                          <a:schemeClr val="tx1"/>
                        </a:solidFill>
                        <a:latin typeface="+mn-lt"/>
                        <a:ea typeface="ＭＳ Ｐゴシック" pitchFamily="-112" charset="-128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2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2" charset="-128"/>
                          <a:cs typeface="Arial" pitchFamily="34" charset="0"/>
                        </a:rPr>
                        <a:t>Timing TBD</a:t>
                      </a:r>
                      <a:endParaRPr lang="en-US" sz="1050" b="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9894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8206132"/>
      </p:ext>
    </p:extLst>
  </p:cSld>
  <p:clrMapOvr>
    <a:masterClrMapping/>
  </p:clrMapOvr>
</p:sld>
</file>

<file path=ppt/theme/theme1.xml><?xml version="1.0" encoding="utf-8"?>
<a:theme xmlns:a="http://schemas.openxmlformats.org/drawingml/2006/main" name="HUB-7609 HUB Template_2017-wide">
  <a:themeElements>
    <a:clrScheme name="HUB 2">
      <a:dk1>
        <a:srgbClr val="203747"/>
      </a:dk1>
      <a:lt1>
        <a:srgbClr val="FFFFFF"/>
      </a:lt1>
      <a:dk2>
        <a:srgbClr val="0578D4"/>
      </a:dk2>
      <a:lt2>
        <a:srgbClr val="E2E2E2"/>
      </a:lt2>
      <a:accent1>
        <a:srgbClr val="EDF0E1"/>
      </a:accent1>
      <a:accent2>
        <a:srgbClr val="F3B920"/>
      </a:accent2>
      <a:accent3>
        <a:srgbClr val="00AEEF"/>
      </a:accent3>
      <a:accent4>
        <a:srgbClr val="3DBD3D"/>
      </a:accent4>
      <a:accent5>
        <a:srgbClr val="AB1533"/>
      </a:accent5>
      <a:accent6>
        <a:srgbClr val="747483"/>
      </a:accent6>
      <a:hlink>
        <a:srgbClr val="1818B5"/>
      </a:hlink>
      <a:folHlink>
        <a:srgbClr val="37526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dirty="0">
            <a:latin typeface="Helvetica" charset="0"/>
            <a:ea typeface="Helvetica" charset="0"/>
            <a:cs typeface="Helvetica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HUB-7609 HUB Template_2017-wide" id="{BDEA47C7-4740-2643-A38E-C5DA31673022}" vid="{28699769-3FC1-2641-9740-BEF621D15AE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E01251A0EEF54E8A676D8093004803" ma:contentTypeVersion="12" ma:contentTypeDescription="Create a new document." ma:contentTypeScope="" ma:versionID="8617fc5224dd1d3325a10087b008817e">
  <xsd:schema xmlns:xsd="http://www.w3.org/2001/XMLSchema" xmlns:xs="http://www.w3.org/2001/XMLSchema" xmlns:p="http://schemas.microsoft.com/office/2006/metadata/properties" xmlns:ns2="fa00ca13-9295-4a78-9d89-7899cefc0155" xmlns:ns3="6c4edccd-543c-4a94-8cb3-0324422fbd0b" targetNamespace="http://schemas.microsoft.com/office/2006/metadata/properties" ma:root="true" ma:fieldsID="06ea1abbe5d9fcf1b43504f75f6f84cc" ns2:_="" ns3:_="">
    <xsd:import namespace="fa00ca13-9295-4a78-9d89-7899cefc0155"/>
    <xsd:import namespace="6c4edccd-543c-4a94-8cb3-0324422fbd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00ca13-9295-4a78-9d89-7899cefc01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4edccd-543c-4a94-8cb3-0324422fbd0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F68D86C-450F-4C5E-BBF6-E24697EB09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00ca13-9295-4a78-9d89-7899cefc0155"/>
    <ds:schemaRef ds:uri="6c4edccd-543c-4a94-8cb3-0324422fbd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37BB333-DF5C-4952-A6A5-884DF2925A66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fa00ca13-9295-4a78-9d89-7899cefc0155"/>
    <ds:schemaRef ds:uri="http://schemas.microsoft.com/office/2006/documentManagement/types"/>
    <ds:schemaRef ds:uri="6c4edccd-543c-4a94-8cb3-0324422fbd0b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307941F-E30B-4B70-A193-494B651BFA5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5358</TotalTime>
  <Words>1631</Words>
  <Application>Microsoft Office PowerPoint</Application>
  <PresentationFormat>Widescreen</PresentationFormat>
  <Paragraphs>214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ＭＳ Ｐゴシック</vt:lpstr>
      <vt:lpstr>Arial</vt:lpstr>
      <vt:lpstr>Calibri</vt:lpstr>
      <vt:lpstr>Helvetica</vt:lpstr>
      <vt:lpstr>HUB-7609 HUB Template_2017-wide</vt:lpstr>
      <vt:lpstr>PowerPoint Presentation</vt:lpstr>
      <vt:lpstr>Core OE Communications Strategy – Emerging Market</vt:lpstr>
      <vt:lpstr>PowerPoint Presentation</vt:lpstr>
      <vt:lpstr>Core OE Communications Strategy – Select Market</vt:lpstr>
      <vt:lpstr>Cont: Core OE Communications Strategy – Select Market</vt:lpstr>
      <vt:lpstr>PowerPoint Presentation</vt:lpstr>
      <vt:lpstr>Core OE Communications Strategy – Key Market</vt:lpstr>
      <vt:lpstr>Core OE Communications Strategy – Key Market</vt:lpstr>
    </vt:vector>
  </TitlesOfParts>
  <Company>HUB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edit Master slide title here.</dc:title>
  <dc:creator>Gospo, Nancy</dc:creator>
  <cp:lastModifiedBy>Tyson, Meagan</cp:lastModifiedBy>
  <cp:revision>242</cp:revision>
  <cp:lastPrinted>2016-08-10T15:19:44Z</cp:lastPrinted>
  <dcterms:created xsi:type="dcterms:W3CDTF">2017-01-06T16:33:04Z</dcterms:created>
  <dcterms:modified xsi:type="dcterms:W3CDTF">2020-09-04T21:24:54Z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0x01010025E01251A0EEF54E8A676D8093004803</vt:lpwstr>
  </property>
</Properties>
</file>