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60" r:id="rId2"/>
    <p:sldId id="266" r:id="rId3"/>
    <p:sldId id="264" r:id="rId4"/>
    <p:sldId id="267" r:id="rId5"/>
    <p:sldId id="268" r:id="rId6"/>
    <p:sldId id="269" r:id="rId7"/>
    <p:sldId id="270" r:id="rId8"/>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5CEDE"/>
    <a:srgbClr val="0281C6"/>
    <a:srgbClr val="3BBEB2"/>
    <a:srgbClr val="A6E52E"/>
    <a:srgbClr val="23B3E7"/>
    <a:srgbClr val="006CB7"/>
    <a:srgbClr val="41AD49"/>
    <a:srgbClr val="ADCD00"/>
    <a:srgbClr val="FCC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57F6974-E7DC-4EEA-9314-CF1EC874FA0F}">
  <a:tblStyle styleId="{357F6974-E7DC-4EEA-9314-CF1EC874FA0F}" styleName="Table_0"/>
  <a:tblStyle styleId="{ED64608D-BC59-4DA6-87D3-7DD8808A2AF0}" styleName="Table_1"/>
  <a:tblStyle styleId="{9F8086B1-1081-4285-810D-529B858458D5}" styleName="Table_2"/>
  <a:tblStyle styleId="{65E42E0C-73B2-4F69-AB7F-0AB8C8F56E9E}" styleName="Table_3"/>
  <a:tblStyle styleId="{417BDF0A-39B8-4CF3-BABC-F9B7D8E08C9E}" styleName="Table_4"/>
  <a:tblStyle styleId="{630A9E5F-5F42-4D46-A2F3-2358A893CAC8}" styleName="Table_5"/>
  <a:tblStyle styleId="{41B53E4E-3E4B-4699-966B-3CBB220E49EE}" styleName="Table_6"/>
  <a:tblStyle styleId="{5AE844DA-2EC7-417E-A2AC-7C7A1354194D}" styleName="Table_7"/>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66" d="100"/>
          <a:sy n="66" d="100"/>
        </p:scale>
        <p:origin x="-2856" y="-9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170238" cy="479425"/>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4143375" y="0"/>
            <a:ext cx="3170238" cy="479425"/>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731837" y="4560887"/>
            <a:ext cx="5851525" cy="4319587"/>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120188"/>
            <a:ext cx="3170238" cy="479425"/>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lvl1pPr marL="0" marR="0" indent="0" algn="r" rtl="0">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6437548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 name="Shape 102"/>
          <p:cNvSpPr txBox="1">
            <a:spLocks noGrp="1"/>
          </p:cNvSpPr>
          <p:nvPr>
            <p:ph type="body" idx="1"/>
          </p:nvPr>
        </p:nvSpPr>
        <p:spPr>
          <a:xfrm>
            <a:off x="731837" y="4560887"/>
            <a:ext cx="5851525" cy="4319587"/>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03" name="Shape 103"/>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b="0" i="0" u="none" strike="noStrike" cap="none" baseline="0">
                <a:solidFill>
                  <a:schemeClr val="dk1"/>
                </a:solidFill>
                <a:latin typeface="Arial"/>
                <a:ea typeface="Arial"/>
                <a:cs typeface="Arial"/>
                <a:sym typeface="Arial"/>
              </a:rPr>
              <a:t>1</a:t>
            </a:fld>
            <a:endParaRPr lang="en-U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731837" y="4560887"/>
            <a:ext cx="5851525" cy="4319587"/>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b="0" i="0" u="none" strike="noStrike" cap="none" baseline="0">
                <a:solidFill>
                  <a:schemeClr val="dk1"/>
                </a:solidFill>
                <a:latin typeface="Arial"/>
                <a:ea typeface="Arial"/>
                <a:cs typeface="Arial"/>
                <a:sym typeface="Arial"/>
              </a:rPr>
              <a:t>2</a:t>
            </a:fld>
            <a:endParaRPr lang="en-U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731837" y="4560887"/>
            <a:ext cx="5851525" cy="4319587"/>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b="0" i="0" u="none" strike="noStrike" cap="none" baseline="0">
                <a:solidFill>
                  <a:schemeClr val="dk1"/>
                </a:solidFill>
                <a:latin typeface="Arial"/>
                <a:ea typeface="Arial"/>
                <a:cs typeface="Arial"/>
                <a:sym typeface="Arial"/>
              </a:rPr>
              <a:t>3</a:t>
            </a:fld>
            <a:endParaRPr lang="en-U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731837" y="4560887"/>
            <a:ext cx="5851525" cy="4319587"/>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b="0" i="0" u="none" strike="noStrike" cap="none" baseline="0">
                <a:solidFill>
                  <a:schemeClr val="dk1"/>
                </a:solidFill>
                <a:latin typeface="Arial"/>
                <a:ea typeface="Arial"/>
                <a:cs typeface="Arial"/>
                <a:sym typeface="Arial"/>
              </a:rPr>
              <a:t>4</a:t>
            </a:fld>
            <a:endParaRPr lang="en-U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731837" y="4560887"/>
            <a:ext cx="5851525" cy="4319587"/>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b="0" i="0" u="none" strike="noStrike" cap="none" baseline="0">
                <a:solidFill>
                  <a:schemeClr val="dk1"/>
                </a:solidFill>
                <a:latin typeface="Arial"/>
                <a:ea typeface="Arial"/>
                <a:cs typeface="Arial"/>
                <a:sym typeface="Arial"/>
              </a:rPr>
              <a:t>5</a:t>
            </a:fld>
            <a:endParaRPr lang="en-U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731837" y="4560887"/>
            <a:ext cx="5851525" cy="4319587"/>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137" name="Shape 137"/>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b="0" i="0" u="none" strike="noStrike" cap="none" baseline="0">
                <a:solidFill>
                  <a:schemeClr val="dk1"/>
                </a:solidFill>
                <a:latin typeface="Arial"/>
                <a:ea typeface="Arial"/>
                <a:cs typeface="Arial"/>
                <a:sym typeface="Arial"/>
              </a:rPr>
              <a:t>6</a:t>
            </a:fld>
            <a:endParaRPr lang="en-US" sz="13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 name="Shape 110"/>
          <p:cNvSpPr txBox="1">
            <a:spLocks noGrp="1"/>
          </p:cNvSpPr>
          <p:nvPr>
            <p:ph type="body" idx="1"/>
          </p:nvPr>
        </p:nvSpPr>
        <p:spPr>
          <a:xfrm>
            <a:off x="731837" y="4560887"/>
            <a:ext cx="5851525" cy="4319587"/>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11" name="Shape 111"/>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b="0" i="0" u="none" strike="noStrike" cap="none" baseline="0">
                <a:solidFill>
                  <a:schemeClr val="dk1"/>
                </a:solidFill>
                <a:latin typeface="Arial"/>
                <a:ea typeface="Arial"/>
                <a:cs typeface="Arial"/>
                <a:sym typeface="Arial"/>
              </a:rPr>
              <a:t>7</a:t>
            </a:fld>
            <a:endParaRPr lang="en-US" sz="13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hape 72"/>
          <p:cNvSpPr txBox="1">
            <a:spLocks/>
          </p:cNvSpPr>
          <p:nvPr userDrawn="1"/>
        </p:nvSpPr>
        <p:spPr>
          <a:xfrm>
            <a:off x="0" y="0"/>
            <a:ext cx="9144000" cy="1143000"/>
          </a:xfrm>
          <a:prstGeom prst="rect">
            <a:avLst/>
          </a:prstGeom>
          <a:solidFill>
            <a:srgbClr val="0481C6"/>
          </a:solidFill>
          <a:ln>
            <a:noFill/>
          </a:ln>
        </p:spPr>
        <p:txBody>
          <a:bodyPr lIns="91425" tIns="45700" rIns="91425" bIns="457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SzPct val="25000"/>
            </a:pPr>
            <a:endParaRPr lang="en-US" sz="3600" b="1" dirty="0">
              <a:solidFill>
                <a:schemeClr val="bg1"/>
              </a:solidFill>
              <a:latin typeface="Arial" panose="020B0604020202020204" pitchFamily="34" charset="0"/>
              <a:ea typeface="Arial Narrow"/>
              <a:cs typeface="Arial" panose="020B0604020202020204" pitchFamily="34" charset="0"/>
              <a:sym typeface="Arial Narrow"/>
            </a:endParaRPr>
          </a:p>
        </p:txBody>
      </p:sp>
      <p:sp>
        <p:nvSpPr>
          <p:cNvPr id="7" name="Shape 12"/>
          <p:cNvSpPr txBox="1">
            <a:spLocks/>
          </p:cNvSpPr>
          <p:nvPr userDrawn="1"/>
        </p:nvSpPr>
        <p:spPr>
          <a:xfrm>
            <a:off x="152400" y="6537326"/>
            <a:ext cx="2133599" cy="24447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100" b="0" i="0" u="none" strike="noStrike" cap="none" baseline="0">
                <a:solidFill>
                  <a:schemeClr val="dk1"/>
                </a:solidFill>
                <a:latin typeface="Arial Narrow"/>
                <a:ea typeface="Arial Narrow"/>
                <a:cs typeface="Arial Narrow"/>
                <a:sym typeface="Arial Narrow"/>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68F35262-7063-43B6-9DD5-9F657903E93C}" type="slidenum">
              <a:rPr lang="en-US" smtClean="0"/>
              <a:pPr>
                <a:buSzPct val="25000"/>
              </a:pPr>
              <a:t>‹#›</a:t>
            </a:fld>
            <a:endParaRPr lang="en-US" dirty="0"/>
          </a:p>
        </p:txBody>
      </p:sp>
      <p:sp>
        <p:nvSpPr>
          <p:cNvPr id="3" name="Content Placeholder 2"/>
          <p:cNvSpPr>
            <a:spLocks noGrp="1"/>
          </p:cNvSpPr>
          <p:nvPr>
            <p:ph sz="quarter" idx="10"/>
          </p:nvPr>
        </p:nvSpPr>
        <p:spPr>
          <a:xfrm>
            <a:off x="381000" y="1676400"/>
            <a:ext cx="8382000" cy="4419600"/>
          </a:xfrm>
          <a:prstGeom prst="rect">
            <a:avLst/>
          </a:prstGeom>
        </p:spPr>
        <p:txBody>
          <a:bodyPr/>
          <a:lstStyle>
            <a:lvl1pPr>
              <a:buClr>
                <a:srgbClr val="0481C6"/>
              </a:buClr>
              <a:defRPr sz="2400"/>
            </a:lvl1pPr>
            <a:lvl2pPr>
              <a:buClr>
                <a:srgbClr val="0481C6"/>
              </a:buClr>
              <a:defRPr sz="2000"/>
            </a:lvl2pPr>
            <a:lvl3pPr>
              <a:buClr>
                <a:srgbClr val="0481C6"/>
              </a:buClr>
              <a:defRPr sz="1800"/>
            </a:lvl3pPr>
            <a:lvl4pPr>
              <a:buClr>
                <a:srgbClr val="0481C6"/>
              </a:buClr>
              <a:defRPr sz="1600"/>
            </a:lvl4pPr>
            <a:lvl5pPr>
              <a:buClr>
                <a:srgbClr val="0481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381000" y="0"/>
            <a:ext cx="8686800" cy="1143000"/>
          </a:xfrm>
          <a:prstGeom prst="rect">
            <a:avLst/>
          </a:prstGeom>
        </p:spPr>
        <p:txBody>
          <a:bodyPr anchor="ctr" anchorCtr="0"/>
          <a:lstStyle>
            <a:lvl1pPr algn="l">
              <a:defRPr sz="36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095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hape 12"/>
          <p:cNvSpPr txBox="1">
            <a:spLocks/>
          </p:cNvSpPr>
          <p:nvPr userDrawn="1"/>
        </p:nvSpPr>
        <p:spPr>
          <a:xfrm>
            <a:off x="152400" y="6537326"/>
            <a:ext cx="2133599" cy="24447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100" b="0" i="0" u="none" strike="noStrike" cap="none" baseline="0">
                <a:solidFill>
                  <a:schemeClr val="dk1"/>
                </a:solidFill>
                <a:latin typeface="Arial Narrow"/>
                <a:ea typeface="Arial Narrow"/>
                <a:cs typeface="Arial Narrow"/>
                <a:sym typeface="Arial Narrow"/>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68F35262-7063-43B6-9DD5-9F657903E93C}" type="slidenum">
              <a:rPr lang="en-US" smtClean="0"/>
              <a:pPr>
                <a:buSzPct val="25000"/>
              </a:pPr>
              <a:t>‹#›</a:t>
            </a:fld>
            <a:endParaRPr lang="en-US" dirty="0"/>
          </a:p>
        </p:txBody>
      </p:sp>
      <p:sp>
        <p:nvSpPr>
          <p:cNvPr id="4" name="Title 3"/>
          <p:cNvSpPr>
            <a:spLocks noGrp="1"/>
          </p:cNvSpPr>
          <p:nvPr>
            <p:ph type="title"/>
          </p:nvPr>
        </p:nvSpPr>
        <p:spPr>
          <a:xfrm>
            <a:off x="381000" y="152400"/>
            <a:ext cx="8686800" cy="904875"/>
          </a:xfrm>
          <a:prstGeom prst="rect">
            <a:avLst/>
          </a:prstGeom>
        </p:spPr>
        <p:txBody>
          <a:bodyPr anchor="ctr" anchorCtr="0"/>
          <a:lstStyle>
            <a:lvl1pPr algn="l">
              <a:defRPr sz="3600" b="0" cap="none" baseline="0">
                <a:solidFill>
                  <a:schemeClr val="bg1">
                    <a:lumMod val="65000"/>
                  </a:schemeClr>
                </a:solidFill>
              </a:defRPr>
            </a:lvl1pPr>
          </a:lstStyle>
          <a:p>
            <a:r>
              <a:rPr lang="en-US" dirty="0" smtClean="0"/>
              <a:t>Click to edit Master title style</a:t>
            </a:r>
            <a:endParaRPr lang="en-US" dirty="0"/>
          </a:p>
        </p:txBody>
      </p:sp>
      <p:cxnSp>
        <p:nvCxnSpPr>
          <p:cNvPr id="8" name="Straight Connector 7"/>
          <p:cNvCxnSpPr/>
          <p:nvPr userDrawn="1"/>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62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Shape 24"/>
        <p:cNvGrpSpPr/>
        <p:nvPr/>
      </p:nvGrpSpPr>
      <p:grpSpPr>
        <a:xfrm>
          <a:off x="0" y="0"/>
          <a:ext cx="0" cy="0"/>
          <a:chOff x="0" y="0"/>
          <a:chExt cx="0" cy="0"/>
        </a:xfrm>
      </p:grpSpPr>
      <p:sp>
        <p:nvSpPr>
          <p:cNvPr id="2" name="Shape 72"/>
          <p:cNvSpPr txBox="1">
            <a:spLocks/>
          </p:cNvSpPr>
          <p:nvPr userDrawn="1"/>
        </p:nvSpPr>
        <p:spPr>
          <a:xfrm>
            <a:off x="0" y="0"/>
            <a:ext cx="9144000" cy="1143000"/>
          </a:xfrm>
          <a:prstGeom prst="rect">
            <a:avLst/>
          </a:prstGeom>
          <a:solidFill>
            <a:srgbClr val="0481C6"/>
          </a:solidFill>
          <a:ln>
            <a:noFill/>
          </a:ln>
        </p:spPr>
        <p:txBody>
          <a:bodyPr lIns="91425" tIns="45700" rIns="91425" bIns="457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SzPct val="25000"/>
            </a:pPr>
            <a:endParaRPr lang="en-US" sz="3600" b="1" dirty="0">
              <a:solidFill>
                <a:schemeClr val="bg1"/>
              </a:solidFill>
              <a:latin typeface="Arial" panose="020B0604020202020204" pitchFamily="34" charset="0"/>
              <a:ea typeface="Arial Narrow"/>
              <a:cs typeface="Arial" panose="020B0604020202020204" pitchFamily="34" charset="0"/>
              <a:sym typeface="Arial Narrow"/>
            </a:endParaRPr>
          </a:p>
        </p:txBody>
      </p:sp>
      <p:sp>
        <p:nvSpPr>
          <p:cNvPr id="3" name="Title 2"/>
          <p:cNvSpPr>
            <a:spLocks noGrp="1"/>
          </p:cNvSpPr>
          <p:nvPr>
            <p:ph type="title"/>
          </p:nvPr>
        </p:nvSpPr>
        <p:spPr>
          <a:xfrm>
            <a:off x="381000" y="0"/>
            <a:ext cx="8686800" cy="1143000"/>
          </a:xfrm>
          <a:prstGeom prst="rect">
            <a:avLst/>
          </a:prstGeom>
        </p:spPr>
        <p:txBody>
          <a:bodyPr anchor="ctr" anchorCtr="0"/>
          <a:lstStyle>
            <a:lvl1pPr algn="l">
              <a:defRPr sz="3600" b="1" cap="all" baseline="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84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B1D062-1762-4E40-956A-FAA00F362AA1}" type="datetimeFigureOut">
              <a:rPr lang="en-US" smtClean="0"/>
              <a:t>9/9/2019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78FE62-52EE-47AB-B40F-151C88166FB1}" type="slidenum">
              <a:rPr lang="en-US" smtClean="0"/>
              <a:t>‹#›</a:t>
            </a:fld>
            <a:endParaRPr lang="en-US"/>
          </a:p>
        </p:txBody>
      </p:sp>
    </p:spTree>
    <p:extLst>
      <p:ext uri="{BB962C8B-B14F-4D97-AF65-F5344CB8AC3E}">
        <p14:creationId xmlns:p14="http://schemas.microsoft.com/office/powerpoint/2010/main" val="1610672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12"/>
          <p:cNvSpPr txBox="1">
            <a:spLocks noGrp="1"/>
          </p:cNvSpPr>
          <p:nvPr>
            <p:ph type="sldNum" idx="4"/>
          </p:nvPr>
        </p:nvSpPr>
        <p:spPr>
          <a:xfrm>
            <a:off x="304800" y="6400800"/>
            <a:ext cx="2133599" cy="244474"/>
          </a:xfrm>
          <a:prstGeom prst="rect">
            <a:avLst/>
          </a:prstGeom>
          <a:noFill/>
          <a:ln>
            <a:noFill/>
          </a:ln>
        </p:spPr>
        <p:txBody>
          <a:bodyPr lIns="91425" tIns="45700" rIns="91425" bIns="45700" anchor="ctr" anchorCtr="0">
            <a:noAutofit/>
          </a:bodyPr>
          <a:lstStyle>
            <a:lvl1pPr marL="0" marR="0" indent="0" algn="l" rtl="0">
              <a:spcBef>
                <a:spcPts val="0"/>
              </a:spcBef>
              <a:buNone/>
              <a:defRPr sz="1100" b="0" i="0" u="none" strike="noStrike" cap="none" baseline="0">
                <a:solidFill>
                  <a:schemeClr val="dk1"/>
                </a:solidFill>
                <a:latin typeface="Arial Narrow"/>
                <a:ea typeface="Arial Narrow"/>
                <a:cs typeface="Arial Narrow"/>
                <a:sym typeface="Arial Narrow"/>
              </a:defRPr>
            </a:lvl1pPr>
          </a:lstStyle>
          <a:p>
            <a:pPr marL="0" lvl="0" indent="0">
              <a:spcBef>
                <a:spcPts val="0"/>
              </a:spcBef>
              <a:buSzPct val="25000"/>
              <a:buNone/>
            </a:pPr>
            <a:fld id="{68F35262-7063-43B6-9DD5-9F657903E93C}" type="slidenum">
              <a:rPr lang="en-US" smtClean="0"/>
              <a:t>‹#›</a:t>
            </a:fld>
            <a:endParaRPr lang="en-US" dirty="0"/>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48600" y="6092537"/>
            <a:ext cx="1066800" cy="536863"/>
          </a:xfrm>
          <a:prstGeom prst="rect">
            <a:avLst/>
          </a:prstGeom>
        </p:spPr>
      </p:pic>
    </p:spTree>
    <p:extLst>
      <p:ext uri="{BB962C8B-B14F-4D97-AF65-F5344CB8AC3E}">
        <p14:creationId xmlns:p14="http://schemas.microsoft.com/office/powerpoint/2010/main" val="193890198"/>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2" r:id="rId3"/>
    <p:sldLayoutId id="2147483690" r:id="rId4"/>
    <p:sldLayoutId id="214748369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066800" y="4648200"/>
            <a:ext cx="8077200" cy="1905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baseline="0">
                <a:solidFill>
                  <a:schemeClr val="lt1"/>
                </a:solidFill>
                <a:latin typeface="Arial Narrow"/>
                <a:ea typeface="Arial Narrow"/>
                <a:cs typeface="Arial Narrow"/>
                <a:sym typeface="Arial Narrow"/>
              </a:rPr>
              <a:t>MEDICAL</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43000"/>
            <a:ext cx="9144892" cy="5715000"/>
          </a:xfrm>
          <a:prstGeom prst="rect">
            <a:avLst/>
          </a:prstGeom>
        </p:spPr>
      </p:pic>
      <p:sp>
        <p:nvSpPr>
          <p:cNvPr id="5" name="Title 3"/>
          <p:cNvSpPr txBox="1">
            <a:spLocks/>
          </p:cNvSpPr>
          <p:nvPr/>
        </p:nvSpPr>
        <p:spPr>
          <a:xfrm>
            <a:off x="381000" y="0"/>
            <a:ext cx="8686800" cy="1143000"/>
          </a:xfrm>
          <a:prstGeom prst="rect">
            <a:avLst/>
          </a:prstGeom>
        </p:spPr>
        <p:txBody>
          <a:bodyPr anchor="ctr" anchorCtr="0"/>
          <a:lstStyle>
            <a:lvl1pPr algn="l" defTabSz="914400" rtl="0" eaLnBrk="1" latinLnBrk="0" hangingPunct="1">
              <a:spcBef>
                <a:spcPct val="0"/>
              </a:spcBef>
              <a:buNone/>
              <a:defRPr sz="3600" b="1" kern="1200" cap="all" baseline="0">
                <a:solidFill>
                  <a:schemeClr val="bg1"/>
                </a:solidFill>
                <a:latin typeface="+mj-lt"/>
                <a:ea typeface="+mj-ea"/>
                <a:cs typeface="+mj-cs"/>
              </a:defRPr>
            </a:lvl1pPr>
          </a:lstStyle>
          <a:p>
            <a:r>
              <a:rPr lang="en-US" dirty="0" smtClean="0"/>
              <a:t>CHOOSING THE RIGHT PROVIDER</a:t>
            </a:r>
            <a:endParaRPr lang="en-US" dirty="0"/>
          </a:p>
        </p:txBody>
      </p:sp>
      <p:grpSp>
        <p:nvGrpSpPr>
          <p:cNvPr id="4" name="Group 3"/>
          <p:cNvGrpSpPr/>
          <p:nvPr/>
        </p:nvGrpSpPr>
        <p:grpSpPr>
          <a:xfrm>
            <a:off x="4528968" y="1447800"/>
            <a:ext cx="4157831" cy="4876800"/>
            <a:chOff x="4528968" y="1181100"/>
            <a:chExt cx="4157831" cy="4495800"/>
          </a:xfrm>
        </p:grpSpPr>
        <p:sp>
          <p:nvSpPr>
            <p:cNvPr id="6" name="Shape 172"/>
            <p:cNvSpPr txBox="1">
              <a:spLocks/>
            </p:cNvSpPr>
            <p:nvPr/>
          </p:nvSpPr>
          <p:spPr>
            <a:xfrm>
              <a:off x="4528968" y="1181100"/>
              <a:ext cx="4157831" cy="4495800"/>
            </a:xfrm>
            <a:prstGeom prst="roundRect">
              <a:avLst/>
            </a:prstGeom>
            <a:solidFill>
              <a:srgbClr val="FFFFFF">
                <a:alpha val="69804"/>
              </a:srgbClr>
            </a:solidFill>
            <a:ln>
              <a:noFill/>
            </a:ln>
          </p:spPr>
          <p:txBody>
            <a:bodyPr lIns="91440" tIns="91440" rIns="91440" bIns="9144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1200"/>
                </a:spcAft>
                <a:buClr>
                  <a:srgbClr val="0481C6"/>
                </a:buClr>
                <a:buSzPct val="100000"/>
                <a:buNone/>
              </a:pPr>
              <a:r>
                <a:rPr lang="en-US" sz="2400" b="1" dirty="0">
                  <a:solidFill>
                    <a:srgbClr val="0481C6"/>
                  </a:solidFill>
                  <a:latin typeface="Arial" panose="020B0604020202020204" pitchFamily="34" charset="0"/>
                  <a:ea typeface="Arial Narrow"/>
                  <a:cs typeface="Arial" panose="020B0604020202020204" pitchFamily="34" charset="0"/>
                  <a:sym typeface="Arial Narrow"/>
                </a:rPr>
                <a:t>A trip to the ER can easily cost three times as much as a visit to an urgent care or convenience clinic, and your wait time will likely be considerably </a:t>
              </a:r>
              <a:r>
                <a:rPr lang="en-US" sz="2400" b="1" dirty="0" smtClean="0">
                  <a:solidFill>
                    <a:srgbClr val="0481C6"/>
                  </a:solidFill>
                  <a:latin typeface="Arial" panose="020B0604020202020204" pitchFamily="34" charset="0"/>
                  <a:ea typeface="Arial Narrow"/>
                  <a:cs typeface="Arial" panose="020B0604020202020204" pitchFamily="34" charset="0"/>
                  <a:sym typeface="Arial Narrow"/>
                </a:rPr>
                <a:t>longer.</a:t>
              </a:r>
            </a:p>
            <a:p>
              <a:pPr marL="0" lvl="1" indent="0">
                <a:spcBef>
                  <a:spcPts val="0"/>
                </a:spcBef>
                <a:spcAft>
                  <a:spcPts val="1200"/>
                </a:spcAft>
                <a:buClr>
                  <a:srgbClr val="0481C6"/>
                </a:buClr>
                <a:buSzPct val="100000"/>
                <a:buNone/>
              </a:pPr>
              <a:endParaRPr lang="en-US" sz="2400" b="1" dirty="0" smtClean="0">
                <a:solidFill>
                  <a:srgbClr val="0481C6"/>
                </a:solidFill>
                <a:latin typeface="Arial" panose="020B0604020202020204" pitchFamily="34" charset="0"/>
                <a:ea typeface="Arial Narrow"/>
                <a:cs typeface="Arial" panose="020B0604020202020204" pitchFamily="34" charset="0"/>
                <a:sym typeface="Arial Narrow"/>
              </a:endParaRPr>
            </a:p>
            <a:p>
              <a:pPr marL="0" lvl="1" indent="0">
                <a:spcBef>
                  <a:spcPts val="0"/>
                </a:spcBef>
                <a:spcAft>
                  <a:spcPts val="1200"/>
                </a:spcAft>
                <a:buClr>
                  <a:srgbClr val="0481C6"/>
                </a:buClr>
                <a:buSzPct val="100000"/>
                <a:buNone/>
              </a:pPr>
              <a:r>
                <a:rPr lang="en-US" sz="2400" dirty="0" smtClean="0">
                  <a:latin typeface="Arial" panose="020B0604020202020204" pitchFamily="34" charset="0"/>
                  <a:ea typeface="Arial Narrow"/>
                  <a:cs typeface="Arial" panose="020B0604020202020204" pitchFamily="34" charset="0"/>
                  <a:sym typeface="Arial Narrow"/>
                </a:rPr>
                <a:t>Follow these </a:t>
              </a:r>
              <a:r>
                <a:rPr lang="en-US" sz="2400" dirty="0">
                  <a:latin typeface="Arial" panose="020B0604020202020204" pitchFamily="34" charset="0"/>
                  <a:ea typeface="Arial Narrow"/>
                  <a:cs typeface="Arial" panose="020B0604020202020204" pitchFamily="34" charset="0"/>
                  <a:sym typeface="Arial Narrow"/>
                </a:rPr>
                <a:t>guidelines </a:t>
              </a:r>
              <a:r>
                <a:rPr lang="en-US" sz="2400" dirty="0" smtClean="0">
                  <a:latin typeface="Arial" panose="020B0604020202020204" pitchFamily="34" charset="0"/>
                  <a:ea typeface="Arial Narrow"/>
                  <a:cs typeface="Arial" panose="020B0604020202020204" pitchFamily="34" charset="0"/>
                  <a:sym typeface="Arial Narrow"/>
                </a:rPr>
                <a:t>to </a:t>
              </a:r>
              <a:r>
                <a:rPr lang="en-US" sz="2400" dirty="0">
                  <a:latin typeface="Arial" panose="020B0604020202020204" pitchFamily="34" charset="0"/>
                  <a:ea typeface="Arial Narrow"/>
                  <a:cs typeface="Arial" panose="020B0604020202020204" pitchFamily="34" charset="0"/>
                  <a:sym typeface="Arial Narrow"/>
                </a:rPr>
                <a:t>help you determine where to go first to get care</a:t>
              </a:r>
              <a:r>
                <a:rPr lang="en-US" sz="2400" dirty="0" smtClean="0">
                  <a:latin typeface="Arial" panose="020B0604020202020204" pitchFamily="34" charset="0"/>
                  <a:ea typeface="Arial Narrow"/>
                  <a:cs typeface="Arial" panose="020B0604020202020204" pitchFamily="34" charset="0"/>
                  <a:sym typeface="Arial Narrow"/>
                </a:rPr>
                <a:t>.</a:t>
              </a:r>
              <a:endParaRPr lang="en-US" sz="2400" dirty="0" smtClean="0">
                <a:latin typeface="+mj-lt"/>
                <a:ea typeface="Arial Narrow"/>
                <a:cs typeface="Arial Narrow"/>
                <a:sym typeface="Arial Narrow"/>
              </a:endParaRPr>
            </a:p>
          </p:txBody>
        </p:sp>
        <p:cxnSp>
          <p:nvCxnSpPr>
            <p:cNvPr id="8" name="Straight Connector 7"/>
            <p:cNvCxnSpPr/>
            <p:nvPr/>
          </p:nvCxnSpPr>
          <p:spPr>
            <a:xfrm>
              <a:off x="4626683" y="4061222"/>
              <a:ext cx="3962399" cy="0"/>
            </a:xfrm>
            <a:prstGeom prst="line">
              <a:avLst/>
            </a:prstGeom>
            <a:ln w="28575">
              <a:solidFill>
                <a:srgbClr val="0281C6"/>
              </a:solidFill>
            </a:ln>
          </p:spPr>
          <p:style>
            <a:lnRef idx="1">
              <a:schemeClr val="accent5"/>
            </a:lnRef>
            <a:fillRef idx="0">
              <a:schemeClr val="accent5"/>
            </a:fillRef>
            <a:effectRef idx="0">
              <a:schemeClr val="accent5"/>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051" name="Picture 3" descr="L:\iStock\1_iStock\AH4R\Man on Cell Pho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4222" y="2543804"/>
            <a:ext cx="2055745" cy="3094996"/>
          </a:xfrm>
          <a:prstGeom prst="rect">
            <a:avLst/>
          </a:prstGeom>
          <a:noFill/>
          <a:extLst>
            <a:ext uri="{909E8E84-426E-40DD-AFC4-6F175D3DCCD1}">
              <a14:hiddenFill xmlns:a14="http://schemas.microsoft.com/office/drawing/2010/main">
                <a:solidFill>
                  <a:srgbClr val="FFFFFF"/>
                </a:solidFill>
              </a14:hiddenFill>
            </a:ext>
          </a:extLst>
        </p:spPr>
      </p:pic>
      <p:sp>
        <p:nvSpPr>
          <p:cNvPr id="8" name="Shape 80"/>
          <p:cNvSpPr txBox="1">
            <a:spLocks noGrp="1"/>
          </p:cNvSpPr>
          <p:nvPr>
            <p:ph type="title"/>
          </p:nvPr>
        </p:nvSpPr>
        <p:spPr/>
        <p:txBody>
          <a:bodyPr/>
          <a:lstStyle/>
          <a:p>
            <a:pPr lvl="0"/>
            <a:r>
              <a:rPr lang="en-US" dirty="0" smtClean="0">
                <a:sym typeface="Arial Narrow"/>
              </a:rPr>
              <a:t>Telehealth</a:t>
            </a:r>
            <a:endParaRPr lang="en-US" dirty="0">
              <a:sym typeface="Arial Narrow"/>
            </a:endParaRPr>
          </a:p>
        </p:txBody>
      </p:sp>
      <p:cxnSp>
        <p:nvCxnSpPr>
          <p:cNvPr id="9" name="Straight Connector 8"/>
          <p:cNvCxnSpPr/>
          <p:nvPr/>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hape 172"/>
          <p:cNvSpPr txBox="1">
            <a:spLocks/>
          </p:cNvSpPr>
          <p:nvPr/>
        </p:nvSpPr>
        <p:spPr>
          <a:xfrm>
            <a:off x="381000" y="2514600"/>
            <a:ext cx="8305799" cy="3124200"/>
          </a:xfrm>
          <a:prstGeom prst="roundRect">
            <a:avLst/>
          </a:prstGeom>
          <a:noFill/>
          <a:ln w="57150">
            <a:solidFill>
              <a:srgbClr val="75CEDE"/>
            </a:solidFill>
          </a:ln>
        </p:spPr>
        <p:style>
          <a:lnRef idx="2">
            <a:schemeClr val="accent5"/>
          </a:lnRef>
          <a:fillRef idx="1">
            <a:schemeClr val="lt1"/>
          </a:fillRef>
          <a:effectRef idx="0">
            <a:schemeClr val="accent5"/>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165100" algn="l" rtl="0">
              <a:lnSpc>
                <a:spcPct val="100000"/>
              </a:lnSpc>
              <a:spcBef>
                <a:spcPts val="560"/>
              </a:spcBef>
              <a:spcAft>
                <a:spcPts val="600"/>
              </a:spcAft>
              <a:buClr>
                <a:schemeClr val="dk2"/>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600"/>
              </a:spcAft>
              <a:buClr>
                <a:schemeClr val="accent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600"/>
              </a:spcAft>
              <a:buClr>
                <a:schemeClr val="accent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lvl="1" indent="0">
              <a:spcBef>
                <a:spcPts val="0"/>
              </a:spcBef>
              <a:buClr>
                <a:srgbClr val="0481C6"/>
              </a:buClr>
              <a:buSzPct val="100000"/>
              <a:buNone/>
            </a:pPr>
            <a:endParaRPr lang="en-US" sz="2000" b="1" dirty="0" smtClean="0">
              <a:solidFill>
                <a:srgbClr val="0481C6"/>
              </a:solidFill>
              <a:latin typeface="Arial" panose="020B0604020202020204" pitchFamily="34" charset="0"/>
              <a:ea typeface="Arial Narrow"/>
              <a:cs typeface="Arial" panose="020B0604020202020204" pitchFamily="34" charset="0"/>
              <a:sym typeface="Arial Narrow"/>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 y="1497538"/>
            <a:ext cx="1447800" cy="1474262"/>
          </a:xfrm>
          <a:prstGeom prst="rect">
            <a:avLst/>
          </a:prstGeom>
        </p:spPr>
      </p:pic>
      <p:sp>
        <p:nvSpPr>
          <p:cNvPr id="7" name="Shape 172"/>
          <p:cNvSpPr txBox="1">
            <a:spLocks/>
          </p:cNvSpPr>
          <p:nvPr/>
        </p:nvSpPr>
        <p:spPr>
          <a:xfrm>
            <a:off x="381000" y="2971800"/>
            <a:ext cx="6553200" cy="2034699"/>
          </a:xfrm>
          <a:prstGeom prst="rect">
            <a:avLst/>
          </a:prstGeom>
          <a:noFill/>
          <a:ln w="57150">
            <a:noFill/>
          </a:ln>
        </p:spPr>
        <p:style>
          <a:lnRef idx="2">
            <a:schemeClr val="accent5"/>
          </a:lnRef>
          <a:fillRef idx="1">
            <a:schemeClr val="lt1"/>
          </a:fillRef>
          <a:effectRef idx="0">
            <a:schemeClr val="accent5"/>
          </a:effectRef>
          <a:fontRef idx="minor">
            <a:schemeClr val="dk1"/>
          </a:fontRef>
        </p:style>
        <p:txBody>
          <a:bodyPr lIns="91425" tIns="45700" rIns="91425" bIns="45700" numCol="2" anchor="t" anchorCtr="0">
            <a:noAutofit/>
          </a:bodyPr>
          <a:lstStyle>
            <a:defPPr marR="0" algn="l" rtl="0">
              <a:lnSpc>
                <a:spcPct val="100000"/>
              </a:lnSpc>
              <a:spcBef>
                <a:spcPts val="0"/>
              </a:spcBef>
              <a:spcAft>
                <a:spcPts val="0"/>
              </a:spcAft>
            </a:defPPr>
            <a:lvl1pPr marL="342900" marR="0" indent="-165100" algn="l" rtl="0">
              <a:lnSpc>
                <a:spcPct val="100000"/>
              </a:lnSpc>
              <a:spcBef>
                <a:spcPts val="560"/>
              </a:spcBef>
              <a:spcAft>
                <a:spcPts val="600"/>
              </a:spcAft>
              <a:buClr>
                <a:schemeClr val="dk2"/>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600"/>
              </a:spcAft>
              <a:buClr>
                <a:schemeClr val="accent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600"/>
              </a:spcAft>
              <a:buClr>
                <a:schemeClr val="accent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Allergies</a:t>
            </a:r>
            <a:endParaRPr lang="en-US" sz="1600" dirty="0">
              <a:solidFill>
                <a:schemeClr val="tx1"/>
              </a:solidFill>
              <a:latin typeface="Arial" panose="020B0604020202020204" pitchFamily="34" charset="0"/>
              <a:ea typeface="Arial Narrow"/>
              <a:cs typeface="Arial" panose="020B0604020202020204" pitchFamily="34" charset="0"/>
              <a:sym typeface="Arial Narrow"/>
            </a:endParaRP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Anxiety issues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Back problems </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Bronchitis</a:t>
            </a: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Cold </a:t>
            </a:r>
            <a:r>
              <a:rPr lang="en-US" sz="1600" dirty="0">
                <a:solidFill>
                  <a:schemeClr val="tx1"/>
                </a:solidFill>
                <a:latin typeface="Arial" panose="020B0604020202020204" pitchFamily="34" charset="0"/>
                <a:ea typeface="Arial Narrow"/>
                <a:cs typeface="Arial" panose="020B0604020202020204" pitchFamily="34" charset="0"/>
                <a:sym typeface="Arial Narrow"/>
              </a:rPr>
              <a:t>and flu symptoms </a:t>
            </a:r>
            <a:endParaRPr lang="en-US" sz="1600" dirty="0" smtClean="0">
              <a:solidFill>
                <a:schemeClr val="tx1"/>
              </a:solidFill>
              <a:latin typeface="Arial" panose="020B0604020202020204" pitchFamily="34" charset="0"/>
              <a:ea typeface="Arial Narrow"/>
              <a:cs typeface="Arial" panose="020B0604020202020204" pitchFamily="34" charset="0"/>
              <a:sym typeface="Arial Narrow"/>
            </a:endParaRP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Diarrhea </a:t>
            </a:r>
            <a:r>
              <a:rPr lang="en-US" sz="1600" dirty="0">
                <a:solidFill>
                  <a:schemeClr val="tx1"/>
                </a:solidFill>
                <a:latin typeface="Arial" panose="020B0604020202020204" pitchFamily="34" charset="0"/>
                <a:ea typeface="Arial Narrow"/>
                <a:cs typeface="Arial" panose="020B0604020202020204" pitchFamily="34" charset="0"/>
                <a:sym typeface="Arial Narrow"/>
              </a:rPr>
              <a:t>and constipation</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Ear infections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Headaches and migraines</a:t>
            </a: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Rash </a:t>
            </a:r>
            <a:r>
              <a:rPr lang="en-US" sz="1600" dirty="0">
                <a:solidFill>
                  <a:schemeClr val="tx1"/>
                </a:solidFill>
                <a:latin typeface="Arial" panose="020B0604020202020204" pitchFamily="34" charset="0"/>
                <a:ea typeface="Arial Narrow"/>
                <a:cs typeface="Arial" panose="020B0604020202020204" pitchFamily="34" charset="0"/>
                <a:sym typeface="Arial Narrow"/>
              </a:rPr>
              <a:t>and skin problems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Sprains and strains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Urinary tract infections</a:t>
            </a:r>
          </a:p>
        </p:txBody>
      </p:sp>
      <p:sp>
        <p:nvSpPr>
          <p:cNvPr id="15" name="Rectangle 14"/>
          <p:cNvSpPr/>
          <p:nvPr/>
        </p:nvSpPr>
        <p:spPr>
          <a:xfrm>
            <a:off x="2024855" y="1981200"/>
            <a:ext cx="4554452" cy="584775"/>
          </a:xfrm>
          <a:prstGeom prst="rect">
            <a:avLst/>
          </a:prstGeom>
        </p:spPr>
        <p:txBody>
          <a:bodyPr wrap="none">
            <a:spAutoFit/>
          </a:bodyPr>
          <a:lstStyle/>
          <a:p>
            <a:pPr lvl="1">
              <a:buClr>
                <a:srgbClr val="0481C6"/>
              </a:buClr>
              <a:buSzPct val="100000"/>
            </a:pPr>
            <a:r>
              <a:rPr lang="en-US" sz="3200" b="1" dirty="0">
                <a:solidFill>
                  <a:srgbClr val="75CEDE"/>
                </a:solidFill>
                <a:latin typeface="Arial" panose="020B0604020202020204" pitchFamily="34" charset="0"/>
                <a:ea typeface="Arial Narrow"/>
                <a:cs typeface="Arial" panose="020B0604020202020204" pitchFamily="34" charset="0"/>
                <a:sym typeface="Arial Narrow"/>
              </a:rPr>
              <a:t>Access Telehealth for:</a:t>
            </a:r>
          </a:p>
        </p:txBody>
      </p:sp>
      <p:sp>
        <p:nvSpPr>
          <p:cNvPr id="21" name="Round Same Side Corner Rectangle 6"/>
          <p:cNvSpPr/>
          <p:nvPr/>
        </p:nvSpPr>
        <p:spPr>
          <a:xfrm flipV="1">
            <a:off x="354012" y="5012474"/>
            <a:ext cx="8320088" cy="619601"/>
          </a:xfrm>
          <a:custGeom>
            <a:avLst/>
            <a:gdLst>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101602 h 609600"/>
              <a:gd name="connsiteX8" fmla="*/ 101602 w 8305799"/>
              <a:gd name="connsiteY8" fmla="*/ 0 h 609600"/>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101602 w 8305799"/>
              <a:gd name="connsiteY8" fmla="*/ 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6397 w 8310562"/>
              <a:gd name="connsiteY0" fmla="*/ 0 h 612458"/>
              <a:gd name="connsiteX1" fmla="*/ 8208960 w 8310562"/>
              <a:gd name="connsiteY1" fmla="*/ 2858 h 612458"/>
              <a:gd name="connsiteX2" fmla="*/ 8310562 w 8310562"/>
              <a:gd name="connsiteY2" fmla="*/ 104460 h 612458"/>
              <a:gd name="connsiteX3" fmla="*/ 8310562 w 8310562"/>
              <a:gd name="connsiteY3" fmla="*/ 612458 h 612458"/>
              <a:gd name="connsiteX4" fmla="*/ 8310562 w 8310562"/>
              <a:gd name="connsiteY4" fmla="*/ 612458 h 612458"/>
              <a:gd name="connsiteX5" fmla="*/ 4763 w 8310562"/>
              <a:gd name="connsiteY5" fmla="*/ 612458 h 612458"/>
              <a:gd name="connsiteX6" fmla="*/ 4763 w 8310562"/>
              <a:gd name="connsiteY6" fmla="*/ 612458 h 612458"/>
              <a:gd name="connsiteX7" fmla="*/ 0 w 8310562"/>
              <a:gd name="connsiteY7" fmla="*/ 398782 h 612458"/>
              <a:gd name="connsiteX8" fmla="*/ 366397 w 8310562"/>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9525 w 8305799"/>
              <a:gd name="connsiteY7" fmla="*/ 339250 h 612458"/>
              <a:gd name="connsiteX8" fmla="*/ 361634 w 8305799"/>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9601"/>
              <a:gd name="connsiteX1" fmla="*/ 8213722 w 8315324"/>
              <a:gd name="connsiteY1" fmla="*/ 2858 h 619601"/>
              <a:gd name="connsiteX2" fmla="*/ 8315324 w 8315324"/>
              <a:gd name="connsiteY2" fmla="*/ 104460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8213722 w 8315324"/>
              <a:gd name="connsiteY1" fmla="*/ 2858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274842 w 8315324"/>
              <a:gd name="connsiteY2" fmla="*/ 213997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53411 w 8320088"/>
              <a:gd name="connsiteY2" fmla="*/ 166372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05786 w 8320088"/>
              <a:gd name="connsiteY2" fmla="*/ 133034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0088" h="619601">
                <a:moveTo>
                  <a:pt x="371159" y="0"/>
                </a:moveTo>
                <a:lnTo>
                  <a:pt x="7975597" y="5239"/>
                </a:lnTo>
                <a:cubicBezTo>
                  <a:pt x="8031710" y="5239"/>
                  <a:pt x="8146255" y="67396"/>
                  <a:pt x="8265317" y="197328"/>
                </a:cubicBezTo>
                <a:cubicBezTo>
                  <a:pt x="8285954" y="244424"/>
                  <a:pt x="8304213" y="281994"/>
                  <a:pt x="8320088" y="355283"/>
                </a:cubicBezTo>
                <a:lnTo>
                  <a:pt x="8315324" y="612458"/>
                </a:lnTo>
                <a:lnTo>
                  <a:pt x="8315324" y="612458"/>
                </a:lnTo>
                <a:lnTo>
                  <a:pt x="9525" y="612458"/>
                </a:lnTo>
                <a:lnTo>
                  <a:pt x="2381" y="619601"/>
                </a:lnTo>
                <a:cubicBezTo>
                  <a:pt x="-794" y="535675"/>
                  <a:pt x="793" y="568432"/>
                  <a:pt x="0" y="360681"/>
                </a:cubicBezTo>
                <a:cubicBezTo>
                  <a:pt x="23813" y="261705"/>
                  <a:pt x="128832" y="41434"/>
                  <a:pt x="371159" y="0"/>
                </a:cubicBezTo>
                <a:close/>
              </a:path>
            </a:pathLst>
          </a:custGeom>
          <a:solidFill>
            <a:srgbClr val="75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hape 172"/>
          <p:cNvSpPr txBox="1">
            <a:spLocks/>
          </p:cNvSpPr>
          <p:nvPr/>
        </p:nvSpPr>
        <p:spPr>
          <a:xfrm>
            <a:off x="4267200" y="5065060"/>
            <a:ext cx="3276600" cy="838200"/>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1200"/>
              </a:spcAft>
              <a:buClr>
                <a:srgbClr val="0481C6"/>
              </a:buClr>
              <a:buSzPct val="100000"/>
              <a:buNone/>
            </a:pPr>
            <a:r>
              <a:rPr lang="en-US" b="1" dirty="0" smtClean="0">
                <a:solidFill>
                  <a:schemeClr val="bg1"/>
                </a:solidFill>
                <a:latin typeface="Arial" panose="020B0604020202020204" pitchFamily="34" charset="0"/>
                <a:ea typeface="Arial Narrow"/>
                <a:cs typeface="Arial" panose="020B0604020202020204" pitchFamily="34" charset="0"/>
                <a:sym typeface="Arial Narrow"/>
              </a:rPr>
              <a:t>Cost Comparison:</a:t>
            </a:r>
            <a:endParaRPr lang="en-US" sz="4400" dirty="0" smtClean="0">
              <a:solidFill>
                <a:schemeClr val="bg1"/>
              </a:solidFill>
              <a:latin typeface="+mj-lt"/>
              <a:ea typeface="Arial Narrow"/>
              <a:cs typeface="Arial Narrow"/>
              <a:sym typeface="Arial Narrow"/>
            </a:endParaRPr>
          </a:p>
        </p:txBody>
      </p:sp>
      <p:sp>
        <p:nvSpPr>
          <p:cNvPr id="23" name="Rectangle 22"/>
          <p:cNvSpPr/>
          <p:nvPr/>
        </p:nvSpPr>
        <p:spPr>
          <a:xfrm>
            <a:off x="7543800" y="5060886"/>
            <a:ext cx="986167" cy="523220"/>
          </a:xfrm>
          <a:prstGeom prst="rect">
            <a:avLst/>
          </a:prstGeom>
        </p:spPr>
        <p:txBody>
          <a:bodyPr wrap="none">
            <a:spAutoFit/>
          </a:bodyPr>
          <a:lstStyle/>
          <a:p>
            <a:pPr lvl="1">
              <a:spcAft>
                <a:spcPts val="1200"/>
              </a:spcAft>
              <a:buClr>
                <a:srgbClr val="0481C6"/>
              </a:buClr>
              <a:buSzPct val="100000"/>
            </a:pPr>
            <a:r>
              <a:rPr lang="en-US" sz="2800" b="1" dirty="0" smtClean="0">
                <a:solidFill>
                  <a:schemeClr val="bg1"/>
                </a:solidFill>
                <a:latin typeface="Arial" panose="020B0604020202020204" pitchFamily="34" charset="0"/>
                <a:ea typeface="Arial Narrow"/>
                <a:cs typeface="Arial" panose="020B0604020202020204" pitchFamily="34" charset="0"/>
                <a:sym typeface="Arial Narrow"/>
              </a:rPr>
              <a:t>$</a:t>
            </a:r>
            <a:r>
              <a:rPr lang="en-US" sz="2800" b="1" dirty="0" smtClean="0">
                <a:solidFill>
                  <a:schemeClr val="accent5">
                    <a:lumMod val="40000"/>
                    <a:lumOff val="60000"/>
                  </a:schemeClr>
                </a:solidFill>
                <a:latin typeface="Arial" panose="020B0604020202020204" pitchFamily="34" charset="0"/>
                <a:ea typeface="Arial Narrow"/>
                <a:cs typeface="Arial" panose="020B0604020202020204" pitchFamily="34" charset="0"/>
                <a:sym typeface="Arial Narrow"/>
              </a:rPr>
              <a:t>$$$</a:t>
            </a:r>
            <a:endParaRPr lang="en-US" sz="2800" dirty="0">
              <a:solidFill>
                <a:schemeClr val="accent5">
                  <a:lumMod val="40000"/>
                  <a:lumOff val="60000"/>
                </a:schemeClr>
              </a:solidFill>
              <a:ea typeface="Arial Narrow"/>
              <a:cs typeface="Arial Narrow"/>
              <a:sym typeface="Arial Narrow"/>
            </a:endParaRPr>
          </a:p>
        </p:txBody>
      </p:sp>
    </p:spTree>
    <p:extLst>
      <p:ext uri="{BB962C8B-B14F-4D97-AF65-F5344CB8AC3E}">
        <p14:creationId xmlns:p14="http://schemas.microsoft.com/office/powerpoint/2010/main" val="3452582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flipH="1">
            <a:off x="5455612" y="2566555"/>
            <a:ext cx="2926388" cy="19507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 Same Side Corner Rectangle 6"/>
          <p:cNvSpPr/>
          <p:nvPr/>
        </p:nvSpPr>
        <p:spPr>
          <a:xfrm flipV="1">
            <a:off x="366712" y="4572000"/>
            <a:ext cx="8320088" cy="619601"/>
          </a:xfrm>
          <a:custGeom>
            <a:avLst/>
            <a:gdLst>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101602 h 609600"/>
              <a:gd name="connsiteX8" fmla="*/ 101602 w 8305799"/>
              <a:gd name="connsiteY8" fmla="*/ 0 h 609600"/>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101602 w 8305799"/>
              <a:gd name="connsiteY8" fmla="*/ 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6397 w 8310562"/>
              <a:gd name="connsiteY0" fmla="*/ 0 h 612458"/>
              <a:gd name="connsiteX1" fmla="*/ 8208960 w 8310562"/>
              <a:gd name="connsiteY1" fmla="*/ 2858 h 612458"/>
              <a:gd name="connsiteX2" fmla="*/ 8310562 w 8310562"/>
              <a:gd name="connsiteY2" fmla="*/ 104460 h 612458"/>
              <a:gd name="connsiteX3" fmla="*/ 8310562 w 8310562"/>
              <a:gd name="connsiteY3" fmla="*/ 612458 h 612458"/>
              <a:gd name="connsiteX4" fmla="*/ 8310562 w 8310562"/>
              <a:gd name="connsiteY4" fmla="*/ 612458 h 612458"/>
              <a:gd name="connsiteX5" fmla="*/ 4763 w 8310562"/>
              <a:gd name="connsiteY5" fmla="*/ 612458 h 612458"/>
              <a:gd name="connsiteX6" fmla="*/ 4763 w 8310562"/>
              <a:gd name="connsiteY6" fmla="*/ 612458 h 612458"/>
              <a:gd name="connsiteX7" fmla="*/ 0 w 8310562"/>
              <a:gd name="connsiteY7" fmla="*/ 398782 h 612458"/>
              <a:gd name="connsiteX8" fmla="*/ 366397 w 8310562"/>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9525 w 8305799"/>
              <a:gd name="connsiteY7" fmla="*/ 339250 h 612458"/>
              <a:gd name="connsiteX8" fmla="*/ 361634 w 8305799"/>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9601"/>
              <a:gd name="connsiteX1" fmla="*/ 8213722 w 8315324"/>
              <a:gd name="connsiteY1" fmla="*/ 2858 h 619601"/>
              <a:gd name="connsiteX2" fmla="*/ 8315324 w 8315324"/>
              <a:gd name="connsiteY2" fmla="*/ 104460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8213722 w 8315324"/>
              <a:gd name="connsiteY1" fmla="*/ 2858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274842 w 8315324"/>
              <a:gd name="connsiteY2" fmla="*/ 213997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53411 w 8320088"/>
              <a:gd name="connsiteY2" fmla="*/ 166372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05786 w 8320088"/>
              <a:gd name="connsiteY2" fmla="*/ 133034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0088" h="619601">
                <a:moveTo>
                  <a:pt x="371159" y="0"/>
                </a:moveTo>
                <a:lnTo>
                  <a:pt x="7975597" y="5239"/>
                </a:lnTo>
                <a:cubicBezTo>
                  <a:pt x="8031710" y="5239"/>
                  <a:pt x="8146255" y="67396"/>
                  <a:pt x="8265317" y="197328"/>
                </a:cubicBezTo>
                <a:cubicBezTo>
                  <a:pt x="8285954" y="244424"/>
                  <a:pt x="8304213" y="281994"/>
                  <a:pt x="8320088" y="355283"/>
                </a:cubicBezTo>
                <a:lnTo>
                  <a:pt x="8315324" y="612458"/>
                </a:lnTo>
                <a:lnTo>
                  <a:pt x="8315324" y="612458"/>
                </a:lnTo>
                <a:lnTo>
                  <a:pt x="9525" y="612458"/>
                </a:lnTo>
                <a:lnTo>
                  <a:pt x="2381" y="619601"/>
                </a:lnTo>
                <a:cubicBezTo>
                  <a:pt x="-794" y="535675"/>
                  <a:pt x="793" y="568432"/>
                  <a:pt x="0" y="360681"/>
                </a:cubicBezTo>
                <a:cubicBezTo>
                  <a:pt x="23813" y="261705"/>
                  <a:pt x="128832" y="41434"/>
                  <a:pt x="371159" y="0"/>
                </a:cubicBezTo>
                <a:close/>
              </a:path>
            </a:pathLst>
          </a:custGeom>
          <a:solidFill>
            <a:srgbClr val="75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80"/>
          <p:cNvSpPr txBox="1">
            <a:spLocks noGrp="1"/>
          </p:cNvSpPr>
          <p:nvPr>
            <p:ph type="title"/>
          </p:nvPr>
        </p:nvSpPr>
        <p:spPr/>
        <p:txBody>
          <a:bodyPr/>
          <a:lstStyle/>
          <a:p>
            <a:pPr lvl="0"/>
            <a:r>
              <a:rPr lang="en-US" dirty="0" smtClean="0">
                <a:sym typeface="Arial Narrow"/>
              </a:rPr>
              <a:t>Doctor’s Office</a:t>
            </a:r>
            <a:endParaRPr lang="en-US" dirty="0">
              <a:sym typeface="Arial Narrow"/>
            </a:endParaRPr>
          </a:p>
        </p:txBody>
      </p:sp>
      <p:cxnSp>
        <p:nvCxnSpPr>
          <p:cNvPr id="9" name="Straight Connector 8"/>
          <p:cNvCxnSpPr/>
          <p:nvPr/>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hape 172"/>
          <p:cNvSpPr txBox="1">
            <a:spLocks/>
          </p:cNvSpPr>
          <p:nvPr/>
        </p:nvSpPr>
        <p:spPr>
          <a:xfrm>
            <a:off x="381001" y="2514600"/>
            <a:ext cx="8305799" cy="2667000"/>
          </a:xfrm>
          <a:prstGeom prst="roundRect">
            <a:avLst/>
          </a:prstGeom>
          <a:noFill/>
          <a:ln w="57150">
            <a:solidFill>
              <a:srgbClr val="75CEDE"/>
            </a:solidFill>
          </a:ln>
        </p:spPr>
        <p:style>
          <a:lnRef idx="2">
            <a:schemeClr val="accent5"/>
          </a:lnRef>
          <a:fillRef idx="1">
            <a:schemeClr val="lt1"/>
          </a:fillRef>
          <a:effectRef idx="0">
            <a:schemeClr val="accent5"/>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165100" algn="l" rtl="0">
              <a:lnSpc>
                <a:spcPct val="100000"/>
              </a:lnSpc>
              <a:spcBef>
                <a:spcPts val="560"/>
              </a:spcBef>
              <a:spcAft>
                <a:spcPts val="600"/>
              </a:spcAft>
              <a:buClr>
                <a:schemeClr val="dk2"/>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600"/>
              </a:spcAft>
              <a:buClr>
                <a:schemeClr val="accent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600"/>
              </a:spcAft>
              <a:buClr>
                <a:schemeClr val="accent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lvl="1" indent="0">
              <a:spcBef>
                <a:spcPts val="0"/>
              </a:spcBef>
              <a:buClr>
                <a:srgbClr val="0481C6"/>
              </a:buClr>
              <a:buSzPct val="100000"/>
              <a:buNone/>
            </a:pPr>
            <a:endParaRPr lang="en-US" sz="2000" b="1" dirty="0" smtClean="0">
              <a:solidFill>
                <a:srgbClr val="0481C6"/>
              </a:solidFill>
              <a:latin typeface="Arial" panose="020B0604020202020204" pitchFamily="34" charset="0"/>
              <a:ea typeface="Arial Narrow"/>
              <a:cs typeface="Arial" panose="020B0604020202020204" pitchFamily="34" charset="0"/>
              <a:sym typeface="Arial Narrow"/>
            </a:endParaRP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Annual </a:t>
            </a:r>
            <a:r>
              <a:rPr lang="en-US" sz="1600" dirty="0">
                <a:solidFill>
                  <a:schemeClr val="tx1"/>
                </a:solidFill>
                <a:latin typeface="Arial" panose="020B0604020202020204" pitchFamily="34" charset="0"/>
                <a:ea typeface="Arial Narrow"/>
                <a:cs typeface="Arial" panose="020B0604020202020204" pitchFamily="34" charset="0"/>
                <a:sym typeface="Arial Narrow"/>
              </a:rPr>
              <a:t>exams and general health issues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Cold and flu symptoms </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Minor aches and pains</a:t>
            </a: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Vaccinations</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 y="1471781"/>
            <a:ext cx="1447800" cy="1474262"/>
          </a:xfrm>
          <a:prstGeom prst="rect">
            <a:avLst/>
          </a:prstGeom>
        </p:spPr>
      </p:pic>
      <p:sp>
        <p:nvSpPr>
          <p:cNvPr id="10" name="Shape 172"/>
          <p:cNvSpPr txBox="1">
            <a:spLocks/>
          </p:cNvSpPr>
          <p:nvPr/>
        </p:nvSpPr>
        <p:spPr>
          <a:xfrm>
            <a:off x="4267200" y="4612340"/>
            <a:ext cx="3276600" cy="838200"/>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1200"/>
              </a:spcAft>
              <a:buClr>
                <a:srgbClr val="0481C6"/>
              </a:buClr>
              <a:buSzPct val="100000"/>
              <a:buNone/>
            </a:pPr>
            <a:r>
              <a:rPr lang="en-US" b="1" dirty="0" smtClean="0">
                <a:solidFill>
                  <a:schemeClr val="bg1"/>
                </a:solidFill>
                <a:latin typeface="Arial" panose="020B0604020202020204" pitchFamily="34" charset="0"/>
                <a:ea typeface="Arial Narrow"/>
                <a:cs typeface="Arial" panose="020B0604020202020204" pitchFamily="34" charset="0"/>
                <a:sym typeface="Arial Narrow"/>
              </a:rPr>
              <a:t>Cost Comparison:</a:t>
            </a:r>
            <a:endParaRPr lang="en-US" sz="4400" dirty="0" smtClean="0">
              <a:solidFill>
                <a:schemeClr val="bg1"/>
              </a:solidFill>
              <a:latin typeface="+mj-lt"/>
              <a:ea typeface="Arial Narrow"/>
              <a:cs typeface="Arial Narrow"/>
              <a:sym typeface="Arial Narrow"/>
            </a:endParaRPr>
          </a:p>
        </p:txBody>
      </p:sp>
      <p:sp>
        <p:nvSpPr>
          <p:cNvPr id="4" name="Rectangle 3"/>
          <p:cNvSpPr/>
          <p:nvPr/>
        </p:nvSpPr>
        <p:spPr>
          <a:xfrm>
            <a:off x="7543800" y="4608166"/>
            <a:ext cx="986167" cy="523220"/>
          </a:xfrm>
          <a:prstGeom prst="rect">
            <a:avLst/>
          </a:prstGeom>
        </p:spPr>
        <p:txBody>
          <a:bodyPr wrap="none">
            <a:spAutoFit/>
          </a:bodyPr>
          <a:lstStyle/>
          <a:p>
            <a:pPr lvl="1">
              <a:spcAft>
                <a:spcPts val="1200"/>
              </a:spcAft>
              <a:buClr>
                <a:srgbClr val="0481C6"/>
              </a:buClr>
              <a:buSzPct val="100000"/>
            </a:pPr>
            <a:r>
              <a:rPr lang="en-US" sz="2800" b="1" dirty="0">
                <a:solidFill>
                  <a:schemeClr val="bg1"/>
                </a:solidFill>
                <a:latin typeface="Arial" panose="020B0604020202020204" pitchFamily="34" charset="0"/>
                <a:ea typeface="Arial Narrow"/>
                <a:cs typeface="Arial" panose="020B0604020202020204" pitchFamily="34" charset="0"/>
                <a:sym typeface="Arial Narrow"/>
              </a:rPr>
              <a:t>$$</a:t>
            </a:r>
            <a:r>
              <a:rPr lang="en-US" sz="2800" b="1" dirty="0">
                <a:solidFill>
                  <a:schemeClr val="accent5">
                    <a:lumMod val="40000"/>
                    <a:lumOff val="60000"/>
                  </a:schemeClr>
                </a:solidFill>
                <a:latin typeface="Arial" panose="020B0604020202020204" pitchFamily="34" charset="0"/>
                <a:ea typeface="Arial Narrow"/>
                <a:cs typeface="Arial" panose="020B0604020202020204" pitchFamily="34" charset="0"/>
                <a:sym typeface="Arial Narrow"/>
              </a:rPr>
              <a:t>$$</a:t>
            </a:r>
            <a:endParaRPr lang="en-US" sz="2800" dirty="0">
              <a:solidFill>
                <a:schemeClr val="accent5">
                  <a:lumMod val="40000"/>
                  <a:lumOff val="60000"/>
                </a:schemeClr>
              </a:solidFill>
              <a:ea typeface="Arial Narrow"/>
              <a:cs typeface="Arial Narrow"/>
              <a:sym typeface="Arial Narrow"/>
            </a:endParaRPr>
          </a:p>
        </p:txBody>
      </p:sp>
      <p:sp>
        <p:nvSpPr>
          <p:cNvPr id="5" name="Rectangle 4"/>
          <p:cNvSpPr/>
          <p:nvPr/>
        </p:nvSpPr>
        <p:spPr>
          <a:xfrm>
            <a:off x="2024855" y="1981200"/>
            <a:ext cx="5828840" cy="584775"/>
          </a:xfrm>
          <a:prstGeom prst="rect">
            <a:avLst/>
          </a:prstGeom>
        </p:spPr>
        <p:txBody>
          <a:bodyPr wrap="none">
            <a:spAutoFit/>
          </a:bodyPr>
          <a:lstStyle/>
          <a:p>
            <a:pPr lvl="1">
              <a:buClr>
                <a:srgbClr val="0481C6"/>
              </a:buClr>
              <a:buSzPct val="100000"/>
            </a:pPr>
            <a:r>
              <a:rPr lang="en-US" sz="3200" b="1" dirty="0">
                <a:solidFill>
                  <a:srgbClr val="75CEDE"/>
                </a:solidFill>
                <a:latin typeface="Arial" panose="020B0604020202020204" pitchFamily="34" charset="0"/>
                <a:ea typeface="Arial Narrow"/>
                <a:cs typeface="Arial" panose="020B0604020202020204" pitchFamily="34" charset="0"/>
                <a:sym typeface="Arial Narrow"/>
              </a:rPr>
              <a:t>Go </a:t>
            </a:r>
            <a:r>
              <a:rPr lang="en-US" sz="3200" b="1" dirty="0" smtClean="0">
                <a:solidFill>
                  <a:srgbClr val="75CEDE"/>
                </a:solidFill>
                <a:latin typeface="Arial" panose="020B0604020202020204" pitchFamily="34" charset="0"/>
                <a:ea typeface="Arial Narrow"/>
                <a:cs typeface="Arial" panose="020B0604020202020204" pitchFamily="34" charset="0"/>
                <a:sym typeface="Arial Narrow"/>
              </a:rPr>
              <a:t>to the Doctor’s Office </a:t>
            </a:r>
            <a:r>
              <a:rPr lang="en-US" sz="3200" b="1" dirty="0">
                <a:solidFill>
                  <a:srgbClr val="75CEDE"/>
                </a:solidFill>
                <a:latin typeface="Arial" panose="020B0604020202020204" pitchFamily="34" charset="0"/>
                <a:ea typeface="Arial Narrow"/>
                <a:cs typeface="Arial" panose="020B0604020202020204" pitchFamily="34" charset="0"/>
                <a:sym typeface="Arial Narrow"/>
              </a:rPr>
              <a:t>for: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6854" y="2593853"/>
            <a:ext cx="1573612" cy="1901947"/>
          </a:xfrm>
          <a:prstGeom prst="rect">
            <a:avLst/>
          </a:prstGeom>
          <a:noFill/>
          <a:extLst>
            <a:ext uri="{909E8E84-426E-40DD-AFC4-6F175D3DCCD1}">
              <a14:hiddenFill xmlns:a14="http://schemas.microsoft.com/office/drawing/2010/main">
                <a:solidFill>
                  <a:srgbClr val="FFFFFF"/>
                </a:solidFill>
              </a14:hiddenFill>
            </a:ext>
          </a:extLst>
        </p:spPr>
      </p:pic>
      <p:sp>
        <p:nvSpPr>
          <p:cNvPr id="8" name="Shape 80"/>
          <p:cNvSpPr txBox="1">
            <a:spLocks noGrp="1"/>
          </p:cNvSpPr>
          <p:nvPr>
            <p:ph type="title"/>
          </p:nvPr>
        </p:nvSpPr>
        <p:spPr/>
        <p:txBody>
          <a:bodyPr/>
          <a:lstStyle/>
          <a:p>
            <a:pPr lvl="0"/>
            <a:r>
              <a:rPr lang="en-US" dirty="0">
                <a:sym typeface="Arial Narrow"/>
              </a:rPr>
              <a:t>Retail Health Clinic </a:t>
            </a:r>
          </a:p>
        </p:txBody>
      </p:sp>
      <p:cxnSp>
        <p:nvCxnSpPr>
          <p:cNvPr id="9" name="Straight Connector 8"/>
          <p:cNvCxnSpPr/>
          <p:nvPr/>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hape 172"/>
          <p:cNvSpPr txBox="1">
            <a:spLocks/>
          </p:cNvSpPr>
          <p:nvPr/>
        </p:nvSpPr>
        <p:spPr>
          <a:xfrm>
            <a:off x="381001" y="2514600"/>
            <a:ext cx="8305799" cy="2514600"/>
          </a:xfrm>
          <a:prstGeom prst="roundRect">
            <a:avLst/>
          </a:prstGeom>
          <a:noFill/>
          <a:ln w="57150">
            <a:solidFill>
              <a:srgbClr val="75CEDE"/>
            </a:solidFill>
          </a:ln>
        </p:spPr>
        <p:style>
          <a:lnRef idx="2">
            <a:schemeClr val="accent5"/>
          </a:lnRef>
          <a:fillRef idx="1">
            <a:schemeClr val="lt1"/>
          </a:fillRef>
          <a:effectRef idx="0">
            <a:schemeClr val="accent5"/>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165100" algn="l" rtl="0">
              <a:lnSpc>
                <a:spcPct val="100000"/>
              </a:lnSpc>
              <a:spcBef>
                <a:spcPts val="560"/>
              </a:spcBef>
              <a:spcAft>
                <a:spcPts val="600"/>
              </a:spcAft>
              <a:buClr>
                <a:schemeClr val="dk2"/>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600"/>
              </a:spcAft>
              <a:buClr>
                <a:schemeClr val="accent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600"/>
              </a:spcAft>
              <a:buClr>
                <a:schemeClr val="accent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lvl="1" indent="0">
              <a:spcBef>
                <a:spcPts val="0"/>
              </a:spcBef>
              <a:buClr>
                <a:srgbClr val="0481C6"/>
              </a:buClr>
              <a:buSzPct val="100000"/>
              <a:buNone/>
            </a:pPr>
            <a:endParaRPr lang="en-US" sz="2000" b="1" dirty="0" smtClean="0">
              <a:solidFill>
                <a:srgbClr val="0481C6"/>
              </a:solidFill>
              <a:latin typeface="Arial" panose="020B0604020202020204" pitchFamily="34" charset="0"/>
              <a:ea typeface="Arial Narrow"/>
              <a:cs typeface="Arial" panose="020B0604020202020204" pitchFamily="34" charset="0"/>
              <a:sym typeface="Arial Narrow"/>
            </a:endParaRP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Common </a:t>
            </a:r>
            <a:r>
              <a:rPr lang="en-US" sz="1600" dirty="0">
                <a:solidFill>
                  <a:schemeClr val="tx1"/>
                </a:solidFill>
                <a:latin typeface="Arial" panose="020B0604020202020204" pitchFamily="34" charset="0"/>
                <a:ea typeface="Arial Narrow"/>
                <a:cs typeface="Arial" panose="020B0604020202020204" pitchFamily="34" charset="0"/>
                <a:sym typeface="Arial Narrow"/>
              </a:rPr>
              <a:t>conditions such as pink eye and strep throat</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Minor wounds, abrasions and skin conditions </a:t>
            </a: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
            </a:r>
            <a:br>
              <a:rPr lang="en-US" sz="1600" dirty="0" smtClean="0">
                <a:solidFill>
                  <a:schemeClr val="tx1"/>
                </a:solidFill>
                <a:latin typeface="Arial" panose="020B0604020202020204" pitchFamily="34" charset="0"/>
                <a:ea typeface="Arial Narrow"/>
                <a:cs typeface="Arial" panose="020B0604020202020204" pitchFamily="34" charset="0"/>
                <a:sym typeface="Arial Narrow"/>
              </a:rPr>
            </a:b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a:t>
            </a:r>
            <a:r>
              <a:rPr lang="en-US" sz="1600" dirty="0">
                <a:solidFill>
                  <a:schemeClr val="tx1"/>
                </a:solidFill>
                <a:latin typeface="Arial" panose="020B0604020202020204" pitchFamily="34" charset="0"/>
                <a:ea typeface="Arial Narrow"/>
                <a:cs typeface="Arial" panose="020B0604020202020204" pitchFamily="34" charset="0"/>
                <a:sym typeface="Arial Narrow"/>
              </a:rPr>
              <a:t>e.g., rash from poison ivy)</a:t>
            </a:r>
            <a:endParaRPr lang="en-US" sz="1600" dirty="0" smtClean="0">
              <a:solidFill>
                <a:schemeClr val="tx1"/>
              </a:solidFill>
              <a:latin typeface="Arial" panose="020B0604020202020204" pitchFamily="34" charset="0"/>
              <a:ea typeface="Arial Narrow"/>
              <a:cs typeface="Arial" panose="020B0604020202020204" pitchFamily="34" charset="0"/>
              <a:sym typeface="Arial Narrow"/>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 y="1471781"/>
            <a:ext cx="1447800" cy="1474262"/>
          </a:xfrm>
          <a:prstGeom prst="rect">
            <a:avLst/>
          </a:prstGeom>
        </p:spPr>
      </p:pic>
      <p:sp>
        <p:nvSpPr>
          <p:cNvPr id="12" name="Rectangle 11"/>
          <p:cNvSpPr/>
          <p:nvPr/>
        </p:nvSpPr>
        <p:spPr>
          <a:xfrm>
            <a:off x="2024855" y="1981200"/>
            <a:ext cx="6216766" cy="584775"/>
          </a:xfrm>
          <a:prstGeom prst="rect">
            <a:avLst/>
          </a:prstGeom>
        </p:spPr>
        <p:txBody>
          <a:bodyPr wrap="none">
            <a:spAutoFit/>
          </a:bodyPr>
          <a:lstStyle/>
          <a:p>
            <a:pPr lvl="1">
              <a:buClr>
                <a:srgbClr val="0481C6"/>
              </a:buClr>
              <a:buSzPct val="100000"/>
            </a:pPr>
            <a:r>
              <a:rPr lang="en-US" sz="3200" b="1" dirty="0">
                <a:solidFill>
                  <a:srgbClr val="75CEDE"/>
                </a:solidFill>
                <a:latin typeface="Arial" panose="020B0604020202020204" pitchFamily="34" charset="0"/>
                <a:ea typeface="Arial Narrow"/>
                <a:cs typeface="Arial" panose="020B0604020202020204" pitchFamily="34" charset="0"/>
                <a:sym typeface="Arial Narrow"/>
              </a:rPr>
              <a:t>Go to a Retail Health Clinic </a:t>
            </a:r>
            <a:r>
              <a:rPr lang="en-US" sz="3200" b="1" dirty="0" smtClean="0">
                <a:solidFill>
                  <a:srgbClr val="75CEDE"/>
                </a:solidFill>
                <a:latin typeface="Arial" panose="020B0604020202020204" pitchFamily="34" charset="0"/>
                <a:ea typeface="Arial Narrow"/>
                <a:cs typeface="Arial" panose="020B0604020202020204" pitchFamily="34" charset="0"/>
                <a:sym typeface="Arial Narrow"/>
              </a:rPr>
              <a:t>for</a:t>
            </a:r>
            <a:r>
              <a:rPr lang="en-US" sz="3200" b="1" dirty="0">
                <a:solidFill>
                  <a:srgbClr val="75CEDE"/>
                </a:solidFill>
                <a:latin typeface="Arial" panose="020B0604020202020204" pitchFamily="34" charset="0"/>
                <a:ea typeface="Arial Narrow"/>
                <a:cs typeface="Arial" panose="020B0604020202020204" pitchFamily="34" charset="0"/>
                <a:sym typeface="Arial Narrow"/>
              </a:rPr>
              <a:t>:</a:t>
            </a:r>
          </a:p>
        </p:txBody>
      </p:sp>
      <p:sp>
        <p:nvSpPr>
          <p:cNvPr id="17" name="Round Same Side Corner Rectangle 6"/>
          <p:cNvSpPr/>
          <p:nvPr/>
        </p:nvSpPr>
        <p:spPr>
          <a:xfrm flipV="1">
            <a:off x="360362" y="4419600"/>
            <a:ext cx="8320088" cy="619601"/>
          </a:xfrm>
          <a:custGeom>
            <a:avLst/>
            <a:gdLst>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101602 h 609600"/>
              <a:gd name="connsiteX8" fmla="*/ 101602 w 8305799"/>
              <a:gd name="connsiteY8" fmla="*/ 0 h 609600"/>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101602 w 8305799"/>
              <a:gd name="connsiteY8" fmla="*/ 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6397 w 8310562"/>
              <a:gd name="connsiteY0" fmla="*/ 0 h 612458"/>
              <a:gd name="connsiteX1" fmla="*/ 8208960 w 8310562"/>
              <a:gd name="connsiteY1" fmla="*/ 2858 h 612458"/>
              <a:gd name="connsiteX2" fmla="*/ 8310562 w 8310562"/>
              <a:gd name="connsiteY2" fmla="*/ 104460 h 612458"/>
              <a:gd name="connsiteX3" fmla="*/ 8310562 w 8310562"/>
              <a:gd name="connsiteY3" fmla="*/ 612458 h 612458"/>
              <a:gd name="connsiteX4" fmla="*/ 8310562 w 8310562"/>
              <a:gd name="connsiteY4" fmla="*/ 612458 h 612458"/>
              <a:gd name="connsiteX5" fmla="*/ 4763 w 8310562"/>
              <a:gd name="connsiteY5" fmla="*/ 612458 h 612458"/>
              <a:gd name="connsiteX6" fmla="*/ 4763 w 8310562"/>
              <a:gd name="connsiteY6" fmla="*/ 612458 h 612458"/>
              <a:gd name="connsiteX7" fmla="*/ 0 w 8310562"/>
              <a:gd name="connsiteY7" fmla="*/ 398782 h 612458"/>
              <a:gd name="connsiteX8" fmla="*/ 366397 w 8310562"/>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9525 w 8305799"/>
              <a:gd name="connsiteY7" fmla="*/ 339250 h 612458"/>
              <a:gd name="connsiteX8" fmla="*/ 361634 w 8305799"/>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9601"/>
              <a:gd name="connsiteX1" fmla="*/ 8213722 w 8315324"/>
              <a:gd name="connsiteY1" fmla="*/ 2858 h 619601"/>
              <a:gd name="connsiteX2" fmla="*/ 8315324 w 8315324"/>
              <a:gd name="connsiteY2" fmla="*/ 104460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8213722 w 8315324"/>
              <a:gd name="connsiteY1" fmla="*/ 2858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274842 w 8315324"/>
              <a:gd name="connsiteY2" fmla="*/ 213997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53411 w 8320088"/>
              <a:gd name="connsiteY2" fmla="*/ 166372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05786 w 8320088"/>
              <a:gd name="connsiteY2" fmla="*/ 133034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0088" h="619601">
                <a:moveTo>
                  <a:pt x="371159" y="0"/>
                </a:moveTo>
                <a:lnTo>
                  <a:pt x="7975597" y="5239"/>
                </a:lnTo>
                <a:cubicBezTo>
                  <a:pt x="8031710" y="5239"/>
                  <a:pt x="8146255" y="67396"/>
                  <a:pt x="8265317" y="197328"/>
                </a:cubicBezTo>
                <a:cubicBezTo>
                  <a:pt x="8285954" y="244424"/>
                  <a:pt x="8304213" y="281994"/>
                  <a:pt x="8320088" y="355283"/>
                </a:cubicBezTo>
                <a:lnTo>
                  <a:pt x="8315324" y="612458"/>
                </a:lnTo>
                <a:lnTo>
                  <a:pt x="8315324" y="612458"/>
                </a:lnTo>
                <a:lnTo>
                  <a:pt x="9525" y="612458"/>
                </a:lnTo>
                <a:lnTo>
                  <a:pt x="2381" y="619601"/>
                </a:lnTo>
                <a:cubicBezTo>
                  <a:pt x="-794" y="535675"/>
                  <a:pt x="793" y="568432"/>
                  <a:pt x="0" y="360681"/>
                </a:cubicBezTo>
                <a:cubicBezTo>
                  <a:pt x="23813" y="261705"/>
                  <a:pt x="128832" y="41434"/>
                  <a:pt x="371159" y="0"/>
                </a:cubicBezTo>
                <a:close/>
              </a:path>
            </a:pathLst>
          </a:custGeom>
          <a:solidFill>
            <a:srgbClr val="75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172"/>
          <p:cNvSpPr txBox="1">
            <a:spLocks/>
          </p:cNvSpPr>
          <p:nvPr/>
        </p:nvSpPr>
        <p:spPr>
          <a:xfrm>
            <a:off x="4267200" y="4469941"/>
            <a:ext cx="3276600" cy="838200"/>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1200"/>
              </a:spcAft>
              <a:buClr>
                <a:srgbClr val="0481C6"/>
              </a:buClr>
              <a:buSzPct val="100000"/>
              <a:buNone/>
            </a:pPr>
            <a:r>
              <a:rPr lang="en-US" b="1" dirty="0" smtClean="0">
                <a:solidFill>
                  <a:schemeClr val="bg1"/>
                </a:solidFill>
                <a:latin typeface="Arial" panose="020B0604020202020204" pitchFamily="34" charset="0"/>
                <a:ea typeface="Arial Narrow"/>
                <a:cs typeface="Arial" panose="020B0604020202020204" pitchFamily="34" charset="0"/>
                <a:sym typeface="Arial Narrow"/>
              </a:rPr>
              <a:t>Cost Comparison:</a:t>
            </a:r>
            <a:endParaRPr lang="en-US" sz="4400" dirty="0" smtClean="0">
              <a:solidFill>
                <a:schemeClr val="bg1"/>
              </a:solidFill>
              <a:latin typeface="+mj-lt"/>
              <a:ea typeface="Arial Narrow"/>
              <a:cs typeface="Arial Narrow"/>
              <a:sym typeface="Arial Narrow"/>
            </a:endParaRPr>
          </a:p>
        </p:txBody>
      </p:sp>
      <p:sp>
        <p:nvSpPr>
          <p:cNvPr id="19" name="Rectangle 18"/>
          <p:cNvSpPr/>
          <p:nvPr/>
        </p:nvSpPr>
        <p:spPr>
          <a:xfrm>
            <a:off x="7572375" y="4465767"/>
            <a:ext cx="986167" cy="523220"/>
          </a:xfrm>
          <a:prstGeom prst="rect">
            <a:avLst/>
          </a:prstGeom>
        </p:spPr>
        <p:txBody>
          <a:bodyPr wrap="none">
            <a:spAutoFit/>
          </a:bodyPr>
          <a:lstStyle/>
          <a:p>
            <a:pPr lvl="1">
              <a:spcAft>
                <a:spcPts val="1200"/>
              </a:spcAft>
              <a:buClr>
                <a:srgbClr val="0481C6"/>
              </a:buClr>
              <a:buSzPct val="100000"/>
            </a:pPr>
            <a:r>
              <a:rPr lang="en-US" sz="2800" b="1" dirty="0" smtClean="0">
                <a:solidFill>
                  <a:schemeClr val="bg1"/>
                </a:solidFill>
                <a:latin typeface="Arial" panose="020B0604020202020204" pitchFamily="34" charset="0"/>
                <a:ea typeface="Arial Narrow"/>
                <a:cs typeface="Arial" panose="020B0604020202020204" pitchFamily="34" charset="0"/>
                <a:sym typeface="Arial Narrow"/>
              </a:rPr>
              <a:t>$</a:t>
            </a:r>
            <a:r>
              <a:rPr lang="en-US" sz="2800" b="1" dirty="0">
                <a:solidFill>
                  <a:schemeClr val="bg1"/>
                </a:solidFill>
                <a:latin typeface="Arial" panose="020B0604020202020204" pitchFamily="34" charset="0"/>
                <a:ea typeface="Arial Narrow"/>
                <a:cs typeface="Arial" panose="020B0604020202020204" pitchFamily="34" charset="0"/>
                <a:sym typeface="Arial Narrow"/>
              </a:rPr>
              <a:t>$</a:t>
            </a:r>
            <a:r>
              <a:rPr lang="en-US" sz="2800" b="1" dirty="0" smtClean="0">
                <a:solidFill>
                  <a:schemeClr val="accent5">
                    <a:lumMod val="40000"/>
                    <a:lumOff val="60000"/>
                  </a:schemeClr>
                </a:solidFill>
                <a:latin typeface="Arial" panose="020B0604020202020204" pitchFamily="34" charset="0"/>
                <a:ea typeface="Arial Narrow"/>
                <a:cs typeface="Arial" panose="020B0604020202020204" pitchFamily="34" charset="0"/>
                <a:sym typeface="Arial Narrow"/>
              </a:rPr>
              <a:t>$$</a:t>
            </a:r>
            <a:endParaRPr lang="en-US" sz="2800" dirty="0">
              <a:solidFill>
                <a:schemeClr val="accent5">
                  <a:lumMod val="40000"/>
                  <a:lumOff val="60000"/>
                </a:schemeClr>
              </a:solidFill>
              <a:ea typeface="Arial Narrow"/>
              <a:cs typeface="Arial Narrow"/>
              <a:sym typeface="Arial Narrow"/>
            </a:endParaRPr>
          </a:p>
        </p:txBody>
      </p:sp>
    </p:spTree>
    <p:extLst>
      <p:ext uri="{BB962C8B-B14F-4D97-AF65-F5344CB8AC3E}">
        <p14:creationId xmlns:p14="http://schemas.microsoft.com/office/powerpoint/2010/main" val="238734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102" name="Picture 6" descr="L:\iStock\1_iStock\Diverse nurse doctor pacific island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8244"/>
          <a:stretch/>
        </p:blipFill>
        <p:spPr bwMode="auto">
          <a:xfrm>
            <a:off x="5257800" y="2514600"/>
            <a:ext cx="3429000" cy="279612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80"/>
          <p:cNvSpPr txBox="1">
            <a:spLocks noGrp="1"/>
          </p:cNvSpPr>
          <p:nvPr>
            <p:ph type="title"/>
          </p:nvPr>
        </p:nvSpPr>
        <p:spPr/>
        <p:txBody>
          <a:bodyPr/>
          <a:lstStyle/>
          <a:p>
            <a:pPr lvl="0"/>
            <a:r>
              <a:rPr lang="en-US" dirty="0" smtClean="0">
                <a:sym typeface="Arial Narrow"/>
              </a:rPr>
              <a:t>Urgent Care</a:t>
            </a:r>
            <a:endParaRPr lang="en-US" dirty="0">
              <a:sym typeface="Arial Narrow"/>
            </a:endParaRPr>
          </a:p>
        </p:txBody>
      </p:sp>
      <p:cxnSp>
        <p:nvCxnSpPr>
          <p:cNvPr id="9" name="Straight Connector 8"/>
          <p:cNvCxnSpPr/>
          <p:nvPr/>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hape 172"/>
          <p:cNvSpPr txBox="1">
            <a:spLocks/>
          </p:cNvSpPr>
          <p:nvPr/>
        </p:nvSpPr>
        <p:spPr>
          <a:xfrm>
            <a:off x="381001" y="2514599"/>
            <a:ext cx="8305799" cy="3048001"/>
          </a:xfrm>
          <a:prstGeom prst="roundRect">
            <a:avLst/>
          </a:prstGeom>
          <a:noFill/>
          <a:ln w="57150">
            <a:solidFill>
              <a:srgbClr val="75CEDE"/>
            </a:solidFill>
          </a:ln>
        </p:spPr>
        <p:style>
          <a:lnRef idx="2">
            <a:schemeClr val="accent5"/>
          </a:lnRef>
          <a:fillRef idx="1">
            <a:schemeClr val="lt1"/>
          </a:fillRef>
          <a:effectRef idx="0">
            <a:schemeClr val="accent5"/>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165100" algn="l" rtl="0">
              <a:lnSpc>
                <a:spcPct val="100000"/>
              </a:lnSpc>
              <a:spcBef>
                <a:spcPts val="560"/>
              </a:spcBef>
              <a:spcAft>
                <a:spcPts val="600"/>
              </a:spcAft>
              <a:buClr>
                <a:schemeClr val="dk2"/>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600"/>
              </a:spcAft>
              <a:buClr>
                <a:schemeClr val="accent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600"/>
              </a:spcAft>
              <a:buClr>
                <a:schemeClr val="accent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lvl="1" indent="0">
              <a:spcBef>
                <a:spcPts val="0"/>
              </a:spcBef>
              <a:buClr>
                <a:srgbClr val="0481C6"/>
              </a:buClr>
              <a:buSzPct val="100000"/>
              <a:buNone/>
            </a:pPr>
            <a:endParaRPr lang="en-US" sz="2000" b="1" dirty="0" smtClean="0">
              <a:solidFill>
                <a:srgbClr val="0481C6"/>
              </a:solidFill>
              <a:latin typeface="Arial" panose="020B0604020202020204" pitchFamily="34" charset="0"/>
              <a:ea typeface="Arial Narrow"/>
              <a:cs typeface="Arial" panose="020B0604020202020204" pitchFamily="34" charset="0"/>
              <a:sym typeface="Arial Narrow"/>
            </a:endParaRP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Diagnostic </a:t>
            </a:r>
            <a:r>
              <a:rPr lang="en-US" sz="1600" dirty="0">
                <a:solidFill>
                  <a:schemeClr val="tx1"/>
                </a:solidFill>
                <a:latin typeface="Arial" panose="020B0604020202020204" pitchFamily="34" charset="0"/>
                <a:ea typeface="Arial Narrow"/>
                <a:cs typeface="Arial" panose="020B0604020202020204" pitchFamily="34" charset="0"/>
                <a:sym typeface="Arial Narrow"/>
              </a:rPr>
              <a:t>X-rays and laboratory tests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Minor broken bones (e.g., fingers, toes)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Minor infections and rashes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Sprains, strains and cuts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Stomach pain</a:t>
            </a:r>
            <a:endParaRPr lang="en-US" sz="1600" dirty="0" smtClean="0">
              <a:solidFill>
                <a:schemeClr val="tx1"/>
              </a:solidFill>
              <a:latin typeface="Arial" panose="020B0604020202020204" pitchFamily="34" charset="0"/>
              <a:ea typeface="Arial Narrow"/>
              <a:cs typeface="Arial" panose="020B0604020202020204" pitchFamily="34" charset="0"/>
              <a:sym typeface="Arial Narrow"/>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 y="1524000"/>
            <a:ext cx="1447800" cy="1474262"/>
          </a:xfrm>
          <a:prstGeom prst="rect">
            <a:avLst/>
          </a:prstGeom>
        </p:spPr>
      </p:pic>
      <p:sp>
        <p:nvSpPr>
          <p:cNvPr id="12" name="Rectangle 11"/>
          <p:cNvSpPr/>
          <p:nvPr/>
        </p:nvSpPr>
        <p:spPr>
          <a:xfrm>
            <a:off x="2024855" y="1981200"/>
            <a:ext cx="6514925" cy="584775"/>
          </a:xfrm>
          <a:prstGeom prst="rect">
            <a:avLst/>
          </a:prstGeom>
        </p:spPr>
        <p:txBody>
          <a:bodyPr wrap="none">
            <a:spAutoFit/>
          </a:bodyPr>
          <a:lstStyle/>
          <a:p>
            <a:pPr lvl="1">
              <a:buClr>
                <a:srgbClr val="0481C6"/>
              </a:buClr>
              <a:buSzPct val="100000"/>
            </a:pPr>
            <a:r>
              <a:rPr lang="en-US" sz="3200" b="1" dirty="0">
                <a:solidFill>
                  <a:srgbClr val="75CEDE"/>
                </a:solidFill>
                <a:latin typeface="Arial" panose="020B0604020202020204" pitchFamily="34" charset="0"/>
                <a:ea typeface="Arial Narrow"/>
                <a:cs typeface="Arial" panose="020B0604020202020204" pitchFamily="34" charset="0"/>
                <a:sym typeface="Arial Narrow"/>
              </a:rPr>
              <a:t>Go to an Urgent Care Center for:</a:t>
            </a:r>
          </a:p>
        </p:txBody>
      </p:sp>
      <p:sp>
        <p:nvSpPr>
          <p:cNvPr id="15" name="Round Same Side Corner Rectangle 6"/>
          <p:cNvSpPr/>
          <p:nvPr/>
        </p:nvSpPr>
        <p:spPr>
          <a:xfrm flipV="1">
            <a:off x="366712" y="4937411"/>
            <a:ext cx="8320088" cy="619601"/>
          </a:xfrm>
          <a:custGeom>
            <a:avLst/>
            <a:gdLst>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101602 h 609600"/>
              <a:gd name="connsiteX8" fmla="*/ 101602 w 8305799"/>
              <a:gd name="connsiteY8" fmla="*/ 0 h 609600"/>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101602 w 8305799"/>
              <a:gd name="connsiteY8" fmla="*/ 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6397 w 8310562"/>
              <a:gd name="connsiteY0" fmla="*/ 0 h 612458"/>
              <a:gd name="connsiteX1" fmla="*/ 8208960 w 8310562"/>
              <a:gd name="connsiteY1" fmla="*/ 2858 h 612458"/>
              <a:gd name="connsiteX2" fmla="*/ 8310562 w 8310562"/>
              <a:gd name="connsiteY2" fmla="*/ 104460 h 612458"/>
              <a:gd name="connsiteX3" fmla="*/ 8310562 w 8310562"/>
              <a:gd name="connsiteY3" fmla="*/ 612458 h 612458"/>
              <a:gd name="connsiteX4" fmla="*/ 8310562 w 8310562"/>
              <a:gd name="connsiteY4" fmla="*/ 612458 h 612458"/>
              <a:gd name="connsiteX5" fmla="*/ 4763 w 8310562"/>
              <a:gd name="connsiteY5" fmla="*/ 612458 h 612458"/>
              <a:gd name="connsiteX6" fmla="*/ 4763 w 8310562"/>
              <a:gd name="connsiteY6" fmla="*/ 612458 h 612458"/>
              <a:gd name="connsiteX7" fmla="*/ 0 w 8310562"/>
              <a:gd name="connsiteY7" fmla="*/ 398782 h 612458"/>
              <a:gd name="connsiteX8" fmla="*/ 366397 w 8310562"/>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9525 w 8305799"/>
              <a:gd name="connsiteY7" fmla="*/ 339250 h 612458"/>
              <a:gd name="connsiteX8" fmla="*/ 361634 w 8305799"/>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9601"/>
              <a:gd name="connsiteX1" fmla="*/ 8213722 w 8315324"/>
              <a:gd name="connsiteY1" fmla="*/ 2858 h 619601"/>
              <a:gd name="connsiteX2" fmla="*/ 8315324 w 8315324"/>
              <a:gd name="connsiteY2" fmla="*/ 104460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8213722 w 8315324"/>
              <a:gd name="connsiteY1" fmla="*/ 2858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274842 w 8315324"/>
              <a:gd name="connsiteY2" fmla="*/ 213997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53411 w 8320088"/>
              <a:gd name="connsiteY2" fmla="*/ 166372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05786 w 8320088"/>
              <a:gd name="connsiteY2" fmla="*/ 133034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0088" h="619601">
                <a:moveTo>
                  <a:pt x="371159" y="0"/>
                </a:moveTo>
                <a:lnTo>
                  <a:pt x="7975597" y="5239"/>
                </a:lnTo>
                <a:cubicBezTo>
                  <a:pt x="8031710" y="5239"/>
                  <a:pt x="8146255" y="67396"/>
                  <a:pt x="8265317" y="197328"/>
                </a:cubicBezTo>
                <a:cubicBezTo>
                  <a:pt x="8285954" y="244424"/>
                  <a:pt x="8304213" y="281994"/>
                  <a:pt x="8320088" y="355283"/>
                </a:cubicBezTo>
                <a:lnTo>
                  <a:pt x="8315324" y="612458"/>
                </a:lnTo>
                <a:lnTo>
                  <a:pt x="8315324" y="612458"/>
                </a:lnTo>
                <a:lnTo>
                  <a:pt x="9525" y="612458"/>
                </a:lnTo>
                <a:lnTo>
                  <a:pt x="2381" y="619601"/>
                </a:lnTo>
                <a:cubicBezTo>
                  <a:pt x="-794" y="535675"/>
                  <a:pt x="793" y="568432"/>
                  <a:pt x="0" y="360681"/>
                </a:cubicBezTo>
                <a:cubicBezTo>
                  <a:pt x="23813" y="261705"/>
                  <a:pt x="128832" y="41434"/>
                  <a:pt x="371159" y="0"/>
                </a:cubicBezTo>
                <a:close/>
              </a:path>
            </a:pathLst>
          </a:custGeom>
          <a:solidFill>
            <a:srgbClr val="75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172"/>
          <p:cNvSpPr txBox="1">
            <a:spLocks/>
          </p:cNvSpPr>
          <p:nvPr/>
        </p:nvSpPr>
        <p:spPr>
          <a:xfrm>
            <a:off x="4267200" y="4996798"/>
            <a:ext cx="3276600" cy="838200"/>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1200"/>
              </a:spcAft>
              <a:buClr>
                <a:srgbClr val="0481C6"/>
              </a:buClr>
              <a:buSzPct val="100000"/>
              <a:buNone/>
            </a:pPr>
            <a:r>
              <a:rPr lang="en-US" b="1" dirty="0" smtClean="0">
                <a:solidFill>
                  <a:schemeClr val="bg1"/>
                </a:solidFill>
                <a:latin typeface="Arial" panose="020B0604020202020204" pitchFamily="34" charset="0"/>
                <a:ea typeface="Arial Narrow"/>
                <a:cs typeface="Arial" panose="020B0604020202020204" pitchFamily="34" charset="0"/>
                <a:sym typeface="Arial Narrow"/>
              </a:rPr>
              <a:t>Cost Comparison:</a:t>
            </a:r>
            <a:endParaRPr lang="en-US" sz="4400" dirty="0" smtClean="0">
              <a:solidFill>
                <a:schemeClr val="bg1"/>
              </a:solidFill>
              <a:latin typeface="+mj-lt"/>
              <a:ea typeface="Arial Narrow"/>
              <a:cs typeface="Arial Narrow"/>
              <a:sym typeface="Arial Narrow"/>
            </a:endParaRPr>
          </a:p>
        </p:txBody>
      </p:sp>
      <p:sp>
        <p:nvSpPr>
          <p:cNvPr id="17" name="Rectangle 16"/>
          <p:cNvSpPr/>
          <p:nvPr/>
        </p:nvSpPr>
        <p:spPr>
          <a:xfrm>
            <a:off x="7543800" y="4992624"/>
            <a:ext cx="986167" cy="523220"/>
          </a:xfrm>
          <a:prstGeom prst="rect">
            <a:avLst/>
          </a:prstGeom>
        </p:spPr>
        <p:txBody>
          <a:bodyPr wrap="none">
            <a:spAutoFit/>
          </a:bodyPr>
          <a:lstStyle/>
          <a:p>
            <a:pPr lvl="1">
              <a:spcAft>
                <a:spcPts val="1200"/>
              </a:spcAft>
              <a:buClr>
                <a:srgbClr val="0481C6"/>
              </a:buClr>
              <a:buSzPct val="100000"/>
            </a:pPr>
            <a:r>
              <a:rPr lang="en-US" sz="2800" b="1" dirty="0" smtClean="0">
                <a:solidFill>
                  <a:schemeClr val="bg1"/>
                </a:solidFill>
                <a:latin typeface="Arial" panose="020B0604020202020204" pitchFamily="34" charset="0"/>
                <a:ea typeface="Arial Narrow"/>
                <a:cs typeface="Arial" panose="020B0604020202020204" pitchFamily="34" charset="0"/>
                <a:sym typeface="Arial Narrow"/>
              </a:rPr>
              <a:t>$$</a:t>
            </a:r>
            <a:r>
              <a:rPr lang="en-US" sz="2800" b="1" dirty="0">
                <a:solidFill>
                  <a:schemeClr val="bg1"/>
                </a:solidFill>
                <a:latin typeface="Arial" panose="020B0604020202020204" pitchFamily="34" charset="0"/>
                <a:ea typeface="Arial Narrow"/>
                <a:cs typeface="Arial" panose="020B0604020202020204" pitchFamily="34" charset="0"/>
                <a:sym typeface="Arial Narrow"/>
              </a:rPr>
              <a:t>$</a:t>
            </a:r>
            <a:r>
              <a:rPr lang="en-US" sz="2800" b="1" dirty="0" smtClean="0">
                <a:solidFill>
                  <a:schemeClr val="accent5">
                    <a:lumMod val="40000"/>
                    <a:lumOff val="60000"/>
                  </a:schemeClr>
                </a:solidFill>
                <a:latin typeface="Arial" panose="020B0604020202020204" pitchFamily="34" charset="0"/>
                <a:ea typeface="Arial Narrow"/>
                <a:cs typeface="Arial" panose="020B0604020202020204" pitchFamily="34" charset="0"/>
                <a:sym typeface="Arial Narrow"/>
              </a:rPr>
              <a:t>$</a:t>
            </a:r>
            <a:endParaRPr lang="en-US" sz="2800" dirty="0">
              <a:solidFill>
                <a:schemeClr val="accent5">
                  <a:lumMod val="40000"/>
                  <a:lumOff val="60000"/>
                </a:schemeClr>
              </a:solidFill>
              <a:ea typeface="Arial Narrow"/>
              <a:cs typeface="Arial Narrow"/>
              <a:sym typeface="Arial Narrow"/>
            </a:endParaRPr>
          </a:p>
        </p:txBody>
      </p:sp>
    </p:spTree>
    <p:extLst>
      <p:ext uri="{BB962C8B-B14F-4D97-AF65-F5344CB8AC3E}">
        <p14:creationId xmlns:p14="http://schemas.microsoft.com/office/powerpoint/2010/main" val="39443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9" name="Picture 2" descr="L:\iStock\1_iStock\doctor and patient.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6248400" y="2590800"/>
            <a:ext cx="2424533" cy="259400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80"/>
          <p:cNvSpPr txBox="1">
            <a:spLocks noGrp="1"/>
          </p:cNvSpPr>
          <p:nvPr>
            <p:ph type="title"/>
          </p:nvPr>
        </p:nvSpPr>
        <p:spPr/>
        <p:txBody>
          <a:bodyPr/>
          <a:lstStyle/>
          <a:p>
            <a:pPr lvl="0"/>
            <a:r>
              <a:rPr lang="en-US" dirty="0" smtClean="0">
                <a:sym typeface="Arial Narrow"/>
              </a:rPr>
              <a:t>Emergency Room</a:t>
            </a:r>
            <a:endParaRPr lang="en-US" dirty="0">
              <a:sym typeface="Arial Narrow"/>
            </a:endParaRPr>
          </a:p>
        </p:txBody>
      </p:sp>
      <p:cxnSp>
        <p:nvCxnSpPr>
          <p:cNvPr id="9" name="Straight Connector 8"/>
          <p:cNvCxnSpPr/>
          <p:nvPr/>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hape 172"/>
          <p:cNvSpPr txBox="1">
            <a:spLocks/>
          </p:cNvSpPr>
          <p:nvPr/>
        </p:nvSpPr>
        <p:spPr>
          <a:xfrm>
            <a:off x="381001" y="2514600"/>
            <a:ext cx="8305799" cy="2819400"/>
          </a:xfrm>
          <a:prstGeom prst="roundRect">
            <a:avLst/>
          </a:prstGeom>
          <a:noFill/>
          <a:ln w="57150">
            <a:solidFill>
              <a:srgbClr val="75CEDE"/>
            </a:solidFill>
          </a:ln>
        </p:spPr>
        <p:style>
          <a:lnRef idx="2">
            <a:schemeClr val="accent5"/>
          </a:lnRef>
          <a:fillRef idx="1">
            <a:schemeClr val="lt1"/>
          </a:fillRef>
          <a:effectRef idx="0">
            <a:schemeClr val="accent5"/>
          </a:effectRef>
          <a:fontRef idx="minor">
            <a:schemeClr val="dk1"/>
          </a:fontRef>
        </p:style>
        <p:txBody>
          <a:bodyPr lIns="91425" tIns="45700" rIns="91425" bIns="45700" anchor="t" anchorCtr="0">
            <a:noAutofit/>
          </a:bodyPr>
          <a:lstStyle>
            <a:defPPr marR="0" algn="l" rtl="0">
              <a:lnSpc>
                <a:spcPct val="100000"/>
              </a:lnSpc>
              <a:spcBef>
                <a:spcPts val="0"/>
              </a:spcBef>
              <a:spcAft>
                <a:spcPts val="0"/>
              </a:spcAft>
            </a:defPPr>
            <a:lvl1pPr marL="342900" marR="0" indent="-165100" algn="l" rtl="0">
              <a:lnSpc>
                <a:spcPct val="100000"/>
              </a:lnSpc>
              <a:spcBef>
                <a:spcPts val="560"/>
              </a:spcBef>
              <a:spcAft>
                <a:spcPts val="600"/>
              </a:spcAft>
              <a:buClr>
                <a:schemeClr val="dk2"/>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600"/>
              </a:spcAft>
              <a:buClr>
                <a:schemeClr val="accent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600"/>
              </a:spcAft>
              <a:buClr>
                <a:schemeClr val="accent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lvl="1" indent="0">
              <a:spcBef>
                <a:spcPts val="0"/>
              </a:spcBef>
              <a:buClr>
                <a:srgbClr val="0481C6"/>
              </a:buClr>
              <a:buSzPct val="100000"/>
              <a:buNone/>
            </a:pPr>
            <a:endParaRPr lang="en-US" sz="2000" b="1" dirty="0" smtClean="0">
              <a:solidFill>
                <a:srgbClr val="0481C6"/>
              </a:solidFill>
              <a:latin typeface="Arial" panose="020B0604020202020204" pitchFamily="34" charset="0"/>
              <a:ea typeface="Arial Narrow"/>
              <a:cs typeface="Arial" panose="020B0604020202020204" pitchFamily="34" charset="0"/>
              <a:sym typeface="Arial Narrow"/>
            </a:endParaRPr>
          </a:p>
          <a:p>
            <a:pPr lvl="1" indent="-285750">
              <a:spcBef>
                <a:spcPts val="600"/>
              </a:spcBef>
              <a:spcAft>
                <a:spcPts val="0"/>
              </a:spcAft>
              <a:buClr>
                <a:schemeClr val="tx1"/>
              </a:buClr>
              <a:buSzPct val="100000"/>
            </a:pP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Chest </a:t>
            </a:r>
            <a:r>
              <a:rPr lang="en-US" sz="1600" dirty="0">
                <a:solidFill>
                  <a:schemeClr val="tx1"/>
                </a:solidFill>
                <a:latin typeface="Arial" panose="020B0604020202020204" pitchFamily="34" charset="0"/>
                <a:ea typeface="Arial Narrow"/>
                <a:cs typeface="Arial" panose="020B0604020202020204" pitchFamily="34" charset="0"/>
                <a:sym typeface="Arial Narrow"/>
              </a:rPr>
              <a:t>pain, shortness of breath and </a:t>
            </a: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
            </a:r>
            <a:br>
              <a:rPr lang="en-US" sz="1600" dirty="0" smtClean="0">
                <a:solidFill>
                  <a:schemeClr val="tx1"/>
                </a:solidFill>
                <a:latin typeface="Arial" panose="020B0604020202020204" pitchFamily="34" charset="0"/>
                <a:ea typeface="Arial Narrow"/>
                <a:cs typeface="Arial" panose="020B0604020202020204" pitchFamily="34" charset="0"/>
                <a:sym typeface="Arial Narrow"/>
              </a:rPr>
            </a:br>
            <a:r>
              <a:rPr lang="en-US" sz="1600" dirty="0" smtClean="0">
                <a:solidFill>
                  <a:schemeClr val="tx1"/>
                </a:solidFill>
                <a:latin typeface="Arial" panose="020B0604020202020204" pitchFamily="34" charset="0"/>
                <a:ea typeface="Arial Narrow"/>
                <a:cs typeface="Arial" panose="020B0604020202020204" pitchFamily="34" charset="0"/>
                <a:sym typeface="Arial Narrow"/>
              </a:rPr>
              <a:t>other </a:t>
            </a:r>
            <a:r>
              <a:rPr lang="en-US" sz="1600" dirty="0">
                <a:solidFill>
                  <a:schemeClr val="tx1"/>
                </a:solidFill>
                <a:latin typeface="Arial" panose="020B0604020202020204" pitchFamily="34" charset="0"/>
                <a:ea typeface="Arial Narrow"/>
                <a:cs typeface="Arial" panose="020B0604020202020204" pitchFamily="34" charset="0"/>
                <a:sym typeface="Arial Narrow"/>
              </a:rPr>
              <a:t>symptoms of heart attack or stroke</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Heavy bleeding</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Major broken bones (e.g., arms, legs)</a:t>
            </a:r>
          </a:p>
          <a:p>
            <a:pPr lvl="1" indent="-285750">
              <a:spcBef>
                <a:spcPts val="600"/>
              </a:spcBef>
              <a:spcAft>
                <a:spcPts val="0"/>
              </a:spcAft>
              <a:buClr>
                <a:schemeClr val="tx1"/>
              </a:buClr>
              <a:buSzPct val="100000"/>
            </a:pPr>
            <a:r>
              <a:rPr lang="en-US" sz="1600" dirty="0">
                <a:solidFill>
                  <a:schemeClr val="tx1"/>
                </a:solidFill>
                <a:latin typeface="Arial" panose="020B0604020202020204" pitchFamily="34" charset="0"/>
                <a:ea typeface="Arial Narrow"/>
                <a:cs typeface="Arial" panose="020B0604020202020204" pitchFamily="34" charset="0"/>
                <a:sym typeface="Arial Narrow"/>
              </a:rPr>
              <a:t>Major lacerations and burns</a:t>
            </a:r>
            <a:endParaRPr lang="en-US" sz="1600" dirty="0" smtClean="0">
              <a:solidFill>
                <a:schemeClr val="tx1"/>
              </a:solidFill>
              <a:latin typeface="Arial" panose="020B0604020202020204" pitchFamily="34" charset="0"/>
              <a:ea typeface="Arial Narrow"/>
              <a:cs typeface="Arial" panose="020B0604020202020204" pitchFamily="34" charset="0"/>
              <a:sym typeface="Arial Narrow"/>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0635" y="1573738"/>
            <a:ext cx="1447800" cy="1474262"/>
          </a:xfrm>
          <a:prstGeom prst="rect">
            <a:avLst/>
          </a:prstGeom>
        </p:spPr>
      </p:pic>
      <p:sp>
        <p:nvSpPr>
          <p:cNvPr id="12" name="Rectangle 11"/>
          <p:cNvSpPr/>
          <p:nvPr/>
        </p:nvSpPr>
        <p:spPr>
          <a:xfrm>
            <a:off x="2024855" y="1981200"/>
            <a:ext cx="6378669" cy="584775"/>
          </a:xfrm>
          <a:prstGeom prst="rect">
            <a:avLst/>
          </a:prstGeom>
        </p:spPr>
        <p:txBody>
          <a:bodyPr wrap="none">
            <a:spAutoFit/>
          </a:bodyPr>
          <a:lstStyle/>
          <a:p>
            <a:pPr lvl="1">
              <a:buClr>
                <a:srgbClr val="0481C6"/>
              </a:buClr>
              <a:buSzPct val="100000"/>
            </a:pPr>
            <a:r>
              <a:rPr lang="en-US" sz="3200" b="1" dirty="0">
                <a:solidFill>
                  <a:srgbClr val="75CEDE"/>
                </a:solidFill>
                <a:latin typeface="Arial" panose="020B0604020202020204" pitchFamily="34" charset="0"/>
                <a:ea typeface="Arial Narrow"/>
                <a:cs typeface="Arial" panose="020B0604020202020204" pitchFamily="34" charset="0"/>
                <a:sym typeface="Arial Narrow"/>
              </a:rPr>
              <a:t>Go to the Emergency Room </a:t>
            </a:r>
            <a:r>
              <a:rPr lang="en-US" sz="3200" b="1" dirty="0" smtClean="0">
                <a:solidFill>
                  <a:srgbClr val="75CEDE"/>
                </a:solidFill>
                <a:latin typeface="Arial" panose="020B0604020202020204" pitchFamily="34" charset="0"/>
                <a:ea typeface="Arial Narrow"/>
                <a:cs typeface="Arial" panose="020B0604020202020204" pitchFamily="34" charset="0"/>
                <a:sym typeface="Arial Narrow"/>
              </a:rPr>
              <a:t>for</a:t>
            </a:r>
            <a:r>
              <a:rPr lang="en-US" sz="3200" b="1" dirty="0">
                <a:solidFill>
                  <a:srgbClr val="75CEDE"/>
                </a:solidFill>
                <a:latin typeface="Arial" panose="020B0604020202020204" pitchFamily="34" charset="0"/>
                <a:ea typeface="Arial Narrow"/>
                <a:cs typeface="Arial" panose="020B0604020202020204" pitchFamily="34" charset="0"/>
                <a:sym typeface="Arial Narrow"/>
              </a:rPr>
              <a:t>:</a:t>
            </a:r>
          </a:p>
        </p:txBody>
      </p:sp>
      <p:sp>
        <p:nvSpPr>
          <p:cNvPr id="15" name="Round Same Side Corner Rectangle 6"/>
          <p:cNvSpPr/>
          <p:nvPr/>
        </p:nvSpPr>
        <p:spPr>
          <a:xfrm flipV="1">
            <a:off x="366712" y="4709318"/>
            <a:ext cx="8320088" cy="619601"/>
          </a:xfrm>
          <a:custGeom>
            <a:avLst/>
            <a:gdLst>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101602 h 609600"/>
              <a:gd name="connsiteX8" fmla="*/ 101602 w 8305799"/>
              <a:gd name="connsiteY8" fmla="*/ 0 h 609600"/>
              <a:gd name="connsiteX0" fmla="*/ 101602 w 8305799"/>
              <a:gd name="connsiteY0" fmla="*/ 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101602 w 8305799"/>
              <a:gd name="connsiteY8" fmla="*/ 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261622 w 8305799"/>
              <a:gd name="connsiteY0" fmla="*/ 30480 h 609600"/>
              <a:gd name="connsiteX1" fmla="*/ 8204197 w 8305799"/>
              <a:gd name="connsiteY1" fmla="*/ 0 h 609600"/>
              <a:gd name="connsiteX2" fmla="*/ 8305799 w 8305799"/>
              <a:gd name="connsiteY2" fmla="*/ 101602 h 609600"/>
              <a:gd name="connsiteX3" fmla="*/ 8305799 w 8305799"/>
              <a:gd name="connsiteY3" fmla="*/ 609600 h 609600"/>
              <a:gd name="connsiteX4" fmla="*/ 8305799 w 8305799"/>
              <a:gd name="connsiteY4" fmla="*/ 609600 h 609600"/>
              <a:gd name="connsiteX5" fmla="*/ 0 w 8305799"/>
              <a:gd name="connsiteY5" fmla="*/ 609600 h 609600"/>
              <a:gd name="connsiteX6" fmla="*/ 0 w 8305799"/>
              <a:gd name="connsiteY6" fmla="*/ 609600 h 609600"/>
              <a:gd name="connsiteX7" fmla="*/ 0 w 8305799"/>
              <a:gd name="connsiteY7" fmla="*/ 314962 h 609600"/>
              <a:gd name="connsiteX8" fmla="*/ 261622 w 8305799"/>
              <a:gd name="connsiteY8" fmla="*/ 30480 h 609600"/>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0 w 8305799"/>
              <a:gd name="connsiteY7" fmla="*/ 317820 h 612458"/>
              <a:gd name="connsiteX8" fmla="*/ 361634 w 8305799"/>
              <a:gd name="connsiteY8" fmla="*/ 0 h 612458"/>
              <a:gd name="connsiteX0" fmla="*/ 366397 w 8310562"/>
              <a:gd name="connsiteY0" fmla="*/ 0 h 612458"/>
              <a:gd name="connsiteX1" fmla="*/ 8208960 w 8310562"/>
              <a:gd name="connsiteY1" fmla="*/ 2858 h 612458"/>
              <a:gd name="connsiteX2" fmla="*/ 8310562 w 8310562"/>
              <a:gd name="connsiteY2" fmla="*/ 104460 h 612458"/>
              <a:gd name="connsiteX3" fmla="*/ 8310562 w 8310562"/>
              <a:gd name="connsiteY3" fmla="*/ 612458 h 612458"/>
              <a:gd name="connsiteX4" fmla="*/ 8310562 w 8310562"/>
              <a:gd name="connsiteY4" fmla="*/ 612458 h 612458"/>
              <a:gd name="connsiteX5" fmla="*/ 4763 w 8310562"/>
              <a:gd name="connsiteY5" fmla="*/ 612458 h 612458"/>
              <a:gd name="connsiteX6" fmla="*/ 4763 w 8310562"/>
              <a:gd name="connsiteY6" fmla="*/ 612458 h 612458"/>
              <a:gd name="connsiteX7" fmla="*/ 0 w 8310562"/>
              <a:gd name="connsiteY7" fmla="*/ 398782 h 612458"/>
              <a:gd name="connsiteX8" fmla="*/ 366397 w 8310562"/>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8778 w 8312943"/>
              <a:gd name="connsiteY0" fmla="*/ 0 h 612458"/>
              <a:gd name="connsiteX1" fmla="*/ 8211341 w 8312943"/>
              <a:gd name="connsiteY1" fmla="*/ 2858 h 612458"/>
              <a:gd name="connsiteX2" fmla="*/ 8312943 w 8312943"/>
              <a:gd name="connsiteY2" fmla="*/ 104460 h 612458"/>
              <a:gd name="connsiteX3" fmla="*/ 8312943 w 8312943"/>
              <a:gd name="connsiteY3" fmla="*/ 612458 h 612458"/>
              <a:gd name="connsiteX4" fmla="*/ 8312943 w 8312943"/>
              <a:gd name="connsiteY4" fmla="*/ 612458 h 612458"/>
              <a:gd name="connsiteX5" fmla="*/ 7144 w 8312943"/>
              <a:gd name="connsiteY5" fmla="*/ 612458 h 612458"/>
              <a:gd name="connsiteX6" fmla="*/ 7144 w 8312943"/>
              <a:gd name="connsiteY6" fmla="*/ 612458 h 612458"/>
              <a:gd name="connsiteX7" fmla="*/ 0 w 8312943"/>
              <a:gd name="connsiteY7" fmla="*/ 384494 h 612458"/>
              <a:gd name="connsiteX8" fmla="*/ 368778 w 8312943"/>
              <a:gd name="connsiteY8" fmla="*/ 0 h 612458"/>
              <a:gd name="connsiteX0" fmla="*/ 361634 w 8305799"/>
              <a:gd name="connsiteY0" fmla="*/ 0 h 612458"/>
              <a:gd name="connsiteX1" fmla="*/ 8204197 w 8305799"/>
              <a:gd name="connsiteY1" fmla="*/ 2858 h 612458"/>
              <a:gd name="connsiteX2" fmla="*/ 8305799 w 8305799"/>
              <a:gd name="connsiteY2" fmla="*/ 104460 h 612458"/>
              <a:gd name="connsiteX3" fmla="*/ 8305799 w 8305799"/>
              <a:gd name="connsiteY3" fmla="*/ 612458 h 612458"/>
              <a:gd name="connsiteX4" fmla="*/ 8305799 w 8305799"/>
              <a:gd name="connsiteY4" fmla="*/ 612458 h 612458"/>
              <a:gd name="connsiteX5" fmla="*/ 0 w 8305799"/>
              <a:gd name="connsiteY5" fmla="*/ 612458 h 612458"/>
              <a:gd name="connsiteX6" fmla="*/ 0 w 8305799"/>
              <a:gd name="connsiteY6" fmla="*/ 612458 h 612458"/>
              <a:gd name="connsiteX7" fmla="*/ 9525 w 8305799"/>
              <a:gd name="connsiteY7" fmla="*/ 339250 h 612458"/>
              <a:gd name="connsiteX8" fmla="*/ 361634 w 8305799"/>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2458"/>
              <a:gd name="connsiteX1" fmla="*/ 8213722 w 8315324"/>
              <a:gd name="connsiteY1" fmla="*/ 2858 h 612458"/>
              <a:gd name="connsiteX2" fmla="*/ 8315324 w 8315324"/>
              <a:gd name="connsiteY2" fmla="*/ 104460 h 612458"/>
              <a:gd name="connsiteX3" fmla="*/ 8315324 w 8315324"/>
              <a:gd name="connsiteY3" fmla="*/ 612458 h 612458"/>
              <a:gd name="connsiteX4" fmla="*/ 8315324 w 8315324"/>
              <a:gd name="connsiteY4" fmla="*/ 612458 h 612458"/>
              <a:gd name="connsiteX5" fmla="*/ 9525 w 8315324"/>
              <a:gd name="connsiteY5" fmla="*/ 612458 h 612458"/>
              <a:gd name="connsiteX6" fmla="*/ 9525 w 8315324"/>
              <a:gd name="connsiteY6" fmla="*/ 612458 h 612458"/>
              <a:gd name="connsiteX7" fmla="*/ 0 w 8315324"/>
              <a:gd name="connsiteY7" fmla="*/ 360681 h 612458"/>
              <a:gd name="connsiteX8" fmla="*/ 371159 w 8315324"/>
              <a:gd name="connsiteY8" fmla="*/ 0 h 612458"/>
              <a:gd name="connsiteX0" fmla="*/ 371159 w 8315324"/>
              <a:gd name="connsiteY0" fmla="*/ 0 h 619601"/>
              <a:gd name="connsiteX1" fmla="*/ 8213722 w 8315324"/>
              <a:gd name="connsiteY1" fmla="*/ 2858 h 619601"/>
              <a:gd name="connsiteX2" fmla="*/ 8315324 w 8315324"/>
              <a:gd name="connsiteY2" fmla="*/ 104460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8213722 w 8315324"/>
              <a:gd name="connsiteY1" fmla="*/ 2858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303417 w 8315324"/>
              <a:gd name="connsiteY2" fmla="*/ 287816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15324"/>
              <a:gd name="connsiteY0" fmla="*/ 0 h 619601"/>
              <a:gd name="connsiteX1" fmla="*/ 7975597 w 8315324"/>
              <a:gd name="connsiteY1" fmla="*/ 5239 h 619601"/>
              <a:gd name="connsiteX2" fmla="*/ 8274842 w 8315324"/>
              <a:gd name="connsiteY2" fmla="*/ 213997 h 619601"/>
              <a:gd name="connsiteX3" fmla="*/ 8315324 w 8315324"/>
              <a:gd name="connsiteY3" fmla="*/ 612458 h 619601"/>
              <a:gd name="connsiteX4" fmla="*/ 8315324 w 8315324"/>
              <a:gd name="connsiteY4" fmla="*/ 612458 h 619601"/>
              <a:gd name="connsiteX5" fmla="*/ 9525 w 8315324"/>
              <a:gd name="connsiteY5" fmla="*/ 612458 h 619601"/>
              <a:gd name="connsiteX6" fmla="*/ 2381 w 8315324"/>
              <a:gd name="connsiteY6" fmla="*/ 619601 h 619601"/>
              <a:gd name="connsiteX7" fmla="*/ 0 w 8315324"/>
              <a:gd name="connsiteY7" fmla="*/ 360681 h 619601"/>
              <a:gd name="connsiteX8" fmla="*/ 371159 w 8315324"/>
              <a:gd name="connsiteY8"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74842 w 8320088"/>
              <a:gd name="connsiteY2" fmla="*/ 213997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53411 w 8320088"/>
              <a:gd name="connsiteY2" fmla="*/ 166372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05786 w 8320088"/>
              <a:gd name="connsiteY2" fmla="*/ 133034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 name="connsiteX0" fmla="*/ 371159 w 8320088"/>
              <a:gd name="connsiteY0" fmla="*/ 0 h 619601"/>
              <a:gd name="connsiteX1" fmla="*/ 7975597 w 8320088"/>
              <a:gd name="connsiteY1" fmla="*/ 5239 h 619601"/>
              <a:gd name="connsiteX2" fmla="*/ 8265317 w 8320088"/>
              <a:gd name="connsiteY2" fmla="*/ 197328 h 619601"/>
              <a:gd name="connsiteX3" fmla="*/ 8320088 w 8320088"/>
              <a:gd name="connsiteY3" fmla="*/ 355283 h 619601"/>
              <a:gd name="connsiteX4" fmla="*/ 8315324 w 8320088"/>
              <a:gd name="connsiteY4" fmla="*/ 612458 h 619601"/>
              <a:gd name="connsiteX5" fmla="*/ 8315324 w 8320088"/>
              <a:gd name="connsiteY5" fmla="*/ 612458 h 619601"/>
              <a:gd name="connsiteX6" fmla="*/ 9525 w 8320088"/>
              <a:gd name="connsiteY6" fmla="*/ 612458 h 619601"/>
              <a:gd name="connsiteX7" fmla="*/ 2381 w 8320088"/>
              <a:gd name="connsiteY7" fmla="*/ 619601 h 619601"/>
              <a:gd name="connsiteX8" fmla="*/ 0 w 8320088"/>
              <a:gd name="connsiteY8" fmla="*/ 360681 h 619601"/>
              <a:gd name="connsiteX9" fmla="*/ 371159 w 8320088"/>
              <a:gd name="connsiteY9" fmla="*/ 0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0088" h="619601">
                <a:moveTo>
                  <a:pt x="371159" y="0"/>
                </a:moveTo>
                <a:lnTo>
                  <a:pt x="7975597" y="5239"/>
                </a:lnTo>
                <a:cubicBezTo>
                  <a:pt x="8031710" y="5239"/>
                  <a:pt x="8146255" y="67396"/>
                  <a:pt x="8265317" y="197328"/>
                </a:cubicBezTo>
                <a:cubicBezTo>
                  <a:pt x="8285954" y="244424"/>
                  <a:pt x="8304213" y="281994"/>
                  <a:pt x="8320088" y="355283"/>
                </a:cubicBezTo>
                <a:lnTo>
                  <a:pt x="8315324" y="612458"/>
                </a:lnTo>
                <a:lnTo>
                  <a:pt x="8315324" y="612458"/>
                </a:lnTo>
                <a:lnTo>
                  <a:pt x="9525" y="612458"/>
                </a:lnTo>
                <a:lnTo>
                  <a:pt x="2381" y="619601"/>
                </a:lnTo>
                <a:cubicBezTo>
                  <a:pt x="-794" y="535675"/>
                  <a:pt x="793" y="568432"/>
                  <a:pt x="0" y="360681"/>
                </a:cubicBezTo>
                <a:cubicBezTo>
                  <a:pt x="23813" y="261705"/>
                  <a:pt x="128832" y="41434"/>
                  <a:pt x="371159" y="0"/>
                </a:cubicBezTo>
                <a:close/>
              </a:path>
            </a:pathLst>
          </a:custGeom>
          <a:solidFill>
            <a:srgbClr val="75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172"/>
          <p:cNvSpPr txBox="1">
            <a:spLocks/>
          </p:cNvSpPr>
          <p:nvPr/>
        </p:nvSpPr>
        <p:spPr>
          <a:xfrm>
            <a:off x="4267200" y="4769225"/>
            <a:ext cx="3276600" cy="838200"/>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1200"/>
              </a:spcAft>
              <a:buClr>
                <a:srgbClr val="0481C6"/>
              </a:buClr>
              <a:buSzPct val="100000"/>
              <a:buNone/>
            </a:pPr>
            <a:r>
              <a:rPr lang="en-US" b="1" dirty="0" smtClean="0">
                <a:solidFill>
                  <a:schemeClr val="bg1"/>
                </a:solidFill>
                <a:latin typeface="Arial" panose="020B0604020202020204" pitchFamily="34" charset="0"/>
                <a:ea typeface="Arial Narrow"/>
                <a:cs typeface="Arial" panose="020B0604020202020204" pitchFamily="34" charset="0"/>
                <a:sym typeface="Arial Narrow"/>
              </a:rPr>
              <a:t>Cost Comparison:</a:t>
            </a:r>
            <a:endParaRPr lang="en-US" sz="4400" dirty="0" smtClean="0">
              <a:solidFill>
                <a:schemeClr val="bg1"/>
              </a:solidFill>
              <a:latin typeface="+mj-lt"/>
              <a:ea typeface="Arial Narrow"/>
              <a:cs typeface="Arial Narrow"/>
              <a:sym typeface="Arial Narrow"/>
            </a:endParaRPr>
          </a:p>
        </p:txBody>
      </p:sp>
      <p:sp>
        <p:nvSpPr>
          <p:cNvPr id="17" name="Rectangle 16"/>
          <p:cNvSpPr/>
          <p:nvPr/>
        </p:nvSpPr>
        <p:spPr>
          <a:xfrm>
            <a:off x="7543800" y="4765051"/>
            <a:ext cx="986167" cy="523220"/>
          </a:xfrm>
          <a:prstGeom prst="rect">
            <a:avLst/>
          </a:prstGeom>
        </p:spPr>
        <p:txBody>
          <a:bodyPr wrap="none">
            <a:spAutoFit/>
          </a:bodyPr>
          <a:lstStyle/>
          <a:p>
            <a:pPr lvl="1">
              <a:spcAft>
                <a:spcPts val="1200"/>
              </a:spcAft>
              <a:buClr>
                <a:srgbClr val="0481C6"/>
              </a:buClr>
              <a:buSzPct val="100000"/>
            </a:pPr>
            <a:r>
              <a:rPr lang="en-US" sz="2800" b="1" dirty="0" smtClean="0">
                <a:solidFill>
                  <a:schemeClr val="bg1"/>
                </a:solidFill>
                <a:latin typeface="Arial" panose="020B0604020202020204" pitchFamily="34" charset="0"/>
                <a:ea typeface="Arial Narrow"/>
                <a:cs typeface="Arial" panose="020B0604020202020204" pitchFamily="34" charset="0"/>
                <a:sym typeface="Arial Narrow"/>
              </a:rPr>
              <a:t>$$</a:t>
            </a:r>
            <a:r>
              <a:rPr lang="en-US" sz="2800" b="1" dirty="0">
                <a:solidFill>
                  <a:schemeClr val="bg1"/>
                </a:solidFill>
                <a:latin typeface="Arial" panose="020B0604020202020204" pitchFamily="34" charset="0"/>
                <a:ea typeface="Arial Narrow"/>
                <a:cs typeface="Arial" panose="020B0604020202020204" pitchFamily="34" charset="0"/>
                <a:sym typeface="Arial Narrow"/>
              </a:rPr>
              <a:t>$$</a:t>
            </a:r>
            <a:endParaRPr lang="en-US" sz="2800" dirty="0">
              <a:solidFill>
                <a:schemeClr val="accent5">
                  <a:lumMod val="40000"/>
                  <a:lumOff val="60000"/>
                </a:schemeClr>
              </a:solidFill>
              <a:ea typeface="Arial Narrow"/>
              <a:cs typeface="Arial Narrow"/>
              <a:sym typeface="Arial Narrow"/>
            </a:endParaRPr>
          </a:p>
        </p:txBody>
      </p:sp>
    </p:spTree>
    <p:extLst>
      <p:ext uri="{BB962C8B-B14F-4D97-AF65-F5344CB8AC3E}">
        <p14:creationId xmlns:p14="http://schemas.microsoft.com/office/powerpoint/2010/main" val="3000893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47800"/>
            <a:ext cx="4528969" cy="5410200"/>
          </a:xfrm>
          <a:prstGeom prst="rect">
            <a:avLst/>
          </a:prstGeom>
        </p:spPr>
      </p:pic>
      <p:sp>
        <p:nvSpPr>
          <p:cNvPr id="5" name="Shape 80"/>
          <p:cNvSpPr txBox="1">
            <a:spLocks noGrp="1"/>
          </p:cNvSpPr>
          <p:nvPr>
            <p:ph type="title"/>
          </p:nvPr>
        </p:nvSpPr>
        <p:spPr/>
        <p:txBody>
          <a:bodyPr/>
          <a:lstStyle/>
          <a:p>
            <a:pPr lvl="0"/>
            <a:r>
              <a:rPr lang="en-US" dirty="0" smtClean="0">
                <a:sym typeface="Arial Narrow"/>
              </a:rPr>
              <a:t>Choosing the Right Provider</a:t>
            </a:r>
            <a:endParaRPr lang="en-US" dirty="0">
              <a:sym typeface="Arial Narrow"/>
            </a:endParaRPr>
          </a:p>
        </p:txBody>
      </p:sp>
      <p:sp>
        <p:nvSpPr>
          <p:cNvPr id="12" name="Shape 172"/>
          <p:cNvSpPr txBox="1">
            <a:spLocks/>
          </p:cNvSpPr>
          <p:nvPr/>
        </p:nvSpPr>
        <p:spPr>
          <a:xfrm>
            <a:off x="4114800" y="1600200"/>
            <a:ext cx="4572000" cy="3406299"/>
          </a:xfrm>
          <a:prstGeom prst="rect">
            <a:avLst/>
          </a:prstGeom>
          <a:noFill/>
          <a:ln w="57150">
            <a:noFill/>
          </a:ln>
        </p:spPr>
        <p:style>
          <a:lnRef idx="2">
            <a:schemeClr val="accent5"/>
          </a:lnRef>
          <a:fillRef idx="1">
            <a:schemeClr val="lt1"/>
          </a:fillRef>
          <a:effectRef idx="0">
            <a:schemeClr val="accent5"/>
          </a:effectRef>
          <a:fontRef idx="minor">
            <a:schemeClr val="dk1"/>
          </a:fontRef>
        </p:style>
        <p:txBody>
          <a:bodyPr lIns="91425" tIns="45700" rIns="91425" bIns="45700" numCol="1" anchor="t" anchorCtr="0">
            <a:noAutofit/>
          </a:bodyPr>
          <a:lstStyle>
            <a:defPPr marR="0" algn="l" rtl="0">
              <a:lnSpc>
                <a:spcPct val="100000"/>
              </a:lnSpc>
              <a:spcBef>
                <a:spcPts val="0"/>
              </a:spcBef>
              <a:spcAft>
                <a:spcPts val="0"/>
              </a:spcAft>
            </a:defPPr>
            <a:lvl1pPr marL="342900" marR="0" indent="-165100" algn="l" rtl="0">
              <a:lnSpc>
                <a:spcPct val="100000"/>
              </a:lnSpc>
              <a:spcBef>
                <a:spcPts val="560"/>
              </a:spcBef>
              <a:spcAft>
                <a:spcPts val="600"/>
              </a:spcAft>
              <a:buClr>
                <a:schemeClr val="dk2"/>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600"/>
              </a:spcAft>
              <a:buClr>
                <a:schemeClr val="accent2"/>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01600" algn="l" rtl="0">
              <a:lnSpc>
                <a:spcPct val="100000"/>
              </a:lnSpc>
              <a:spcBef>
                <a:spcPts val="400"/>
              </a:spcBef>
              <a:spcAft>
                <a:spcPts val="600"/>
              </a:spcAft>
              <a:buClr>
                <a:schemeClr val="accent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600"/>
              </a:spcAft>
              <a:buClr>
                <a:schemeClr val="dk2"/>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57150" indent="0">
              <a:spcBef>
                <a:spcPts val="600"/>
              </a:spcBef>
              <a:spcAft>
                <a:spcPts val="0"/>
              </a:spcAft>
              <a:buClr>
                <a:schemeClr val="tx1"/>
              </a:buClr>
              <a:buSzPct val="100000"/>
              <a:buNone/>
            </a:pPr>
            <a:r>
              <a:rPr lang="en-US" sz="2400" b="1" dirty="0">
                <a:solidFill>
                  <a:srgbClr val="0481C6"/>
                </a:solidFill>
                <a:latin typeface="Arial" panose="020B0604020202020204" pitchFamily="34" charset="0"/>
                <a:ea typeface="Arial Narrow"/>
                <a:cs typeface="Arial" panose="020B0604020202020204" pitchFamily="34" charset="0"/>
                <a:sym typeface="Arial Narrow"/>
              </a:rPr>
              <a:t>Save Money </a:t>
            </a:r>
            <a:r>
              <a:rPr lang="en-US" sz="2400" b="1" dirty="0" smtClean="0">
                <a:solidFill>
                  <a:srgbClr val="0481C6"/>
                </a:solidFill>
                <a:latin typeface="Arial" panose="020B0604020202020204" pitchFamily="34" charset="0"/>
                <a:ea typeface="Arial Narrow"/>
                <a:cs typeface="Arial" panose="020B0604020202020204" pitchFamily="34" charset="0"/>
                <a:sym typeface="Arial Narrow"/>
              </a:rPr>
              <a:t>Using</a:t>
            </a:r>
            <a:br>
              <a:rPr lang="en-US" sz="2400" b="1" dirty="0" smtClean="0">
                <a:solidFill>
                  <a:srgbClr val="0481C6"/>
                </a:solidFill>
                <a:latin typeface="Arial" panose="020B0604020202020204" pitchFamily="34" charset="0"/>
                <a:ea typeface="Arial Narrow"/>
                <a:cs typeface="Arial" panose="020B0604020202020204" pitchFamily="34" charset="0"/>
                <a:sym typeface="Arial Narrow"/>
              </a:rPr>
            </a:br>
            <a:r>
              <a:rPr lang="en-US" sz="2400" b="1" dirty="0" smtClean="0">
                <a:solidFill>
                  <a:srgbClr val="0481C6"/>
                </a:solidFill>
                <a:latin typeface="Arial" panose="020B0604020202020204" pitchFamily="34" charset="0"/>
                <a:ea typeface="Arial Narrow"/>
                <a:cs typeface="Arial" panose="020B0604020202020204" pitchFamily="34" charset="0"/>
                <a:sym typeface="Arial Narrow"/>
              </a:rPr>
              <a:t>In-Network </a:t>
            </a:r>
            <a:r>
              <a:rPr lang="en-US" sz="2400" b="1" dirty="0">
                <a:solidFill>
                  <a:srgbClr val="0481C6"/>
                </a:solidFill>
                <a:latin typeface="Arial" panose="020B0604020202020204" pitchFamily="34" charset="0"/>
                <a:ea typeface="Arial Narrow"/>
                <a:cs typeface="Arial" panose="020B0604020202020204" pitchFamily="34" charset="0"/>
                <a:sym typeface="Arial Narrow"/>
              </a:rPr>
              <a:t>Providers</a:t>
            </a:r>
          </a:p>
          <a:p>
            <a:pPr lvl="1" indent="-285750">
              <a:spcBef>
                <a:spcPts val="600"/>
              </a:spcBef>
              <a:spcAft>
                <a:spcPts val="0"/>
              </a:spcAft>
              <a:buClr>
                <a:schemeClr val="tx1"/>
              </a:buClr>
              <a:buSzPct val="100000"/>
            </a:pPr>
            <a:r>
              <a:rPr lang="en-US" sz="2000" dirty="0" smtClean="0">
                <a:solidFill>
                  <a:schemeClr val="tx1"/>
                </a:solidFill>
                <a:latin typeface="Arial" panose="020B0604020202020204" pitchFamily="34" charset="0"/>
                <a:ea typeface="Arial Narrow"/>
                <a:cs typeface="Arial" panose="020B0604020202020204" pitchFamily="34" charset="0"/>
                <a:sym typeface="Arial Narrow"/>
              </a:rPr>
              <a:t>Use </a:t>
            </a:r>
            <a:r>
              <a:rPr lang="en-US" sz="2000" dirty="0">
                <a:solidFill>
                  <a:schemeClr val="tx1"/>
                </a:solidFill>
                <a:latin typeface="Arial" panose="020B0604020202020204" pitchFamily="34" charset="0"/>
                <a:ea typeface="Arial Narrow"/>
                <a:cs typeface="Arial" panose="020B0604020202020204" pitchFamily="34" charset="0"/>
                <a:sym typeface="Arial Narrow"/>
              </a:rPr>
              <a:t>in-network providers whenever possible to get the lowest rate. </a:t>
            </a:r>
          </a:p>
          <a:p>
            <a:pPr lvl="1" indent="-285750">
              <a:spcBef>
                <a:spcPts val="600"/>
              </a:spcBef>
              <a:spcAft>
                <a:spcPts val="0"/>
              </a:spcAft>
              <a:buClr>
                <a:schemeClr val="tx1"/>
              </a:buClr>
              <a:buSzPct val="100000"/>
            </a:pPr>
            <a:r>
              <a:rPr lang="en-US" sz="2000" dirty="0">
                <a:solidFill>
                  <a:schemeClr val="tx1"/>
                </a:solidFill>
                <a:latin typeface="Arial" panose="020B0604020202020204" pitchFamily="34" charset="0"/>
                <a:ea typeface="Arial Narrow"/>
                <a:cs typeface="Arial" panose="020B0604020202020204" pitchFamily="34" charset="0"/>
                <a:sym typeface="Arial Narrow"/>
              </a:rPr>
              <a:t>To find in-network providers in your area or to find out whether your current provider is in your plan’s network, visit your insurance company’s website or call the number on the back of your medical ID card.</a:t>
            </a:r>
          </a:p>
        </p:txBody>
      </p:sp>
    </p:spTree>
    <p:extLst>
      <p:ext uri="{BB962C8B-B14F-4D97-AF65-F5344CB8AC3E}">
        <p14:creationId xmlns:p14="http://schemas.microsoft.com/office/powerpoint/2010/main" val="323738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TotalTime>
  <Words>223</Words>
  <Application>Microsoft Office PowerPoint</Application>
  <PresentationFormat>On-screen Show (4:3)</PresentationFormat>
  <Paragraphs>66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Custom Design</vt:lpstr>
      <vt:lpstr>MEDICAL</vt:lpstr>
      <vt:lpstr>Telehealth</vt:lpstr>
      <vt:lpstr>Doctor’s Office</vt:lpstr>
      <vt:lpstr>Retail Health Clinic </vt:lpstr>
      <vt:lpstr>Urgent Care</vt:lpstr>
      <vt:lpstr>Emergency Room</vt:lpstr>
      <vt:lpstr>Choosing the Right Provider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BENEFITS OPEN ENROLLMENT</dc:title>
  <dc:creator>Hartman, Anne</dc:creator>
  <cp:lastModifiedBy>Lothian, Maria</cp:lastModifiedBy>
  <cp:revision>71</cp:revision>
  <dcterms:modified xsi:type="dcterms:W3CDTF">2019-09-09T21:20:48Z</dcterms:modified>
</cp:coreProperties>
</file>