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7"/>
  </p:notesMasterIdLst>
  <p:sldIdLst>
    <p:sldId id="256" r:id="rId2"/>
    <p:sldId id="257" r:id="rId3"/>
    <p:sldId id="258" r:id="rId4"/>
    <p:sldId id="259" r:id="rId5"/>
    <p:sldId id="332" r:id="rId6"/>
    <p:sldId id="260" r:id="rId7"/>
    <p:sldId id="307" r:id="rId8"/>
    <p:sldId id="327" r:id="rId9"/>
    <p:sldId id="262" r:id="rId10"/>
    <p:sldId id="263" r:id="rId11"/>
    <p:sldId id="264" r:id="rId12"/>
    <p:sldId id="274" r:id="rId13"/>
    <p:sldId id="275" r:id="rId14"/>
    <p:sldId id="276" r:id="rId15"/>
    <p:sldId id="280" r:id="rId16"/>
    <p:sldId id="281" r:id="rId17"/>
    <p:sldId id="282" r:id="rId18"/>
    <p:sldId id="285" r:id="rId19"/>
    <p:sldId id="283" r:id="rId20"/>
    <p:sldId id="284" r:id="rId21"/>
    <p:sldId id="286" r:id="rId22"/>
    <p:sldId id="287" r:id="rId23"/>
    <p:sldId id="288" r:id="rId24"/>
    <p:sldId id="289" r:id="rId25"/>
    <p:sldId id="290" r:id="rId26"/>
    <p:sldId id="291" r:id="rId27"/>
    <p:sldId id="292" r:id="rId28"/>
    <p:sldId id="333" r:id="rId29"/>
    <p:sldId id="335" r:id="rId30"/>
    <p:sldId id="334" r:id="rId31"/>
    <p:sldId id="326" r:id="rId32"/>
    <p:sldId id="293" r:id="rId33"/>
    <p:sldId id="294" r:id="rId34"/>
    <p:sldId id="295" r:id="rId35"/>
    <p:sldId id="302" r:id="rId36"/>
    <p:sldId id="303" r:id="rId37"/>
    <p:sldId id="304" r:id="rId38"/>
    <p:sldId id="305" r:id="rId39"/>
    <p:sldId id="306" r:id="rId40"/>
    <p:sldId id="328" r:id="rId41"/>
    <p:sldId id="308" r:id="rId42"/>
    <p:sldId id="329" r:id="rId43"/>
    <p:sldId id="309" r:id="rId44"/>
    <p:sldId id="310" r:id="rId45"/>
    <p:sldId id="311" r:id="rId46"/>
    <p:sldId id="312" r:id="rId47"/>
    <p:sldId id="313" r:id="rId48"/>
    <p:sldId id="314" r:id="rId49"/>
    <p:sldId id="315" r:id="rId50"/>
    <p:sldId id="330" r:id="rId51"/>
    <p:sldId id="316" r:id="rId52"/>
    <p:sldId id="331" r:id="rId53"/>
    <p:sldId id="296" r:id="rId54"/>
    <p:sldId id="297" r:id="rId55"/>
    <p:sldId id="298" r:id="rId56"/>
    <p:sldId id="299" r:id="rId57"/>
    <p:sldId id="300" r:id="rId58"/>
    <p:sldId id="301" r:id="rId59"/>
    <p:sldId id="318" r:id="rId60"/>
    <p:sldId id="319" r:id="rId61"/>
    <p:sldId id="320" r:id="rId62"/>
    <p:sldId id="321" r:id="rId63"/>
    <p:sldId id="322" r:id="rId64"/>
    <p:sldId id="323" r:id="rId65"/>
    <p:sldId id="324" r:id="rId66"/>
    <p:sldId id="325" r:id="rId67"/>
    <p:sldId id="317" r:id="rId68"/>
    <p:sldId id="261" r:id="rId69"/>
    <p:sldId id="265" r:id="rId70"/>
    <p:sldId id="266" r:id="rId71"/>
    <p:sldId id="267" r:id="rId72"/>
    <p:sldId id="268" r:id="rId73"/>
    <p:sldId id="269" r:id="rId74"/>
    <p:sldId id="270" r:id="rId75"/>
    <p:sldId id="272" r:id="rId76"/>
    <p:sldId id="278" r:id="rId77"/>
    <p:sldId id="279" r:id="rId78"/>
    <p:sldId id="277" r:id="rId79"/>
    <p:sldId id="338" r:id="rId80"/>
    <p:sldId id="341" r:id="rId81"/>
    <p:sldId id="339" r:id="rId82"/>
    <p:sldId id="340" r:id="rId83"/>
    <p:sldId id="271" r:id="rId84"/>
    <p:sldId id="273" r:id="rId85"/>
    <p:sldId id="342" r:id="rId8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AB"/>
    <a:srgbClr val="167B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30" autoAdjust="0"/>
    <p:restoredTop sz="79886" autoAdjust="0"/>
  </p:normalViewPr>
  <p:slideViewPr>
    <p:cSldViewPr>
      <p:cViewPr>
        <p:scale>
          <a:sx n="99" d="100"/>
          <a:sy n="99" d="100"/>
        </p:scale>
        <p:origin x="-72"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FB231B-65D0-47B4-89BD-6ECDCDD2C78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99527291-5922-4C23-A361-8F92C7A18872}">
      <dgm:prSet phldrT="[Text]" custT="1"/>
      <dgm:spPr>
        <a:solidFill>
          <a:srgbClr val="167BD4"/>
        </a:solidFill>
      </dgm:spPr>
      <dgm:t>
        <a:bodyPr/>
        <a:lstStyle/>
        <a:p>
          <a:r>
            <a:rPr lang="en-US" sz="5400" dirty="0" smtClean="0"/>
            <a:t>Health Insurance</a:t>
          </a:r>
        </a:p>
        <a:p>
          <a:r>
            <a:rPr lang="en-US" sz="2800" dirty="0" smtClean="0"/>
            <a:t>- Comprehensive medical coverage</a:t>
          </a:r>
        </a:p>
        <a:p>
          <a:r>
            <a:rPr lang="en-US" sz="2800" dirty="0" smtClean="0"/>
            <a:t>- Lower premiums</a:t>
          </a:r>
        </a:p>
        <a:p>
          <a:r>
            <a:rPr lang="en-US" sz="2800" dirty="0" smtClean="0"/>
            <a:t>- Higher deductible</a:t>
          </a:r>
          <a:endParaRPr lang="en-US" sz="6500" dirty="0"/>
        </a:p>
      </dgm:t>
    </dgm:pt>
    <dgm:pt modelId="{30843F41-5FB1-4B80-963A-FD6DC087DF9D}" type="parTrans" cxnId="{4D55C410-B571-4F75-B8DA-8D37B0329B60}">
      <dgm:prSet/>
      <dgm:spPr/>
      <dgm:t>
        <a:bodyPr/>
        <a:lstStyle/>
        <a:p>
          <a:endParaRPr lang="en-US"/>
        </a:p>
      </dgm:t>
    </dgm:pt>
    <dgm:pt modelId="{7E2BE132-D25A-4AEB-80F0-E4CEE4FB9C2F}" type="sibTrans" cxnId="{4D55C410-B571-4F75-B8DA-8D37B0329B60}">
      <dgm:prSet/>
      <dgm:spPr/>
      <dgm:t>
        <a:bodyPr/>
        <a:lstStyle/>
        <a:p>
          <a:endParaRPr lang="en-US"/>
        </a:p>
      </dgm:t>
    </dgm:pt>
    <dgm:pt modelId="{2683E6A4-11F8-4351-BFBA-980C717C7BFF}" type="pres">
      <dgm:prSet presAssocID="{6FFB231B-65D0-47B4-89BD-6ECDCDD2C781}" presName="diagram" presStyleCnt="0">
        <dgm:presLayoutVars>
          <dgm:dir/>
          <dgm:resizeHandles val="exact"/>
        </dgm:presLayoutVars>
      </dgm:prSet>
      <dgm:spPr/>
      <dgm:t>
        <a:bodyPr/>
        <a:lstStyle/>
        <a:p>
          <a:endParaRPr lang="en-US"/>
        </a:p>
      </dgm:t>
    </dgm:pt>
    <dgm:pt modelId="{9574A7F7-D01A-45D3-B457-78DDB12637A3}" type="pres">
      <dgm:prSet presAssocID="{99527291-5922-4C23-A361-8F92C7A18872}" presName="node" presStyleLbl="node1" presStyleIdx="0" presStyleCnt="1">
        <dgm:presLayoutVars>
          <dgm:bulletEnabled val="1"/>
        </dgm:presLayoutVars>
      </dgm:prSet>
      <dgm:spPr>
        <a:prstGeom prst="roundRect">
          <a:avLst/>
        </a:prstGeom>
      </dgm:spPr>
      <dgm:t>
        <a:bodyPr/>
        <a:lstStyle/>
        <a:p>
          <a:endParaRPr lang="en-US"/>
        </a:p>
      </dgm:t>
    </dgm:pt>
  </dgm:ptLst>
  <dgm:cxnLst>
    <dgm:cxn modelId="{4D55C410-B571-4F75-B8DA-8D37B0329B60}" srcId="{6FFB231B-65D0-47B4-89BD-6ECDCDD2C781}" destId="{99527291-5922-4C23-A361-8F92C7A18872}" srcOrd="0" destOrd="0" parTransId="{30843F41-5FB1-4B80-963A-FD6DC087DF9D}" sibTransId="{7E2BE132-D25A-4AEB-80F0-E4CEE4FB9C2F}"/>
    <dgm:cxn modelId="{5B7F4098-D64F-4FAE-BE15-380D772B7A65}" type="presOf" srcId="{99527291-5922-4C23-A361-8F92C7A18872}" destId="{9574A7F7-D01A-45D3-B457-78DDB12637A3}" srcOrd="0" destOrd="0" presId="urn:microsoft.com/office/officeart/2005/8/layout/default"/>
    <dgm:cxn modelId="{9C052E91-D795-43E8-AF8D-C39386461EDB}" type="presOf" srcId="{6FFB231B-65D0-47B4-89BD-6ECDCDD2C781}" destId="{2683E6A4-11F8-4351-BFBA-980C717C7BFF}" srcOrd="0" destOrd="0" presId="urn:microsoft.com/office/officeart/2005/8/layout/default"/>
    <dgm:cxn modelId="{E959EF56-F682-4A7A-854C-173E28A01128}" type="presParOf" srcId="{2683E6A4-11F8-4351-BFBA-980C717C7BFF}" destId="{9574A7F7-D01A-45D3-B457-78DDB12637A3}"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FB231B-65D0-47B4-89BD-6ECDCDD2C78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99527291-5922-4C23-A361-8F92C7A18872}">
      <dgm:prSet phldrT="[Text]" custT="1"/>
      <dgm:spPr>
        <a:solidFill>
          <a:srgbClr val="167BD4"/>
        </a:solidFill>
      </dgm:spPr>
      <dgm:t>
        <a:bodyPr/>
        <a:lstStyle/>
        <a:p>
          <a:r>
            <a:rPr lang="en-US" sz="5400" dirty="0" smtClean="0"/>
            <a:t>Health Savings Account (HSA)</a:t>
          </a:r>
        </a:p>
        <a:p>
          <a:r>
            <a:rPr lang="en-US" sz="2800" dirty="0" smtClean="0"/>
            <a:t>- Bank account in your name</a:t>
          </a:r>
        </a:p>
        <a:p>
          <a:r>
            <a:rPr lang="en-US" sz="2800" dirty="0" smtClean="0"/>
            <a:t>- Set aside pre-tax dollars</a:t>
          </a:r>
        </a:p>
        <a:p>
          <a:r>
            <a:rPr lang="en-US" sz="2800" dirty="0" smtClean="0"/>
            <a:t>- Pay for qualified health care expenses</a:t>
          </a:r>
        </a:p>
        <a:p>
          <a:r>
            <a:rPr lang="en-US" sz="2800" dirty="0" smtClean="0"/>
            <a:t>- Use funds now, or save for the future</a:t>
          </a:r>
        </a:p>
      </dgm:t>
    </dgm:pt>
    <dgm:pt modelId="{30843F41-5FB1-4B80-963A-FD6DC087DF9D}" type="parTrans" cxnId="{4D55C410-B571-4F75-B8DA-8D37B0329B60}">
      <dgm:prSet/>
      <dgm:spPr/>
      <dgm:t>
        <a:bodyPr/>
        <a:lstStyle/>
        <a:p>
          <a:endParaRPr lang="en-US"/>
        </a:p>
      </dgm:t>
    </dgm:pt>
    <dgm:pt modelId="{7E2BE132-D25A-4AEB-80F0-E4CEE4FB9C2F}" type="sibTrans" cxnId="{4D55C410-B571-4F75-B8DA-8D37B0329B60}">
      <dgm:prSet/>
      <dgm:spPr/>
      <dgm:t>
        <a:bodyPr/>
        <a:lstStyle/>
        <a:p>
          <a:endParaRPr lang="en-US"/>
        </a:p>
      </dgm:t>
    </dgm:pt>
    <dgm:pt modelId="{2683E6A4-11F8-4351-BFBA-980C717C7BFF}" type="pres">
      <dgm:prSet presAssocID="{6FFB231B-65D0-47B4-89BD-6ECDCDD2C781}" presName="diagram" presStyleCnt="0">
        <dgm:presLayoutVars>
          <dgm:dir/>
          <dgm:resizeHandles val="exact"/>
        </dgm:presLayoutVars>
      </dgm:prSet>
      <dgm:spPr/>
      <dgm:t>
        <a:bodyPr/>
        <a:lstStyle/>
        <a:p>
          <a:endParaRPr lang="en-US"/>
        </a:p>
      </dgm:t>
    </dgm:pt>
    <dgm:pt modelId="{9574A7F7-D01A-45D3-B457-78DDB12637A3}" type="pres">
      <dgm:prSet presAssocID="{99527291-5922-4C23-A361-8F92C7A18872}" presName="node" presStyleLbl="node1" presStyleIdx="0" presStyleCnt="1" custLinFactNeighborX="-49" custLinFactNeighborY="3931">
        <dgm:presLayoutVars>
          <dgm:bulletEnabled val="1"/>
        </dgm:presLayoutVars>
      </dgm:prSet>
      <dgm:spPr>
        <a:prstGeom prst="roundRect">
          <a:avLst/>
        </a:prstGeom>
      </dgm:spPr>
      <dgm:t>
        <a:bodyPr/>
        <a:lstStyle/>
        <a:p>
          <a:endParaRPr lang="en-US"/>
        </a:p>
      </dgm:t>
    </dgm:pt>
  </dgm:ptLst>
  <dgm:cxnLst>
    <dgm:cxn modelId="{DC3AD9A1-4C37-4F56-A4A6-DBCFD14FA06B}" type="presOf" srcId="{99527291-5922-4C23-A361-8F92C7A18872}" destId="{9574A7F7-D01A-45D3-B457-78DDB12637A3}" srcOrd="0" destOrd="0" presId="urn:microsoft.com/office/officeart/2005/8/layout/default"/>
    <dgm:cxn modelId="{4D55C410-B571-4F75-B8DA-8D37B0329B60}" srcId="{6FFB231B-65D0-47B4-89BD-6ECDCDD2C781}" destId="{99527291-5922-4C23-A361-8F92C7A18872}" srcOrd="0" destOrd="0" parTransId="{30843F41-5FB1-4B80-963A-FD6DC087DF9D}" sibTransId="{7E2BE132-D25A-4AEB-80F0-E4CEE4FB9C2F}"/>
    <dgm:cxn modelId="{52815C11-584E-4C86-9503-79075B34B5AF}" type="presOf" srcId="{6FFB231B-65D0-47B4-89BD-6ECDCDD2C781}" destId="{2683E6A4-11F8-4351-BFBA-980C717C7BFF}" srcOrd="0" destOrd="0" presId="urn:microsoft.com/office/officeart/2005/8/layout/default"/>
    <dgm:cxn modelId="{FB0C4226-D3DA-4A82-95D6-61A68E3DD3E4}" type="presParOf" srcId="{2683E6A4-11F8-4351-BFBA-980C717C7BFF}" destId="{9574A7F7-D01A-45D3-B457-78DDB12637A3}"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D54E62-4D7F-4366-A452-3D1287851371}" type="datetimeFigureOut">
              <a:rPr lang="en-US" smtClean="0"/>
              <a:t>8/18/2017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9F375B-55B5-4DEE-AA50-6DC176473C48}" type="slidenum">
              <a:rPr lang="en-US" smtClean="0"/>
              <a:t>‹#›</a:t>
            </a:fld>
            <a:endParaRPr lang="en-US" dirty="0"/>
          </a:p>
        </p:txBody>
      </p:sp>
    </p:spTree>
    <p:extLst>
      <p:ext uri="{BB962C8B-B14F-4D97-AF65-F5344CB8AC3E}">
        <p14:creationId xmlns:p14="http://schemas.microsoft.com/office/powerpoint/2010/main" val="63381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Welcome, and thank you for taking time to join us! We are committed to providing information, tools and resources to help you make sound benefits decisions to ensure you have the coverage you need. This is especially important during Open Enrollment, when you make decisions that will impact your benefits for the next year.</a:t>
            </a:r>
          </a:p>
          <a:p>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smtClean="0">
                <a:solidFill>
                  <a:schemeClr val="tx1"/>
                </a:solidFill>
                <a:effectLst/>
                <a:latin typeface="+mn-lt"/>
                <a:ea typeface="+mn-ea"/>
                <a:cs typeface="+mn-cs"/>
              </a:rPr>
              <a:t>Prior to this presentation, we have communicated Open Enrollment dates, changes we’re making for the new plan year, simple enrollment instructions and more to ensure you are prepared for Open Enrollment.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 this presentation, we’ll explore your benefits options, with high-level overviews of key benefits to consider during Open Enrollment.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1</a:t>
            </a:fld>
            <a:endParaRPr lang="en-US" dirty="0"/>
          </a:p>
        </p:txBody>
      </p:sp>
    </p:spTree>
    <p:extLst>
      <p:ext uri="{BB962C8B-B14F-4D97-AF65-F5344CB8AC3E}">
        <p14:creationId xmlns:p14="http://schemas.microsoft.com/office/powerpoint/2010/main" val="1735790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 preferred provider organization (or PPO) plan has a network of preferred providers and hospitals that charge a discounted rate for their services. Unlike a health maintenance organization (or HMO), you </a:t>
            </a:r>
            <a:r>
              <a:rPr lang="en-US" sz="1200" b="0" i="0" kern="1200" dirty="0" smtClean="0">
                <a:solidFill>
                  <a:schemeClr val="tx1"/>
                </a:solidFill>
                <a:effectLst/>
                <a:latin typeface="+mn-lt"/>
                <a:ea typeface="+mn-ea"/>
                <a:cs typeface="+mn-cs"/>
              </a:rPr>
              <a:t>can see any doctor or specialist you like without having to get a referral from a primary</a:t>
            </a:r>
            <a:r>
              <a:rPr lang="en-US" sz="1200" b="0" i="0" kern="1200" baseline="0" dirty="0" smtClean="0">
                <a:solidFill>
                  <a:schemeClr val="tx1"/>
                </a:solidFill>
                <a:effectLst/>
                <a:latin typeface="+mn-lt"/>
                <a:ea typeface="+mn-ea"/>
                <a:cs typeface="+mn-cs"/>
              </a:rPr>
              <a:t> care physician (or </a:t>
            </a:r>
            <a:r>
              <a:rPr lang="en-US" sz="1200" b="0" i="0" kern="1200" dirty="0" smtClean="0">
                <a:solidFill>
                  <a:schemeClr val="tx1"/>
                </a:solidFill>
                <a:effectLst/>
                <a:latin typeface="+mn-lt"/>
                <a:ea typeface="+mn-ea"/>
                <a:cs typeface="+mn-cs"/>
              </a:rPr>
              <a:t>PCP) first. </a:t>
            </a:r>
            <a:r>
              <a:rPr lang="en-US" sz="1200" b="0" i="0" u="none" strike="noStrike" kern="1200" baseline="0" dirty="0" smtClean="0">
                <a:solidFill>
                  <a:schemeClr val="tx1"/>
                </a:solidFill>
                <a:latin typeface="+mn-lt"/>
                <a:ea typeface="+mn-ea"/>
                <a:cs typeface="+mn-cs"/>
              </a:rPr>
              <a:t>You generally pay less when you use providers that belong to the PPO network. You may use providers that fall outside of the plan’s network at an additional cost. </a:t>
            </a:r>
          </a:p>
        </p:txBody>
      </p:sp>
      <p:sp>
        <p:nvSpPr>
          <p:cNvPr id="4" name="Slide Number Placeholder 3"/>
          <p:cNvSpPr>
            <a:spLocks noGrp="1"/>
          </p:cNvSpPr>
          <p:nvPr>
            <p:ph type="sldNum" sz="quarter" idx="10"/>
          </p:nvPr>
        </p:nvSpPr>
        <p:spPr/>
        <p:txBody>
          <a:bodyPr/>
          <a:lstStyle/>
          <a:p>
            <a:fld id="{5C9F375B-55B5-4DEE-AA50-6DC176473C48}" type="slidenum">
              <a:rPr lang="en-US" smtClean="0"/>
              <a:t>10</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A high-deductible health plan (or HDHP) provides comprehensive, competitive health insurance coupled with a tax-advantaged health savings account (or HSA) that lets you decide how to spend your health care dollars. With the HDHP, you pay a lower premium in exchange for a higher deductible, much like car insurance. Like a PPO Plan, an HDHP gives you the freedom to </a:t>
            </a:r>
            <a:r>
              <a:rPr lang="en-US" sz="1200" b="0" i="0" kern="1200" dirty="0" smtClean="0">
                <a:solidFill>
                  <a:schemeClr val="tx1"/>
                </a:solidFill>
                <a:effectLst/>
                <a:latin typeface="+mn-lt"/>
                <a:ea typeface="+mn-ea"/>
                <a:cs typeface="+mn-cs"/>
              </a:rPr>
              <a:t>see any doctor or specialist you like without having to get a referral from a primary</a:t>
            </a:r>
            <a:r>
              <a:rPr lang="en-US" sz="1200" b="0" i="0" kern="1200" baseline="0" dirty="0" smtClean="0">
                <a:solidFill>
                  <a:schemeClr val="tx1"/>
                </a:solidFill>
                <a:effectLst/>
                <a:latin typeface="+mn-lt"/>
                <a:ea typeface="+mn-ea"/>
                <a:cs typeface="+mn-cs"/>
              </a:rPr>
              <a:t> care physician (or </a:t>
            </a:r>
            <a:r>
              <a:rPr lang="en-US" sz="1200" b="0" i="0" kern="1200" dirty="0" smtClean="0">
                <a:solidFill>
                  <a:schemeClr val="tx1"/>
                </a:solidFill>
                <a:effectLst/>
                <a:latin typeface="+mn-lt"/>
                <a:ea typeface="+mn-ea"/>
                <a:cs typeface="+mn-cs"/>
              </a:rPr>
              <a:t>PCP) first. </a:t>
            </a:r>
            <a:r>
              <a:rPr lang="en-US" sz="1200" b="0" i="0" u="none" strike="noStrike" kern="1200" baseline="0" dirty="0" smtClean="0">
                <a:solidFill>
                  <a:schemeClr val="tx1"/>
                </a:solidFill>
                <a:latin typeface="+mn-lt"/>
                <a:ea typeface="+mn-ea"/>
                <a:cs typeface="+mn-cs"/>
              </a:rPr>
              <a:t>You generally pay less when you use providers that belong to the plan’s network. You may use providers that fall outside of the plan’s network at an additional cost. </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11</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Let’s take a moment to talk about how a high-deductible health plan (or HDHP) works. </a:t>
            </a:r>
            <a:r>
              <a:rPr lang="en-US" dirty="0" smtClean="0"/>
              <a:t>Basically, it’s made up of two major components: one is your health insurance and the other is a powerful savings vehicle, called a health savings account (or HSA).</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12</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health insurance portion of an HDHP offers comprehensive medical coverage, including 100 percent coverage for qualified, in-network preventive care.</a:t>
            </a:r>
            <a:r>
              <a:rPr lang="en-US" baseline="0" dirty="0" smtClean="0"/>
              <a:t> </a:t>
            </a:r>
          </a:p>
          <a:p>
            <a:endParaRPr lang="en-US" baseline="0" dirty="0" smtClean="0"/>
          </a:p>
          <a:p>
            <a:r>
              <a:rPr lang="en-US" baseline="0" dirty="0" smtClean="0"/>
              <a:t>The HDHP also </a:t>
            </a:r>
            <a:r>
              <a:rPr lang="en-US" dirty="0" smtClean="0"/>
              <a:t>offers lower premiums than a traditional preferred</a:t>
            </a:r>
            <a:r>
              <a:rPr lang="en-US" baseline="0" dirty="0" smtClean="0"/>
              <a:t> provider organization (or </a:t>
            </a:r>
            <a:r>
              <a:rPr lang="en-US" dirty="0" smtClean="0"/>
              <a:t>PPO) plan, in exchange for a higher deductible. This means you’ll pay less out of your paycheck for coverage, but will have to meet a higher dollar amount before the plan starts paying for qualified health care expenses (not including qualified, in-network preventive care expenses).</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13</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HDHP also comes with a health savings account—or HSA—which is your personal health care savings vehicle. It enables you to set aside pre-tax dollars through payroll deductions to help cover qualified health care expenses,</a:t>
            </a:r>
            <a:r>
              <a:rPr lang="en-US" baseline="0" dirty="0" smtClean="0"/>
              <a:t> </a:t>
            </a:r>
            <a:r>
              <a:rPr lang="en-US" sz="1200" kern="1200" dirty="0" smtClean="0">
                <a:solidFill>
                  <a:schemeClr val="tx1"/>
                </a:solidFill>
                <a:effectLst/>
                <a:latin typeface="+mn-lt"/>
                <a:ea typeface="+mn-ea"/>
                <a:cs typeface="+mn-cs"/>
              </a:rPr>
              <a:t>including medical, dental, and vision expenses not covered by your insurance.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You can either use your HSA funds to pay for qualified</a:t>
            </a:r>
            <a:r>
              <a:rPr lang="en-US" sz="1200" kern="1200" baseline="0" dirty="0" smtClean="0">
                <a:solidFill>
                  <a:schemeClr val="tx1"/>
                </a:solidFill>
                <a:effectLst/>
                <a:latin typeface="+mn-lt"/>
                <a:ea typeface="+mn-ea"/>
                <a:cs typeface="+mn-cs"/>
              </a:rPr>
              <a:t> health care expenses now, or you can pay out of your own pocket and save your HSA funds for future health care expenses—even those in retirement!</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14</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let’s take a closer look at how an HSA works:</a:t>
            </a:r>
          </a:p>
          <a:p>
            <a:pPr marL="171441" indent="-171441">
              <a:buFont typeface="Arial" panose="020B0604020202020204" pitchFamily="34" charset="0"/>
              <a:buChar char="•"/>
            </a:pPr>
            <a:r>
              <a:rPr lang="en-US" dirty="0" smtClean="0"/>
              <a:t>First, you have the option of making pre-tax contributions to your HSA via convenient payroll deductions. </a:t>
            </a:r>
          </a:p>
          <a:p>
            <a:pPr marL="171441" indent="-171441">
              <a:buFont typeface="Arial" panose="020B0604020202020204" pitchFamily="34" charset="0"/>
              <a:buChar char="•"/>
            </a:pPr>
            <a:r>
              <a:rPr lang="en-US" dirty="0" smtClean="0"/>
              <a:t>Then, to help your account grow, the company will contribute to your</a:t>
            </a:r>
            <a:r>
              <a:rPr lang="en-US" baseline="0" dirty="0" smtClean="0"/>
              <a:t> HSA.</a:t>
            </a:r>
            <a:endParaRPr lang="en-US" dirty="0" smtClean="0"/>
          </a:p>
          <a:p>
            <a:pPr marL="171441" indent="-171441">
              <a:buFont typeface="Arial" panose="020B0604020202020204" pitchFamily="34" charset="0"/>
              <a:buChar char="•"/>
            </a:pPr>
            <a:r>
              <a:rPr lang="en-US" dirty="0" smtClean="0"/>
              <a:t>After that, you choose whether to spend your HSA funds on qualified health care expenses now or save them for the future.</a:t>
            </a:r>
          </a:p>
          <a:p>
            <a:pPr marL="171441" indent="-171441">
              <a:buFont typeface="Arial" panose="020B0604020202020204" pitchFamily="34" charset="0"/>
              <a:buChar char="•"/>
            </a:pPr>
            <a:r>
              <a:rPr lang="en-US" dirty="0" smtClean="0"/>
              <a:t>Then, the money in your account grows tax-free, and unused funds roll over year to year.</a:t>
            </a:r>
            <a:endParaRPr lang="en-US" dirty="0"/>
          </a:p>
        </p:txBody>
      </p:sp>
      <p:sp>
        <p:nvSpPr>
          <p:cNvPr id="4" name="Slide Number Placeholder 3"/>
          <p:cNvSpPr>
            <a:spLocks noGrp="1"/>
          </p:cNvSpPr>
          <p:nvPr>
            <p:ph type="sldNum" sz="quarter" idx="10"/>
          </p:nvPr>
        </p:nvSpPr>
        <p:spPr/>
        <p:txBody>
          <a:bodyPr/>
          <a:lstStyle/>
          <a:p>
            <a:fld id="{0D5A2AE5-BEC8-4FE9-9C6B-C4D55A748E81}" type="slidenum">
              <a:rPr lang="en-US" smtClean="0"/>
              <a:pPr/>
              <a:t>15</a:t>
            </a:fld>
            <a:endParaRPr lang="en-US" dirty="0"/>
          </a:p>
        </p:txBody>
      </p:sp>
    </p:spTree>
    <p:extLst>
      <p:ext uri="{BB962C8B-B14F-4D97-AF65-F5344CB8AC3E}">
        <p14:creationId xmlns:p14="http://schemas.microsoft.com/office/powerpoint/2010/main" val="21560278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let’s take a closer look at how the HSA works:</a:t>
            </a:r>
          </a:p>
          <a:p>
            <a:pPr marL="171441" indent="-171441">
              <a:buFont typeface="Arial" panose="020B0604020202020204" pitchFamily="34" charset="0"/>
              <a:buChar char="•"/>
            </a:pPr>
            <a:r>
              <a:rPr lang="en-US" dirty="0" smtClean="0"/>
              <a:t>First, you have the option of making pre-tax contributions to your HSA via convenient payroll deductions. </a:t>
            </a:r>
          </a:p>
          <a:p>
            <a:pPr marL="171441" indent="-171441">
              <a:buFont typeface="Arial" panose="020B0604020202020204" pitchFamily="34" charset="0"/>
              <a:buChar char="•"/>
            </a:pPr>
            <a:r>
              <a:rPr lang="en-US" dirty="0" smtClean="0"/>
              <a:t>Then, you choose whether to spend your HSA funds on qualified health care expenses now or save them for the future.</a:t>
            </a:r>
          </a:p>
          <a:p>
            <a:pPr marL="171441" indent="-171441">
              <a:buFont typeface="Arial" panose="020B0604020202020204" pitchFamily="34" charset="0"/>
              <a:buChar char="•"/>
            </a:pPr>
            <a:r>
              <a:rPr lang="en-US" dirty="0" smtClean="0"/>
              <a:t>And finally, the money in your account grows tax-free, and unused funds roll over year to year.</a:t>
            </a:r>
            <a:endParaRPr lang="en-US" dirty="0"/>
          </a:p>
        </p:txBody>
      </p:sp>
      <p:sp>
        <p:nvSpPr>
          <p:cNvPr id="4" name="Slide Number Placeholder 3"/>
          <p:cNvSpPr>
            <a:spLocks noGrp="1"/>
          </p:cNvSpPr>
          <p:nvPr>
            <p:ph type="sldNum" sz="quarter" idx="10"/>
          </p:nvPr>
        </p:nvSpPr>
        <p:spPr/>
        <p:txBody>
          <a:bodyPr/>
          <a:lstStyle/>
          <a:p>
            <a:fld id="{0D5A2AE5-BEC8-4FE9-9C6B-C4D55A748E81}" type="slidenum">
              <a:rPr lang="en-US" smtClean="0"/>
              <a:pPr/>
              <a:t>16</a:t>
            </a:fld>
            <a:endParaRPr lang="en-US" dirty="0"/>
          </a:p>
        </p:txBody>
      </p:sp>
    </p:spTree>
    <p:extLst>
      <p:ext uri="{BB962C8B-B14F-4D97-AF65-F5344CB8AC3E}">
        <p14:creationId xmlns:p14="http://schemas.microsoft.com/office/powerpoint/2010/main" val="2156027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Now,</a:t>
            </a:r>
            <a:r>
              <a:rPr lang="en-US" sz="1200" kern="1200" baseline="0" dirty="0" smtClean="0">
                <a:solidFill>
                  <a:schemeClr val="tx1"/>
                </a:solidFill>
                <a:effectLst/>
                <a:latin typeface="+mn-lt"/>
                <a:ea typeface="+mn-ea"/>
                <a:cs typeface="+mn-cs"/>
              </a:rPr>
              <a:t> let’s take a closer look at how qualified, in-network expenses are covered under the HDHP, step by step.</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First, the company contributes to your HSA. You can also contribute via pre-tax payroll deductions up to the IRS annual maximum.</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17</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Now,</a:t>
            </a:r>
            <a:r>
              <a:rPr lang="en-US" sz="1200" kern="1200" baseline="0" dirty="0" smtClean="0">
                <a:solidFill>
                  <a:schemeClr val="tx1"/>
                </a:solidFill>
                <a:effectLst/>
                <a:latin typeface="+mn-lt"/>
                <a:ea typeface="+mn-ea"/>
                <a:cs typeface="+mn-cs"/>
              </a:rPr>
              <a:t> let’s take a closer look at how qualified, in-network expenses are covered under the HDHP, step by step.</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First, you have the option of contributing via pre-tax payroll deductions up to the IRS annual maximum.</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18</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Second, the HDHP</a:t>
            </a:r>
            <a:r>
              <a:rPr lang="en-US" sz="1200" kern="1200" baseline="0" dirty="0" smtClean="0">
                <a:solidFill>
                  <a:schemeClr val="tx1"/>
                </a:solidFill>
                <a:effectLst/>
                <a:latin typeface="+mn-lt"/>
                <a:ea typeface="+mn-ea"/>
                <a:cs typeface="+mn-cs"/>
              </a:rPr>
              <a:t> covers qualified, in-network preventive care at 100%. Examples include routine medical exams, immunizations and cancer screenings. You pay nothing for these services.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19</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may be asking</a:t>
            </a:r>
            <a:r>
              <a:rPr lang="en-US" baseline="0" dirty="0" smtClean="0"/>
              <a:t> yourself, what is Open Enrollment? It’s pretty simple. Open Enrollment is your annual opportunity to make changes to your benefits or sign up for new ones. Chances are that your personal situation may change over time, and </a:t>
            </a:r>
            <a:r>
              <a:rPr lang="en-US" sz="1200" kern="1200" dirty="0" smtClean="0">
                <a:solidFill>
                  <a:schemeClr val="tx1"/>
                </a:solidFill>
                <a:effectLst/>
                <a:latin typeface="+mn-lt"/>
                <a:ea typeface="+mn-ea"/>
                <a:cs typeface="+mn-cs"/>
              </a:rPr>
              <a:t>the benefit choices you made last year may no longer be right for you and your family. That’s where Open</a:t>
            </a:r>
            <a:r>
              <a:rPr lang="en-US" sz="1200" kern="1200" baseline="0" dirty="0" smtClean="0">
                <a:solidFill>
                  <a:schemeClr val="tx1"/>
                </a:solidFill>
                <a:effectLst/>
                <a:latin typeface="+mn-lt"/>
                <a:ea typeface="+mn-ea"/>
                <a:cs typeface="+mn-cs"/>
              </a:rPr>
              <a:t> Enrollment comes in. It gives you the chance</a:t>
            </a:r>
            <a:r>
              <a:rPr lang="en-US" sz="1200" kern="1200" dirty="0" smtClean="0">
                <a:solidFill>
                  <a:schemeClr val="tx1"/>
                </a:solidFill>
                <a:effectLst/>
                <a:latin typeface="+mn-lt"/>
                <a:ea typeface="+mn-ea"/>
                <a:cs typeface="+mn-cs"/>
              </a:rPr>
              <a:t> to make changes to your benefit elections to be more in tune with your needs.</a:t>
            </a:r>
          </a:p>
          <a:p>
            <a:endParaRPr lang="en-US" dirty="0"/>
          </a:p>
        </p:txBody>
      </p:sp>
      <p:sp>
        <p:nvSpPr>
          <p:cNvPr id="4" name="Slide Number Placeholder 3"/>
          <p:cNvSpPr>
            <a:spLocks noGrp="1"/>
          </p:cNvSpPr>
          <p:nvPr>
            <p:ph type="sldNum" sz="quarter" idx="10"/>
          </p:nvPr>
        </p:nvSpPr>
        <p:spPr/>
        <p:txBody>
          <a:bodyPr/>
          <a:lstStyle/>
          <a:p>
            <a:fld id="{5C9F375B-55B5-4DEE-AA50-6DC176473C48}" type="slidenum">
              <a:rPr lang="en-US" smtClean="0"/>
              <a:t>2</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Third, you pay 100 percent for non-preventive medical expenses,</a:t>
            </a:r>
            <a:r>
              <a:rPr lang="en-US" sz="1200" kern="1200" baseline="0" dirty="0" smtClean="0">
                <a:solidFill>
                  <a:schemeClr val="tx1"/>
                </a:solidFill>
                <a:effectLst/>
                <a:latin typeface="+mn-lt"/>
                <a:ea typeface="+mn-ea"/>
                <a:cs typeface="+mn-cs"/>
              </a:rPr>
              <a:t> including prescription drug expenses. You choose whether to pay for these expenses using funds from your HSA or by paying out of pocket.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20</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Fourth, once you meet your annual deductible,</a:t>
            </a:r>
            <a:r>
              <a:rPr lang="en-US" sz="1200" kern="1200" baseline="0" dirty="0" smtClean="0">
                <a:solidFill>
                  <a:schemeClr val="tx1"/>
                </a:solidFill>
                <a:effectLst/>
                <a:latin typeface="+mn-lt"/>
                <a:ea typeface="+mn-ea"/>
                <a:cs typeface="+mn-cs"/>
              </a:rPr>
              <a:t> the HDHP pays coinsurance for in-network services, meaning the plan pays a certain percentage of the cost of in-network services, and you pay the rest.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21</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And finally, once you reach your annual out-of-pocket maximum, the plan pays 100 percent for</a:t>
            </a:r>
            <a:r>
              <a:rPr lang="en-US" sz="1200" kern="1200" baseline="0" dirty="0" smtClean="0">
                <a:solidFill>
                  <a:schemeClr val="tx1"/>
                </a:solidFill>
                <a:effectLst/>
                <a:latin typeface="+mn-lt"/>
                <a:ea typeface="+mn-ea"/>
                <a:cs typeface="+mn-cs"/>
              </a:rPr>
              <a:t> in-network services, and you pay nothing for the remainder of the year.</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22</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HSAs have many advantages that put health care spending in your hands.</a:t>
            </a:r>
          </a:p>
          <a:p>
            <a:endParaRPr lang="en-US" dirty="0" smtClean="0"/>
          </a:p>
          <a:p>
            <a:r>
              <a:rPr lang="en-US" dirty="0" smtClean="0"/>
              <a:t>HSAs have what we call a triple-tax advantage:</a:t>
            </a:r>
          </a:p>
          <a:p>
            <a:r>
              <a:rPr lang="en-US" dirty="0" smtClean="0"/>
              <a:t>1. First, you contribute funds pre-tax through convenient payroll deductions. This means the money comes out of your paycheck before income tax is calculated. So, you get to keep a bigger portion of your paycheck. </a:t>
            </a:r>
          </a:p>
          <a:p>
            <a:pPr defTabSz="931774">
              <a:defRPr/>
            </a:pPr>
            <a:r>
              <a:rPr lang="en-US" dirty="0" smtClean="0"/>
              <a:t>2. Second, HSA funds grow tax-free. It’s like a health care 401(k)—unused funds roll over from year to year. So the more you save, the more your account will grow.</a:t>
            </a:r>
          </a:p>
          <a:p>
            <a:r>
              <a:rPr lang="en-US" dirty="0" smtClean="0"/>
              <a:t>3. And third, if you need to use your HSA funds, you can withdraw them tax-free to pay for qualified health care expenses now and in the future—even in retirement.</a:t>
            </a:r>
            <a:endParaRPr lang="en-US" dirty="0"/>
          </a:p>
        </p:txBody>
      </p:sp>
      <p:sp>
        <p:nvSpPr>
          <p:cNvPr id="4" name="Slide Number Placeholder 3"/>
          <p:cNvSpPr>
            <a:spLocks noGrp="1"/>
          </p:cNvSpPr>
          <p:nvPr>
            <p:ph type="sldNum" sz="quarter" idx="10"/>
          </p:nvPr>
        </p:nvSpPr>
        <p:spPr/>
        <p:txBody>
          <a:bodyPr/>
          <a:lstStyle/>
          <a:p>
            <a:fld id="{5C9F375B-55B5-4DEE-AA50-6DC176473C48}" type="slidenum">
              <a:rPr lang="en-US" smtClean="0"/>
              <a:t>23</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own and control the money in your HSA. You decide how you</a:t>
            </a:r>
            <a:r>
              <a:rPr lang="en-US" baseline="0" dirty="0" smtClean="0"/>
              <a:t> want to spend your funds. You can use your HSA to pay for doctor’s visits, prescriptions, braces, glasses—even laser vision correction surgery.</a:t>
            </a:r>
            <a:endParaRPr lang="en-US" dirty="0"/>
          </a:p>
        </p:txBody>
      </p:sp>
      <p:sp>
        <p:nvSpPr>
          <p:cNvPr id="4" name="Slide Number Placeholder 3"/>
          <p:cNvSpPr>
            <a:spLocks noGrp="1"/>
          </p:cNvSpPr>
          <p:nvPr>
            <p:ph type="sldNum" sz="quarter" idx="10"/>
          </p:nvPr>
        </p:nvSpPr>
        <p:spPr/>
        <p:txBody>
          <a:bodyPr/>
          <a:lstStyle/>
          <a:p>
            <a:fld id="{5C9F375B-55B5-4DEE-AA50-6DC176473C48}" type="slidenum">
              <a:rPr lang="en-US" smtClean="0"/>
              <a:t>24</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a:t>
            </a:r>
            <a:r>
              <a:rPr lang="en-US" baseline="0" dirty="0" smtClean="0"/>
              <a:t> your HSA has reached a minimum balance, you can make investments to help your money grow tax-free. </a:t>
            </a:r>
            <a:endParaRPr lang="en-US" dirty="0"/>
          </a:p>
        </p:txBody>
      </p:sp>
      <p:sp>
        <p:nvSpPr>
          <p:cNvPr id="4" name="Slide Number Placeholder 3"/>
          <p:cNvSpPr>
            <a:spLocks noGrp="1"/>
          </p:cNvSpPr>
          <p:nvPr>
            <p:ph type="sldNum" sz="quarter" idx="10"/>
          </p:nvPr>
        </p:nvSpPr>
        <p:spPr/>
        <p:txBody>
          <a:bodyPr/>
          <a:lstStyle/>
          <a:p>
            <a:fld id="{5C9F375B-55B5-4DEE-AA50-6DC176473C48}" type="slidenum">
              <a:rPr lang="en-US" smtClean="0"/>
              <a:t>25</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Your HSA is like a health care 401(k). There is no “use it or lose it” rule. Your account grows over time as you continue to roll over unused dollars from year to year.</a:t>
            </a:r>
            <a:endParaRPr lang="en-US" dirty="0"/>
          </a:p>
        </p:txBody>
      </p:sp>
      <p:sp>
        <p:nvSpPr>
          <p:cNvPr id="4" name="Slide Number Placeholder 3"/>
          <p:cNvSpPr>
            <a:spLocks noGrp="1"/>
          </p:cNvSpPr>
          <p:nvPr>
            <p:ph type="sldNum" sz="quarter" idx="10"/>
          </p:nvPr>
        </p:nvSpPr>
        <p:spPr/>
        <p:txBody>
          <a:bodyPr/>
          <a:lstStyle/>
          <a:p>
            <a:fld id="{5C9F375B-55B5-4DEE-AA50-6DC176473C48}" type="slidenum">
              <a:rPr lang="en-US" smtClean="0"/>
              <a:t>26</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finally, your HSA is yours for life.</a:t>
            </a:r>
            <a:r>
              <a:rPr lang="en-US" baseline="0" dirty="0" smtClean="0"/>
              <a:t> The money is yours to spend or save, regardless of whether you change health plans, retire or leave the company.</a:t>
            </a:r>
            <a:endParaRPr lang="en-US" dirty="0"/>
          </a:p>
        </p:txBody>
      </p:sp>
      <p:sp>
        <p:nvSpPr>
          <p:cNvPr id="4" name="Slide Number Placeholder 3"/>
          <p:cNvSpPr>
            <a:spLocks noGrp="1"/>
          </p:cNvSpPr>
          <p:nvPr>
            <p:ph type="sldNum" sz="quarter" idx="10"/>
          </p:nvPr>
        </p:nvSpPr>
        <p:spPr/>
        <p:txBody>
          <a:bodyPr/>
          <a:lstStyle/>
          <a:p>
            <a:fld id="{5C9F375B-55B5-4DEE-AA50-6DC176473C48}" type="slidenum">
              <a:rPr lang="en-US" smtClean="0"/>
              <a:t>27</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talk a bit about how a</a:t>
            </a:r>
            <a:r>
              <a:rPr lang="en-US" baseline="0" dirty="0" smtClean="0"/>
              <a:t> health reimbursement account (or HRA) works. We provide an HRA to help you pay for eligible out-of-pocket health care expenses. The </a:t>
            </a:r>
            <a:r>
              <a:rPr lang="en-US" sz="1200" b="0" i="0" u="none" strike="noStrike" kern="1200" baseline="0" dirty="0" smtClean="0">
                <a:solidFill>
                  <a:schemeClr val="tx1"/>
                </a:solidFill>
                <a:latin typeface="+mn-lt"/>
                <a:ea typeface="+mn-ea"/>
                <a:cs typeface="+mn-cs"/>
              </a:rPr>
              <a:t>company contributes to your account based on the coverage level you elect, and the full company contribution is available at the start of the plan year.</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As you incur eligible medical expenses, HRA funds are automatically used to pay for them.</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28</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talk a bit about how a</a:t>
            </a:r>
            <a:r>
              <a:rPr lang="en-US" baseline="0" dirty="0" smtClean="0"/>
              <a:t> health reimbursement account (or HRA) works. We provide an HRA to help you pay for eligible out-of-pocket health care expenses. The </a:t>
            </a:r>
            <a:r>
              <a:rPr lang="en-US" sz="1200" b="0" i="0" u="none" strike="noStrike" kern="1200" baseline="0" dirty="0" smtClean="0">
                <a:solidFill>
                  <a:schemeClr val="tx1"/>
                </a:solidFill>
                <a:latin typeface="+mn-lt"/>
                <a:ea typeface="+mn-ea"/>
                <a:cs typeface="+mn-cs"/>
              </a:rPr>
              <a:t>company contributes to your account based on the coverage level you elect, and the full company contribution is available at the start of the plan year.</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As you incur eligible medical expenses, you must file claims to receive reimbursements from your HRA.</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29</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important to note that this year, action is required during Open Enrollment. This means </a:t>
            </a:r>
            <a:r>
              <a:rPr lang="en-US" baseline="0" dirty="0" smtClean="0"/>
              <a:t>that you must enroll during Open Enrollment in order to have the benefits you want in the coming year.</a:t>
            </a:r>
            <a:endParaRPr lang="en-US" dirty="0"/>
          </a:p>
        </p:txBody>
      </p:sp>
      <p:sp>
        <p:nvSpPr>
          <p:cNvPr id="4" name="Slide Number Placeholder 3"/>
          <p:cNvSpPr>
            <a:spLocks noGrp="1"/>
          </p:cNvSpPr>
          <p:nvPr>
            <p:ph type="sldNum" sz="quarter" idx="10"/>
          </p:nvPr>
        </p:nvSpPr>
        <p:spPr/>
        <p:txBody>
          <a:bodyPr/>
          <a:lstStyle/>
          <a:p>
            <a:fld id="{5C9F375B-55B5-4DEE-AA50-6DC176473C48}" type="slidenum">
              <a:rPr lang="en-US" smtClean="0"/>
              <a:t>3</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important to note that </a:t>
            </a:r>
            <a:r>
              <a:rPr lang="en-US" baseline="0" dirty="0" smtClean="0"/>
              <a:t>you are </a:t>
            </a:r>
            <a:r>
              <a:rPr lang="en-US" sz="1200" b="0" i="0" u="none" strike="noStrike" kern="1200" baseline="0" dirty="0" smtClean="0">
                <a:solidFill>
                  <a:schemeClr val="tx1"/>
                </a:solidFill>
                <a:latin typeface="+mn-lt"/>
                <a:ea typeface="+mn-ea"/>
                <a:cs typeface="+mn-cs"/>
              </a:rPr>
              <a:t>not able to make contributions to your HRA. In addition, </a:t>
            </a:r>
            <a:r>
              <a:rPr lang="en-US" dirty="0" smtClean="0"/>
              <a:t>your HRA funds will be forfeited</a:t>
            </a:r>
            <a:r>
              <a:rPr lang="en-US" baseline="0" dirty="0" smtClean="0"/>
              <a:t> if you leave your medical plan. </a:t>
            </a:r>
            <a:endParaRPr lang="en-US" dirty="0"/>
          </a:p>
        </p:txBody>
      </p:sp>
      <p:sp>
        <p:nvSpPr>
          <p:cNvPr id="4" name="Slide Number Placeholder 3"/>
          <p:cNvSpPr>
            <a:spLocks noGrp="1"/>
          </p:cNvSpPr>
          <p:nvPr>
            <p:ph type="sldNum" sz="quarter" idx="10"/>
          </p:nvPr>
        </p:nvSpPr>
        <p:spPr/>
        <p:txBody>
          <a:bodyPr/>
          <a:lstStyle/>
          <a:p>
            <a:fld id="{5C9F375B-55B5-4DEE-AA50-6DC176473C48}" type="slidenum">
              <a:rPr lang="en-US" smtClean="0"/>
              <a:t>30</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you may be asking yourself, what</a:t>
            </a:r>
            <a:r>
              <a:rPr lang="en-US" baseline="0" dirty="0" smtClean="0"/>
              <a:t> types of </a:t>
            </a:r>
            <a:r>
              <a:rPr lang="en-US" b="0" baseline="0" dirty="0" smtClean="0"/>
              <a:t>expenses can I cover with my HSA funds?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HSAs enable you to pay for certain qualified health care expenses on a tax-free basis, including qualified medical, dental and vision expenses not covered by your insurance plans, as defined by the IRS in Publication 502. You can also use HSA funds to cover COBRA premiums, qualified long-term care insurance and expenses, health insurance premiums when receiving unemployment and Medicare and retiree health insurance premiums, excluding Medicare Supplement and Medigap insurance premiums. </a:t>
            </a:r>
            <a:endParaRPr lang="en-US" b="0" dirty="0"/>
          </a:p>
        </p:txBody>
      </p:sp>
      <p:sp>
        <p:nvSpPr>
          <p:cNvPr id="4" name="Slide Number Placeholder 3"/>
          <p:cNvSpPr>
            <a:spLocks noGrp="1"/>
          </p:cNvSpPr>
          <p:nvPr>
            <p:ph type="sldNum" sz="quarter" idx="10"/>
          </p:nvPr>
        </p:nvSpPr>
        <p:spPr/>
        <p:txBody>
          <a:bodyPr/>
          <a:lstStyle/>
          <a:p>
            <a:fld id="{5C9F375B-55B5-4DEE-AA50-6DC176473C48}" type="slidenum">
              <a:rPr lang="en-US" smtClean="0"/>
              <a:t>31</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 consider an</a:t>
            </a:r>
            <a:r>
              <a:rPr lang="en-US" baseline="0" dirty="0" smtClean="0"/>
              <a:t> H</a:t>
            </a:r>
            <a:r>
              <a:rPr lang="en-US" dirty="0" smtClean="0"/>
              <a:t>DHP, discuss the following questions with your family:</a:t>
            </a:r>
          </a:p>
          <a:p>
            <a:endParaRPr lang="en-US" dirty="0" smtClean="0"/>
          </a:p>
          <a:p>
            <a:pPr marL="0" indent="0">
              <a:buFont typeface="Arial" panose="020B0604020202020204" pitchFamily="34" charset="0"/>
              <a:buNone/>
            </a:pPr>
            <a:r>
              <a:rPr lang="en-US" dirty="0" smtClean="0"/>
              <a:t>Do you expect to have many health care expenses (not including preventive care) throughout the year? If you anticipate having few health care expenses in the coming year, an</a:t>
            </a:r>
            <a:r>
              <a:rPr lang="en-US" baseline="0" dirty="0" smtClean="0"/>
              <a:t> HDHP may be right for you. Remember, in-network preventive care is covered at 100 percent.</a:t>
            </a:r>
            <a:endParaRPr lang="en-US" dirty="0" smtClean="0"/>
          </a:p>
        </p:txBody>
      </p:sp>
      <p:sp>
        <p:nvSpPr>
          <p:cNvPr id="4" name="Slide Number Placeholder 3"/>
          <p:cNvSpPr>
            <a:spLocks noGrp="1"/>
          </p:cNvSpPr>
          <p:nvPr>
            <p:ph type="sldNum" sz="quarter" idx="10"/>
          </p:nvPr>
        </p:nvSpPr>
        <p:spPr/>
        <p:txBody>
          <a:bodyPr/>
          <a:lstStyle/>
          <a:p>
            <a:fld id="{5C9F375B-55B5-4DEE-AA50-6DC176473C48}" type="slidenum">
              <a:rPr lang="en-US" smtClean="0"/>
              <a:t>32</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Are you paying higher premiums for coverage you don’t use? An</a:t>
            </a:r>
            <a:r>
              <a:rPr lang="en-US" baseline="0" dirty="0" smtClean="0"/>
              <a:t> HDHP has lower premiums than other plans. You can use the money you save in premiums to fund your HSA, which you can then use to pay for qualified health care expenses.</a:t>
            </a:r>
            <a:endParaRPr lang="en-US" dirty="0" smtClean="0"/>
          </a:p>
        </p:txBody>
      </p:sp>
      <p:sp>
        <p:nvSpPr>
          <p:cNvPr id="4" name="Slide Number Placeholder 3"/>
          <p:cNvSpPr>
            <a:spLocks noGrp="1"/>
          </p:cNvSpPr>
          <p:nvPr>
            <p:ph type="sldNum" sz="quarter" idx="10"/>
          </p:nvPr>
        </p:nvSpPr>
        <p:spPr/>
        <p:txBody>
          <a:bodyPr/>
          <a:lstStyle/>
          <a:p>
            <a:fld id="{5C9F375B-55B5-4DEE-AA50-6DC176473C48}" type="slidenum">
              <a:rPr lang="en-US" smtClean="0"/>
              <a:t>33</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Does it make sense to pay less up front in premiums in exchange for a higher deductible and out-of-pocket maximum? The trade-off</a:t>
            </a:r>
            <a:r>
              <a:rPr lang="en-US" baseline="0" dirty="0" smtClean="0"/>
              <a:t> for paying less in premiums is that you will have to meet a higher deductible before the plan starts to pay for its share of non-preventive coverage. Once you meet your out-of-pocket maximum, the plan pays 100 percent for in-network coverage.</a:t>
            </a:r>
            <a:endParaRPr lang="en-US" dirty="0" smtClean="0"/>
          </a:p>
        </p:txBody>
      </p:sp>
      <p:sp>
        <p:nvSpPr>
          <p:cNvPr id="4" name="Slide Number Placeholder 3"/>
          <p:cNvSpPr>
            <a:spLocks noGrp="1"/>
          </p:cNvSpPr>
          <p:nvPr>
            <p:ph type="sldNum" sz="quarter" idx="10"/>
          </p:nvPr>
        </p:nvSpPr>
        <p:spPr/>
        <p:txBody>
          <a:bodyPr/>
          <a:lstStyle/>
          <a:p>
            <a:fld id="{5C9F375B-55B5-4DEE-AA50-6DC176473C48}" type="slidenum">
              <a:rPr lang="en-US" smtClean="0"/>
              <a:t>34</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Our telehealth program is a convenient and cost-effective way to get quick medical advice by phone, online or on your mobile device about many non-emergency conditions. It’s just one more way our organization invests in you and your family. </a:t>
            </a:r>
            <a:endParaRPr lang="en-US" dirty="0" smtClean="0"/>
          </a:p>
        </p:txBody>
      </p:sp>
      <p:sp>
        <p:nvSpPr>
          <p:cNvPr id="4" name="Slide Number Placeholder 3"/>
          <p:cNvSpPr>
            <a:spLocks noGrp="1"/>
          </p:cNvSpPr>
          <p:nvPr>
            <p:ph type="sldNum" sz="quarter" idx="10"/>
          </p:nvPr>
        </p:nvSpPr>
        <p:spPr/>
        <p:txBody>
          <a:bodyPr/>
          <a:lstStyle/>
          <a:p>
            <a:fld id="{5C9F375B-55B5-4DEE-AA50-6DC176473C48}" type="slidenum">
              <a:rPr lang="en-US" smtClean="0"/>
              <a:t>35</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Telehealth gives you access to U.S. board-certified doctors 24/7 via your mobile device or computer where and when it’s convenient for you. Doctors can even write you a prescription that you can pick up at your local in-network pharmacy. </a:t>
            </a:r>
            <a:endParaRPr lang="en-US" dirty="0" smtClean="0"/>
          </a:p>
        </p:txBody>
      </p:sp>
      <p:sp>
        <p:nvSpPr>
          <p:cNvPr id="4" name="Slide Number Placeholder 3"/>
          <p:cNvSpPr>
            <a:spLocks noGrp="1"/>
          </p:cNvSpPr>
          <p:nvPr>
            <p:ph type="sldNum" sz="quarter" idx="10"/>
          </p:nvPr>
        </p:nvSpPr>
        <p:spPr/>
        <p:txBody>
          <a:bodyPr/>
          <a:lstStyle/>
          <a:p>
            <a:fld id="{5C9F375B-55B5-4DEE-AA50-6DC176473C48}" type="slidenum">
              <a:rPr lang="en-US" smtClean="0"/>
              <a:t>36</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Telehealth visits cost far less than the hundreds of dollars you would pay for a trip to the ER or urgent care center.</a:t>
            </a:r>
            <a:endParaRPr lang="en-US" dirty="0" smtClean="0"/>
          </a:p>
        </p:txBody>
      </p:sp>
      <p:sp>
        <p:nvSpPr>
          <p:cNvPr id="4" name="Slide Number Placeholder 3"/>
          <p:cNvSpPr>
            <a:spLocks noGrp="1"/>
          </p:cNvSpPr>
          <p:nvPr>
            <p:ph type="sldNum" sz="quarter" idx="10"/>
          </p:nvPr>
        </p:nvSpPr>
        <p:spPr/>
        <p:txBody>
          <a:bodyPr/>
          <a:lstStyle/>
          <a:p>
            <a:fld id="{5C9F375B-55B5-4DEE-AA50-6DC176473C48}" type="slidenum">
              <a:rPr lang="en-US" smtClean="0"/>
              <a:t>37</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With telehealth, you can get advice within minutes for a variety of non-emergency medical issues, including (but not limited to) allergies, anxiety, back problems, bronchitis, cold and flu symptoms, ear infections, diarrhea, constipation, headaches, rash and skin problems, sore throat, stuffy nose, sprains, strains and more. </a:t>
            </a:r>
            <a:endParaRPr lang="en-US" dirty="0" smtClean="0"/>
          </a:p>
        </p:txBody>
      </p:sp>
      <p:sp>
        <p:nvSpPr>
          <p:cNvPr id="4" name="Slide Number Placeholder 3"/>
          <p:cNvSpPr>
            <a:spLocks noGrp="1"/>
          </p:cNvSpPr>
          <p:nvPr>
            <p:ph type="sldNum" sz="quarter" idx="10"/>
          </p:nvPr>
        </p:nvSpPr>
        <p:spPr/>
        <p:txBody>
          <a:bodyPr/>
          <a:lstStyle/>
          <a:p>
            <a:fld id="{5C9F375B-55B5-4DEE-AA50-6DC176473C48}" type="slidenum">
              <a:rPr lang="en-US" smtClean="0"/>
              <a:t>38</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We are happy to offer dental coverage. Did you know your dentist can often tell whether you are at risk for chronic health conditions? It's true! Regular dental checkups can do more than keep your smile attractive—they can also tell dentists a lot about your overall health, including whether you may be at risk for chronic diseases.</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39</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important to note that this year, Open Enrollment is passive. This means that if</a:t>
            </a:r>
            <a:r>
              <a:rPr lang="en-US" baseline="0" dirty="0" smtClean="0"/>
              <a:t> you are happy with your current elections and don’t wish to make any changes, there is nothing you need to do. Your current elections will simply roll over. There is one exception, however: if you wish to participate in a flexible spending account (or FSA), you must enroll. FSA elections will not roll over.</a:t>
            </a:r>
            <a:endParaRPr lang="en-US" dirty="0"/>
          </a:p>
        </p:txBody>
      </p:sp>
      <p:sp>
        <p:nvSpPr>
          <p:cNvPr id="4" name="Slide Number Placeholder 3"/>
          <p:cNvSpPr>
            <a:spLocks noGrp="1"/>
          </p:cNvSpPr>
          <p:nvPr>
            <p:ph type="sldNum" sz="quarter" idx="10"/>
          </p:nvPr>
        </p:nvSpPr>
        <p:spPr/>
        <p:txBody>
          <a:bodyPr/>
          <a:lstStyle/>
          <a:p>
            <a:fld id="{5C9F375B-55B5-4DEE-AA50-6DC176473C48}" type="slidenum">
              <a:rPr lang="en-US" smtClean="0"/>
              <a:t>4</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Let’s take a look at the dental coverage available to you. This is a high-level overview. For further details, please refer to your benefits materials or reach out to your local Human Resources Representative.</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40</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We are happy to offer vision coverage. Not only can yearly eye exams protect your eyes, they can help detect signs of serious health conditions like diabetes, brain tumors, high blood pressure and high cholesterol.</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41</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Let’s take a look at vision coverage available to you. This is a high-level overview. For further details, please refer to your benefits materials or reach out to your local Human Resources Representative.</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42</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To help you save for the retirement of your dreams, we offer a 401(k) plan. A 401(k) plan helps you save for retirement on a tax-deferred basis. This means you won’t pay taxes</a:t>
            </a:r>
            <a:r>
              <a:rPr lang="en-US" sz="1200" kern="1200" baseline="0" dirty="0" smtClean="0">
                <a:solidFill>
                  <a:schemeClr val="tx1"/>
                </a:solidFill>
                <a:effectLst/>
                <a:latin typeface="+mn-lt"/>
                <a:ea typeface="+mn-ea"/>
                <a:cs typeface="+mn-cs"/>
              </a:rPr>
              <a:t> on these funds until you withdraw them in retirement. </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 choose how much to deposit each pay period and how your money is invested. Even better—your contributions are made via convenient, pre-tax payroll deductions.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43</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There are several important advantages to our 401(k) plan: </a:t>
            </a:r>
            <a:endParaRPr lang="en-US" sz="1200" kern="1200" dirty="0" smtClean="0">
              <a:solidFill>
                <a:schemeClr val="tx1"/>
              </a:solidFill>
              <a:effectLst/>
              <a:latin typeface="+mn-lt"/>
              <a:ea typeface="+mn-ea"/>
              <a:cs typeface="+mn-cs"/>
            </a:endParaRPr>
          </a:p>
          <a:p>
            <a:pPr marL="171450" indent="-171450">
              <a:buFontTx/>
              <a:buChar char="-"/>
            </a:pPr>
            <a:r>
              <a:rPr lang="en-GB" sz="1200" b="0" kern="1200" baseline="0" dirty="0" smtClean="0">
                <a:solidFill>
                  <a:schemeClr val="tx1"/>
                </a:solidFill>
                <a:effectLst/>
                <a:latin typeface="+mn-lt"/>
                <a:ea typeface="+mn-ea"/>
                <a:cs typeface="+mn-cs"/>
              </a:rPr>
              <a:t>First, w</a:t>
            </a:r>
            <a:r>
              <a:rPr lang="en-GB" sz="1200" b="0" kern="1200" dirty="0" smtClean="0">
                <a:solidFill>
                  <a:schemeClr val="tx1"/>
                </a:solidFill>
                <a:effectLst/>
                <a:latin typeface="+mn-lt"/>
                <a:ea typeface="+mn-ea"/>
                <a:cs typeface="+mn-cs"/>
              </a:rPr>
              <a:t>e</a:t>
            </a:r>
            <a:r>
              <a:rPr lang="en-GB" sz="1200" b="0" kern="1200" baseline="0" dirty="0" smtClean="0">
                <a:solidFill>
                  <a:schemeClr val="tx1"/>
                </a:solidFill>
                <a:effectLst/>
                <a:latin typeface="+mn-lt"/>
                <a:ea typeface="+mn-ea"/>
                <a:cs typeface="+mn-cs"/>
              </a:rPr>
              <a:t> offer a 401(k) match. </a:t>
            </a:r>
            <a:r>
              <a:rPr lang="en-GB" sz="1200" kern="1200" dirty="0" smtClean="0">
                <a:solidFill>
                  <a:schemeClr val="tx1"/>
                </a:solidFill>
                <a:effectLst/>
                <a:latin typeface="+mn-lt"/>
                <a:ea typeface="+mn-ea"/>
                <a:cs typeface="+mn-cs"/>
              </a:rPr>
              <a:t>Make sure you maximize your contributions with the company match—it’s easy money!</a:t>
            </a:r>
          </a:p>
          <a:p>
            <a:pPr marL="171450" indent="-171450">
              <a:buFontTx/>
              <a:buChar char="-"/>
            </a:pPr>
            <a:r>
              <a:rPr lang="en-GB" sz="1200" kern="1200" dirty="0" smtClean="0">
                <a:solidFill>
                  <a:schemeClr val="tx1"/>
                </a:solidFill>
                <a:effectLst/>
                <a:latin typeface="+mn-lt"/>
                <a:ea typeface="+mn-ea"/>
                <a:cs typeface="+mn-cs"/>
              </a:rPr>
              <a:t>Second, your</a:t>
            </a:r>
            <a:r>
              <a:rPr lang="en-GB" sz="1200" kern="1200" baseline="0" dirty="0" smtClean="0">
                <a:solidFill>
                  <a:schemeClr val="tx1"/>
                </a:solidFill>
                <a:effectLst/>
                <a:latin typeface="+mn-lt"/>
                <a:ea typeface="+mn-ea"/>
                <a:cs typeface="+mn-cs"/>
              </a:rPr>
              <a:t> c</a:t>
            </a:r>
            <a:r>
              <a:rPr lang="en-GB" sz="1200" kern="1200" dirty="0" smtClean="0">
                <a:solidFill>
                  <a:schemeClr val="tx1"/>
                </a:solidFill>
                <a:effectLst/>
                <a:latin typeface="+mn-lt"/>
                <a:ea typeface="+mn-ea"/>
                <a:cs typeface="+mn-cs"/>
              </a:rPr>
              <a:t>ontributions are made before you pay income taxes. Taxes are deferred on your savings and any earnings until you begin making withdrawals.</a:t>
            </a:r>
          </a:p>
          <a:p>
            <a:pPr marL="171450" indent="-171450">
              <a:buFontTx/>
              <a:buChar char="-"/>
            </a:pPr>
            <a:r>
              <a:rPr lang="en-GB" sz="1200" kern="1200" dirty="0" smtClean="0">
                <a:solidFill>
                  <a:schemeClr val="tx1"/>
                </a:solidFill>
                <a:effectLst/>
                <a:latin typeface="+mn-lt"/>
                <a:ea typeface="+mn-ea"/>
                <a:cs typeface="+mn-cs"/>
              </a:rPr>
              <a:t>Third,</a:t>
            </a:r>
            <a:r>
              <a:rPr lang="en-GB" sz="1200" kern="1200" baseline="0" dirty="0" smtClean="0">
                <a:solidFill>
                  <a:schemeClr val="tx1"/>
                </a:solidFill>
                <a:effectLst/>
                <a:latin typeface="+mn-lt"/>
                <a:ea typeface="+mn-ea"/>
                <a:cs typeface="+mn-cs"/>
              </a:rPr>
              <a:t> ea</a:t>
            </a:r>
            <a:r>
              <a:rPr lang="en-GB" sz="1200" kern="1200" dirty="0" smtClean="0">
                <a:solidFill>
                  <a:schemeClr val="tx1"/>
                </a:solidFill>
                <a:effectLst/>
                <a:latin typeface="+mn-lt"/>
                <a:ea typeface="+mn-ea"/>
                <a:cs typeface="+mn-cs"/>
              </a:rPr>
              <a:t>rnings on your savings are automatically invested, where they will continue to grow. As many retirement savers have discovered, the effects of long-term compounding can be remarkable.</a:t>
            </a:r>
          </a:p>
          <a:p>
            <a:pPr marL="171450" indent="-171450">
              <a:buFontTx/>
              <a:buChar char="-"/>
            </a:pPr>
            <a:r>
              <a:rPr lang="en-GB" sz="1200" kern="1200" dirty="0" smtClean="0">
                <a:solidFill>
                  <a:schemeClr val="tx1"/>
                </a:solidFill>
                <a:effectLst/>
                <a:latin typeface="+mn-lt"/>
                <a:ea typeface="+mn-ea"/>
                <a:cs typeface="+mn-cs"/>
              </a:rPr>
              <a:t>And finally, a </a:t>
            </a:r>
            <a:r>
              <a:rPr lang="en-US" sz="1200" kern="1200" dirty="0" smtClean="0">
                <a:solidFill>
                  <a:schemeClr val="tx1"/>
                </a:solidFill>
                <a:effectLst/>
                <a:latin typeface="+mn-lt"/>
                <a:ea typeface="+mn-ea"/>
                <a:cs typeface="+mn-cs"/>
              </a:rPr>
              <a:t>variety of investment options are available, ranging from conservative to aggressive, so you can choose the investments that best match your goals and time frame.</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For more details on our 401(k) plan, please refer to your benefits materials or reach out to your local Human Resources Representative.</a:t>
            </a:r>
            <a:endParaRPr lang="en-US" dirty="0" smtClean="0"/>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44</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There are several important advantages to our 401(k) plan: </a:t>
            </a:r>
            <a:endParaRPr lang="en-US" sz="1200" kern="1200" dirty="0" smtClean="0">
              <a:solidFill>
                <a:schemeClr val="tx1"/>
              </a:solidFill>
              <a:effectLst/>
              <a:latin typeface="+mn-lt"/>
              <a:ea typeface="+mn-ea"/>
              <a:cs typeface="+mn-cs"/>
            </a:endParaRPr>
          </a:p>
          <a:p>
            <a:pPr marL="171450" indent="-171450">
              <a:buFontTx/>
              <a:buChar char="-"/>
            </a:pPr>
            <a:r>
              <a:rPr lang="en-GB" sz="1200" b="0" kern="1200" baseline="0" dirty="0" smtClean="0">
                <a:solidFill>
                  <a:schemeClr val="tx1"/>
                </a:solidFill>
                <a:effectLst/>
                <a:latin typeface="+mn-lt"/>
                <a:ea typeface="+mn-ea"/>
                <a:cs typeface="+mn-cs"/>
              </a:rPr>
              <a:t>First, </a:t>
            </a:r>
            <a:r>
              <a:rPr lang="en-GB" sz="1200" kern="1200" dirty="0" smtClean="0">
                <a:solidFill>
                  <a:schemeClr val="tx1"/>
                </a:solidFill>
                <a:effectLst/>
                <a:latin typeface="+mn-lt"/>
                <a:ea typeface="+mn-ea"/>
                <a:cs typeface="+mn-cs"/>
              </a:rPr>
              <a:t>your</a:t>
            </a:r>
            <a:r>
              <a:rPr lang="en-GB" sz="1200" kern="1200" baseline="0" dirty="0" smtClean="0">
                <a:solidFill>
                  <a:schemeClr val="tx1"/>
                </a:solidFill>
                <a:effectLst/>
                <a:latin typeface="+mn-lt"/>
                <a:ea typeface="+mn-ea"/>
                <a:cs typeface="+mn-cs"/>
              </a:rPr>
              <a:t> c</a:t>
            </a:r>
            <a:r>
              <a:rPr lang="en-GB" sz="1200" kern="1200" dirty="0" smtClean="0">
                <a:solidFill>
                  <a:schemeClr val="tx1"/>
                </a:solidFill>
                <a:effectLst/>
                <a:latin typeface="+mn-lt"/>
                <a:ea typeface="+mn-ea"/>
                <a:cs typeface="+mn-cs"/>
              </a:rPr>
              <a:t>ontributions are made before you pay income taxes. Taxes are deferred on your savings and any earnings until you begin making withdrawals.</a:t>
            </a:r>
          </a:p>
          <a:p>
            <a:pPr marL="171450" indent="-171450">
              <a:buFontTx/>
              <a:buChar char="-"/>
            </a:pPr>
            <a:r>
              <a:rPr lang="en-GB" sz="1200" kern="1200" dirty="0" smtClean="0">
                <a:solidFill>
                  <a:schemeClr val="tx1"/>
                </a:solidFill>
                <a:effectLst/>
                <a:latin typeface="+mn-lt"/>
                <a:ea typeface="+mn-ea"/>
                <a:cs typeface="+mn-cs"/>
              </a:rPr>
              <a:t>Second</a:t>
            </a:r>
            <a:r>
              <a:rPr lang="en-GB" sz="1200" kern="1200" baseline="0" dirty="0" smtClean="0">
                <a:solidFill>
                  <a:schemeClr val="tx1"/>
                </a:solidFill>
                <a:effectLst/>
                <a:latin typeface="+mn-lt"/>
                <a:ea typeface="+mn-ea"/>
                <a:cs typeface="+mn-cs"/>
              </a:rPr>
              <a:t>, ea</a:t>
            </a:r>
            <a:r>
              <a:rPr lang="en-GB" sz="1200" kern="1200" dirty="0" smtClean="0">
                <a:solidFill>
                  <a:schemeClr val="tx1"/>
                </a:solidFill>
                <a:effectLst/>
                <a:latin typeface="+mn-lt"/>
                <a:ea typeface="+mn-ea"/>
                <a:cs typeface="+mn-cs"/>
              </a:rPr>
              <a:t>rnings on your savings are automatically invested, where they will continue to grow. As many retirement savers have discovered, the effects of long-term compounding can be remarkable.</a:t>
            </a:r>
          </a:p>
          <a:p>
            <a:pPr marL="171450" indent="-171450">
              <a:buFontTx/>
              <a:buChar char="-"/>
            </a:pPr>
            <a:r>
              <a:rPr lang="en-GB" sz="1200" kern="1200" dirty="0" smtClean="0">
                <a:solidFill>
                  <a:schemeClr val="tx1"/>
                </a:solidFill>
                <a:effectLst/>
                <a:latin typeface="+mn-lt"/>
                <a:ea typeface="+mn-ea"/>
                <a:cs typeface="+mn-cs"/>
              </a:rPr>
              <a:t>And third, a </a:t>
            </a:r>
            <a:r>
              <a:rPr lang="en-US" sz="1200" kern="1200" dirty="0" smtClean="0">
                <a:solidFill>
                  <a:schemeClr val="tx1"/>
                </a:solidFill>
                <a:effectLst/>
                <a:latin typeface="+mn-lt"/>
                <a:ea typeface="+mn-ea"/>
                <a:cs typeface="+mn-cs"/>
              </a:rPr>
              <a:t>variety of investment options are available, ranging from conservative to aggressive, so you can choose the investments that best match your goals and time frame.</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For more details on our 401(k) plan, please refer to your benefits materials or reach out to your local Human Resources Representative.</a:t>
            </a:r>
            <a:endParaRPr lang="en-US" dirty="0" smtClean="0"/>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45</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We are happy to offer a travel accident benefit, which covers injuries and death sustained during business travel up to a </a:t>
            </a:r>
            <a:r>
              <a:rPr lang="en-US" sz="1200" kern="1200" dirty="0" smtClean="0">
                <a:solidFill>
                  <a:schemeClr val="tx1"/>
                </a:solidFill>
                <a:effectLst/>
                <a:latin typeface="+mn-lt"/>
                <a:ea typeface="+mn-ea"/>
                <a:cs typeface="+mn-cs"/>
              </a:rPr>
              <a:t>certain maximum.</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For more details, please refer to your benefits materials or reach out to your local Human Resources Representative.</a:t>
            </a:r>
            <a:endParaRPr lang="en-US" dirty="0" smtClean="0"/>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46</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 are happy to provide a travel assistance benefit,</a:t>
            </a:r>
            <a:r>
              <a:rPr lang="en-US" sz="1200" kern="1200" baseline="0" dirty="0" smtClean="0">
                <a:solidFill>
                  <a:schemeClr val="tx1"/>
                </a:solidFill>
                <a:effectLst/>
                <a:latin typeface="+mn-lt"/>
                <a:ea typeface="+mn-ea"/>
                <a:cs typeface="+mn-cs"/>
              </a:rPr>
              <a:t> which </a:t>
            </a:r>
            <a:r>
              <a:rPr lang="en-US" sz="1200" kern="1200" dirty="0" smtClean="0">
                <a:solidFill>
                  <a:schemeClr val="tx1"/>
                </a:solidFill>
                <a:effectLst/>
                <a:latin typeface="+mn-lt"/>
                <a:ea typeface="+mn-ea"/>
                <a:cs typeface="+mn-cs"/>
              </a:rPr>
              <a:t>provides 24/7 access to personal and emergency assistance when you are traveling for business or personal reasons. Dependents traveling with you are also eligible.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For more details, please refer to your benefits materials or reach out to your local Human Resources Representative.</a:t>
            </a:r>
            <a:endParaRPr lang="en-US" dirty="0" smtClean="0"/>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47</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Because we believe that your financial well-being is just as important as your physical health,</a:t>
            </a:r>
            <a:r>
              <a:rPr lang="en-US" sz="1200" kern="1200" baseline="0" dirty="0" smtClean="0">
                <a:solidFill>
                  <a:schemeClr val="tx1"/>
                </a:solidFill>
                <a:effectLst/>
                <a:latin typeface="+mn-lt"/>
                <a:ea typeface="+mn-ea"/>
                <a:cs typeface="+mn-cs"/>
              </a:rPr>
              <a:t> we</a:t>
            </a:r>
            <a:r>
              <a:rPr lang="en-US" sz="1200" kern="1200" dirty="0" smtClean="0">
                <a:solidFill>
                  <a:schemeClr val="tx1"/>
                </a:solidFill>
                <a:effectLst/>
                <a:latin typeface="+mn-lt"/>
                <a:ea typeface="+mn-ea"/>
                <a:cs typeface="+mn-cs"/>
              </a:rPr>
              <a:t> offer basic life</a:t>
            </a:r>
            <a:r>
              <a:rPr lang="en-US" sz="1200" kern="1200" baseline="0" dirty="0" smtClean="0">
                <a:solidFill>
                  <a:schemeClr val="tx1"/>
                </a:solidFill>
                <a:effectLst/>
                <a:latin typeface="+mn-lt"/>
                <a:ea typeface="+mn-ea"/>
                <a:cs typeface="+mn-cs"/>
              </a:rPr>
              <a:t> and accidental death and dismemberment (or A, D and D) coverage to help you maintain financial security. This coverage h</a:t>
            </a:r>
            <a:r>
              <a:rPr lang="en-US" dirty="0" smtClean="0"/>
              <a:t>elps meet a portion of your family's income needs should you die or in the event of severe injury, paralysis or even death resulting from an accident.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For more details, please refer to your benefits materials or reach out to your local Human Resources Representative.</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48</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You also have the opportunity to purchase additional coverage</a:t>
            </a:r>
            <a:r>
              <a:rPr lang="en-US" sz="1200" kern="1200" baseline="0" dirty="0" smtClean="0">
                <a:solidFill>
                  <a:schemeClr val="tx1"/>
                </a:solidFill>
                <a:effectLst/>
                <a:latin typeface="+mn-lt"/>
                <a:ea typeface="+mn-ea"/>
                <a:cs typeface="+mn-cs"/>
              </a:rPr>
              <a:t> for yourself and your dependents at group rates</a:t>
            </a:r>
            <a:r>
              <a:rPr lang="en-US" dirty="0" smtClean="0"/>
              <a:t>. Employees and dependents who elect coverage when first eligible</a:t>
            </a:r>
            <a:r>
              <a:rPr lang="en-US" baseline="0" dirty="0" smtClean="0"/>
              <a:t> can elect up to the Guaranteed Issue amounts without being required to submit Evidence of Insurability (or EOI). However, if you wish for more than the Gauranteed Issue amount or to waive coverage when first eligible and elect it at a later date, you will be required to submit EOI.</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For more details, please refer to your benefits materials or reach out to your local Human Resources Representative.</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49</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important to note that this year, Open Enrollment is passive. This means that if</a:t>
            </a:r>
            <a:r>
              <a:rPr lang="en-US" baseline="0" dirty="0" smtClean="0"/>
              <a:t> you are happy with your current elections and don’t wish to make any changes, there is nothing you need to do. Your current elections will simply roll over. There is one exception, however: if you wish to make contributions to a health savings account (HSA) or participate in a flexible spending account (or FSA), you must enroll. </a:t>
            </a:r>
            <a:r>
              <a:rPr lang="en-US" baseline="0" smtClean="0"/>
              <a:t>HSA and FSA </a:t>
            </a:r>
            <a:r>
              <a:rPr lang="en-US" baseline="0" dirty="0" smtClean="0"/>
              <a:t>elections will not roll over.</a:t>
            </a:r>
            <a:endParaRPr lang="en-US" dirty="0"/>
          </a:p>
        </p:txBody>
      </p:sp>
      <p:sp>
        <p:nvSpPr>
          <p:cNvPr id="4" name="Slide Number Placeholder 3"/>
          <p:cNvSpPr>
            <a:spLocks noGrp="1"/>
          </p:cNvSpPr>
          <p:nvPr>
            <p:ph type="sldNum" sz="quarter" idx="10"/>
          </p:nvPr>
        </p:nvSpPr>
        <p:spPr/>
        <p:txBody>
          <a:bodyPr/>
          <a:lstStyle/>
          <a:p>
            <a:fld id="{5C9F375B-55B5-4DEE-AA50-6DC176473C48}" type="slidenum">
              <a:rPr lang="en-US" smtClean="0"/>
              <a:t>5</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You work hard to build a life for yourself, and it's only natural that you want to protect that. Most likely you protect your home, car and family from the unexpected with the appropriate insurance plans. What about your income? If you were suddenly unable to work due to an injury or illness, could you maintain your current lifestyle? How long could you pay your mortgage and bills?</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Disability</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insurance can protect your financial well-being by replacing lost wages if an illness or injury prevents you from working.</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50</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cap="none" baseline="0" dirty="0" smtClean="0">
                <a:solidFill>
                  <a:schemeClr val="tx1"/>
                </a:solidFill>
                <a:effectLst/>
                <a:latin typeface="+mn-lt"/>
                <a:ea typeface="+mn-ea"/>
                <a:cs typeface="+mn-cs"/>
              </a:rPr>
              <a:t>We offer eligible employees short-term disability (or STD). </a:t>
            </a:r>
            <a:r>
              <a:rPr lang="en-US" sz="1200" b="0" i="0" kern="1200" dirty="0" smtClean="0">
                <a:solidFill>
                  <a:schemeClr val="tx1"/>
                </a:solidFill>
                <a:effectLst/>
                <a:latin typeface="+mn-lt"/>
                <a:ea typeface="+mn-ea"/>
                <a:cs typeface="+mn-cs"/>
              </a:rPr>
              <a:t>It provides coverage for a limited amount of time. You receive benefits after a short waiting period and are then covered for the length of time specified in your policy.</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You will receive benefits until you exceed the policy’s specified time limit or maximum coverage amount, or until you recover. </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Short-term disability is often used when</a:t>
            </a:r>
            <a:r>
              <a:rPr lang="en-US" sz="1200" b="0" i="0" kern="1200" baseline="0" dirty="0" smtClean="0">
                <a:solidFill>
                  <a:schemeClr val="tx1"/>
                </a:solidFill>
                <a:effectLst/>
                <a:latin typeface="+mn-lt"/>
                <a:ea typeface="+mn-ea"/>
                <a:cs typeface="+mn-cs"/>
              </a:rPr>
              <a:t> you are unable to work due to a lengthy illness, a disabling injury or the birth of a child.</a:t>
            </a:r>
            <a:endParaRPr lang="en-GB" sz="1200" kern="1200" cap="none" baseline="0" dirty="0" smtClean="0">
              <a:solidFill>
                <a:schemeClr val="tx1"/>
              </a:solidFill>
              <a:effectLst/>
              <a:latin typeface="+mn-lt"/>
              <a:ea typeface="+mn-ea"/>
              <a:cs typeface="+mn-cs"/>
            </a:endParaRPr>
          </a:p>
          <a:p>
            <a:endParaRPr lang="en-US" sz="1200" b="0" i="0" u="none" strike="noStrike" kern="1200" cap="none"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baseline="0" dirty="0" smtClean="0">
                <a:solidFill>
                  <a:schemeClr val="tx1"/>
                </a:solidFill>
                <a:latin typeface="+mn-lt"/>
                <a:ea typeface="+mn-ea"/>
                <a:cs typeface="+mn-cs"/>
              </a:rPr>
              <a:t>For more details, please refer to your benefits materials or reach out to your local Human Resources Representative.</a:t>
            </a:r>
            <a:endParaRPr lang="en-US" cap="non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51</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cap="none" baseline="0" dirty="0" smtClean="0">
                <a:solidFill>
                  <a:schemeClr val="tx1"/>
                </a:solidFill>
                <a:effectLst/>
                <a:latin typeface="+mn-lt"/>
                <a:ea typeface="+mn-ea"/>
                <a:cs typeface="+mn-cs"/>
              </a:rPr>
              <a:t>We offer eligible employees long-term disability (LTD). </a:t>
            </a:r>
            <a:r>
              <a:rPr lang="en-US" sz="1200" b="0" i="0" kern="1200" dirty="0" smtClean="0">
                <a:solidFill>
                  <a:schemeClr val="tx1"/>
                </a:solidFill>
                <a:effectLst/>
                <a:latin typeface="+mn-lt"/>
                <a:ea typeface="+mn-ea"/>
                <a:cs typeface="+mn-cs"/>
              </a:rPr>
              <a:t>It provides coverage for covers injuries and illnesses that prevent you from working.  It does not cover child birth.</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Some of the most common long-term</a:t>
            </a:r>
            <a:r>
              <a:rPr lang="en-US" sz="1200" b="0" i="0" kern="1200" baseline="0" dirty="0" smtClean="0">
                <a:solidFill>
                  <a:schemeClr val="tx1"/>
                </a:solidFill>
                <a:effectLst/>
                <a:latin typeface="+mn-lt"/>
                <a:ea typeface="+mn-ea"/>
                <a:cs typeface="+mn-cs"/>
              </a:rPr>
              <a:t> disability claims include m</a:t>
            </a:r>
            <a:r>
              <a:rPr lang="en-US" sz="1200" b="0" i="0" kern="1200" dirty="0" smtClean="0">
                <a:solidFill>
                  <a:schemeClr val="tx1"/>
                </a:solidFill>
                <a:effectLst/>
                <a:latin typeface="+mn-lt"/>
                <a:ea typeface="+mn-ea"/>
                <a:cs typeface="+mn-cs"/>
              </a:rPr>
              <a:t>usculoskeletal</a:t>
            </a:r>
            <a:r>
              <a:rPr lang="en-US" sz="1200" b="0" i="0" kern="1200" baseline="0" dirty="0" smtClean="0">
                <a:solidFill>
                  <a:schemeClr val="tx1"/>
                </a:solidFill>
                <a:effectLst/>
                <a:latin typeface="+mn-lt"/>
                <a:ea typeface="+mn-ea"/>
                <a:cs typeface="+mn-cs"/>
              </a:rPr>
              <a:t> and </a:t>
            </a:r>
            <a:r>
              <a:rPr lang="en-US" sz="1200" b="0" i="0" kern="1200" dirty="0" smtClean="0">
                <a:solidFill>
                  <a:schemeClr val="tx1"/>
                </a:solidFill>
                <a:effectLst/>
                <a:latin typeface="+mn-lt"/>
                <a:ea typeface="+mn-ea"/>
                <a:cs typeface="+mn-cs"/>
              </a:rPr>
              <a:t>connective tissue disorders,</a:t>
            </a:r>
            <a:r>
              <a:rPr lang="en-US" sz="1200" b="0" i="0" kern="1200" baseline="0" dirty="0" smtClean="0">
                <a:solidFill>
                  <a:schemeClr val="tx1"/>
                </a:solidFill>
                <a:effectLst/>
                <a:latin typeface="+mn-lt"/>
                <a:ea typeface="+mn-ea"/>
                <a:cs typeface="+mn-cs"/>
              </a:rPr>
              <a:t> such as </a:t>
            </a:r>
            <a:r>
              <a:rPr lang="en-US" sz="1200" b="0" i="0" kern="1200" dirty="0" smtClean="0">
                <a:solidFill>
                  <a:schemeClr val="tx1"/>
                </a:solidFill>
                <a:effectLst/>
                <a:latin typeface="+mn-lt"/>
                <a:ea typeface="+mn-ea"/>
                <a:cs typeface="+mn-cs"/>
              </a:rPr>
              <a:t>back pain and osteoarthritis,</a:t>
            </a:r>
            <a:r>
              <a:rPr lang="en-US" sz="1200" b="0" i="0" kern="1200" baseline="0" dirty="0" smtClean="0">
                <a:solidFill>
                  <a:schemeClr val="tx1"/>
                </a:solidFill>
                <a:effectLst/>
                <a:latin typeface="+mn-lt"/>
                <a:ea typeface="+mn-ea"/>
                <a:cs typeface="+mn-cs"/>
              </a:rPr>
              <a:t> c</a:t>
            </a:r>
            <a:r>
              <a:rPr lang="en-US" sz="1200" b="0" i="0" kern="1200" dirty="0" smtClean="0">
                <a:solidFill>
                  <a:schemeClr val="tx1"/>
                </a:solidFill>
                <a:effectLst/>
                <a:latin typeface="+mn-lt"/>
                <a:ea typeface="+mn-ea"/>
                <a:cs typeface="+mn-cs"/>
              </a:rPr>
              <a:t>ancer, injuries, poisoning,</a:t>
            </a:r>
            <a:r>
              <a:rPr lang="en-US" sz="1200" b="0" i="0" kern="1200" baseline="0" dirty="0" smtClean="0">
                <a:solidFill>
                  <a:schemeClr val="tx1"/>
                </a:solidFill>
                <a:effectLst/>
                <a:latin typeface="+mn-lt"/>
                <a:ea typeface="+mn-ea"/>
                <a:cs typeface="+mn-cs"/>
              </a:rPr>
              <a:t> cardiovascular and circulatory disorders, such as heart attack and coronary artery disease and mental disorders.</a:t>
            </a:r>
          </a:p>
          <a:p>
            <a:endParaRPr lang="en-US" sz="1200" b="0" i="0" u="none" strike="noStrike" kern="1200" cap="none"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baseline="0" dirty="0" smtClean="0">
                <a:solidFill>
                  <a:schemeClr val="tx1"/>
                </a:solidFill>
                <a:latin typeface="+mn-lt"/>
                <a:ea typeface="+mn-ea"/>
                <a:cs typeface="+mn-cs"/>
              </a:rPr>
              <a:t>For more details, please refer to your benefits materials or reach out to your local Human Resources Representative.</a:t>
            </a:r>
            <a:endParaRPr lang="en-US" cap="non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52</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b="0" i="0" u="none" strike="noStrike" kern="1200" baseline="0" dirty="0" smtClean="0">
                <a:solidFill>
                  <a:schemeClr val="tx1"/>
                </a:solidFill>
                <a:latin typeface="+mn-lt"/>
                <a:ea typeface="+mn-ea"/>
                <a:cs typeface="+mn-cs"/>
              </a:rPr>
              <a:t>An FSA is a special account that allows you to set aside pre-tax dollars help cover qualified health care and/or dependent care expenses. </a:t>
            </a:r>
            <a:endParaRPr lang="en-US" dirty="0" smtClean="0"/>
          </a:p>
        </p:txBody>
      </p:sp>
      <p:sp>
        <p:nvSpPr>
          <p:cNvPr id="4" name="Slide Number Placeholder 3"/>
          <p:cNvSpPr>
            <a:spLocks noGrp="1"/>
          </p:cNvSpPr>
          <p:nvPr>
            <p:ph type="sldNum" sz="quarter" idx="10"/>
          </p:nvPr>
        </p:nvSpPr>
        <p:spPr/>
        <p:txBody>
          <a:bodyPr/>
          <a:lstStyle/>
          <a:p>
            <a:fld id="{5C9F375B-55B5-4DEE-AA50-6DC176473C48}" type="slidenum">
              <a:rPr lang="en-US" smtClean="0"/>
              <a:t>53</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Let’s take a closer look at how FSAs work, step by step:</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First, you contribute to your FSA via convenient, pre-tax payroll deductions up to the IRS annual contribution limit.</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The money deducted from your paycheck goes directly into your FSA before federal and Social Security taxes are calculated, meaning you do not pay taxes on this money. The result is that your taxable income is reduced and you get to keep a greater portion of your paycheck.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Then, you can use your FSA funds to reimburse yourself—tax free—for qualified expenses.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And finally, if you have any funds remaining in your FSA at the end of the plan year, they will be forfeited. So you should carefully consider your anticipated expenses when determining how much to contribute to your FSA.</a:t>
            </a:r>
          </a:p>
        </p:txBody>
      </p:sp>
      <p:sp>
        <p:nvSpPr>
          <p:cNvPr id="4" name="Slide Number Placeholder 3"/>
          <p:cNvSpPr>
            <a:spLocks noGrp="1"/>
          </p:cNvSpPr>
          <p:nvPr>
            <p:ph type="sldNum" sz="quarter" idx="10"/>
          </p:nvPr>
        </p:nvSpPr>
        <p:spPr/>
        <p:txBody>
          <a:bodyPr/>
          <a:lstStyle/>
          <a:p>
            <a:fld id="{5C9F375B-55B5-4DEE-AA50-6DC176473C48}" type="slidenum">
              <a:rPr lang="en-US" smtClean="0"/>
              <a:t>54</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Now let’s take a look at how the tax savings could potentially work out in real life. By anticipating your family’s expenses for the year and setting aside money in your FSA to cover them, you can actually lower your taxable income and increase your take-home pay.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Let’s say your annual pay is $50,000. If you contribute $1,000 to your FSA via pre-tax payroll deductions, your taxable income is reduced—and you end up with a total tax savings of $300!</a:t>
            </a:r>
          </a:p>
        </p:txBody>
      </p:sp>
      <p:sp>
        <p:nvSpPr>
          <p:cNvPr id="4" name="Slide Number Placeholder 3"/>
          <p:cNvSpPr>
            <a:spLocks noGrp="1"/>
          </p:cNvSpPr>
          <p:nvPr>
            <p:ph type="sldNum" sz="quarter" idx="10"/>
          </p:nvPr>
        </p:nvSpPr>
        <p:spPr/>
        <p:txBody>
          <a:bodyPr/>
          <a:lstStyle/>
          <a:p>
            <a:fld id="{5C9F375B-55B5-4DEE-AA50-6DC176473C48}" type="slidenum">
              <a:rPr lang="en-US" smtClean="0"/>
              <a:t>55</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We offer two types of FSAs to help meet your needs. </a:t>
            </a:r>
          </a:p>
          <a:p>
            <a:pPr marL="171450" indent="-171450">
              <a:buFontTx/>
              <a:buChar char="-"/>
            </a:pPr>
            <a:r>
              <a:rPr lang="en-US" sz="1200" b="0" i="0" u="none" strike="noStrike" kern="1200" baseline="0" dirty="0" smtClean="0">
                <a:solidFill>
                  <a:schemeClr val="tx1"/>
                </a:solidFill>
                <a:latin typeface="+mn-lt"/>
                <a:ea typeface="+mn-ea"/>
                <a:cs typeface="+mn-cs"/>
              </a:rPr>
              <a:t>First, we offer a health care FSA, which you can use to set aside funds for qualified medical, prescription drug, dental and vision expenses not covered by insurance.</a:t>
            </a:r>
          </a:p>
          <a:p>
            <a:pPr marL="171450" indent="-171450">
              <a:buFontTx/>
              <a:buChar char="-"/>
            </a:pPr>
            <a:r>
              <a:rPr lang="en-US" sz="1200" b="0" i="0" u="none" strike="noStrike" kern="1200" baseline="0" dirty="0" smtClean="0">
                <a:solidFill>
                  <a:schemeClr val="tx1"/>
                </a:solidFill>
                <a:latin typeface="+mn-lt"/>
                <a:ea typeface="+mn-ea"/>
                <a:cs typeface="+mn-cs"/>
              </a:rPr>
              <a:t>Second, we offer a dependent care FSA, which you can use to set aside funds for qualified dependent care expenses, such as preschool, summer day camp, before- or after-school programs, child care and care for an elderly parent.</a:t>
            </a:r>
          </a:p>
        </p:txBody>
      </p:sp>
      <p:sp>
        <p:nvSpPr>
          <p:cNvPr id="4" name="Slide Number Placeholder 3"/>
          <p:cNvSpPr>
            <a:spLocks noGrp="1"/>
          </p:cNvSpPr>
          <p:nvPr>
            <p:ph type="sldNum" sz="quarter" idx="10"/>
          </p:nvPr>
        </p:nvSpPr>
        <p:spPr/>
        <p:txBody>
          <a:bodyPr/>
          <a:lstStyle/>
          <a:p>
            <a:fld id="{5C9F375B-55B5-4DEE-AA50-6DC176473C48}" type="slidenum">
              <a:rPr lang="en-US" smtClean="0"/>
              <a:t>56</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It is important to note that those who have an HSA are not eligible to enroll in a general-purpose health care FSA. Instead, you may enroll in the limited-purpose FSA.</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Here’s why: IRS rules state that you cannot have both an HSA and general-purpose health care FSA since both apply funds toward your medical expenses. Basically, “double dipping” is not allowed. A limited-purpose health care FSA allows you to have both an HSA and an FSA restricted to qualified dental and vision expenses.</a:t>
            </a:r>
          </a:p>
        </p:txBody>
      </p:sp>
      <p:sp>
        <p:nvSpPr>
          <p:cNvPr id="4" name="Slide Number Placeholder 3"/>
          <p:cNvSpPr>
            <a:spLocks noGrp="1"/>
          </p:cNvSpPr>
          <p:nvPr>
            <p:ph type="sldNum" sz="quarter" idx="10"/>
          </p:nvPr>
        </p:nvSpPr>
        <p:spPr/>
        <p:txBody>
          <a:bodyPr/>
          <a:lstStyle/>
          <a:p>
            <a:fld id="{5C9F375B-55B5-4DEE-AA50-6DC176473C48}" type="slidenum">
              <a:rPr lang="en-US" smtClean="0"/>
              <a:t>57</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0" u="none" strike="noStrike" kern="1200" baseline="0" dirty="0" smtClean="0">
                <a:solidFill>
                  <a:schemeClr val="tx1"/>
                </a:solidFill>
                <a:latin typeface="+mn-lt"/>
                <a:ea typeface="+mn-ea"/>
                <a:cs typeface="+mn-cs"/>
              </a:rPr>
              <a:t>You can also use pre-tax dollars to pay for parking and transit expenses up to IRS limits via the parking and transit program. This may include commuting expenses such as bus, commuter train, van pool, trolley, subway ferry or parking expenses. You can enroll in this program at any point during the year.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0" u="none" strike="noStrike" kern="1200" cap="none" baseline="0" dirty="0" smtClean="0">
                <a:solidFill>
                  <a:schemeClr val="tx1"/>
                </a:solidFill>
                <a:latin typeface="+mn-lt"/>
                <a:ea typeface="+mn-ea"/>
                <a:cs typeface="+mn-cs"/>
              </a:rPr>
              <a:t>For more details, please refer to your benefits materials or reach out to your local Human Resources Representative.</a:t>
            </a:r>
            <a:endParaRPr lang="en-US" cap="none"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58</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If you are diagnosed with a serious illness, you will have many concerns, including how you will manage the costs of your care. Even if you have a comprehensive health insurance plan, there are some expenses that won’t be covered. Critical</a:t>
            </a:r>
            <a:r>
              <a:rPr lang="en-US" sz="1200" b="0" i="0" kern="1200" baseline="0" dirty="0" smtClean="0">
                <a:solidFill>
                  <a:schemeClr val="tx1"/>
                </a:solidFill>
                <a:effectLst/>
                <a:latin typeface="+mn-lt"/>
                <a:ea typeface="+mn-ea"/>
                <a:cs typeface="+mn-cs"/>
              </a:rPr>
              <a:t> illness </a:t>
            </a:r>
            <a:r>
              <a:rPr lang="en-US" sz="1200" b="0" i="0" kern="1200" dirty="0" smtClean="0">
                <a:solidFill>
                  <a:schemeClr val="tx1"/>
                </a:solidFill>
                <a:effectLst/>
                <a:latin typeface="+mn-lt"/>
                <a:ea typeface="+mn-ea"/>
                <a:cs typeface="+mn-cs"/>
              </a:rPr>
              <a:t>insurance can provide cash benefits if you’re diagnosed with a range of life-threatening conditions.</a:t>
            </a:r>
          </a:p>
          <a:p>
            <a:endParaRPr lang="en-US" sz="1200" b="0" i="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 have the option of purchasing voluntary critical illness insurance for you and your eligible family members to complement your medical coverage. This plan provides a lump-sum payment upon diagnosis of certain covered conditions, such as cancer, heart attack or stroke to help cover extra costs, including treatment, child care, mortgage, car payments</a:t>
            </a:r>
            <a:r>
              <a:rPr lang="en-US" sz="1200" kern="1200" baseline="0" dirty="0" smtClean="0">
                <a:solidFill>
                  <a:schemeClr val="tx1"/>
                </a:solidFill>
                <a:effectLst/>
                <a:latin typeface="+mn-lt"/>
                <a:ea typeface="+mn-ea"/>
                <a:cs typeface="+mn-cs"/>
              </a:rPr>
              <a:t> and other expenses that may arise from a critical illness.</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baseline="0" dirty="0" smtClean="0">
                <a:solidFill>
                  <a:schemeClr val="tx1"/>
                </a:solidFill>
                <a:latin typeface="+mn-lt"/>
                <a:ea typeface="+mn-ea"/>
                <a:cs typeface="+mn-cs"/>
              </a:rPr>
              <a:t>For more details, please refer to your benefits materials or reach out to your local Human Resources Representative.</a:t>
            </a:r>
            <a:endParaRPr lang="en-US" cap="none" baseline="0" dirty="0" smtClean="0"/>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59</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a:t>
            </a:r>
            <a:r>
              <a:rPr lang="en-US" baseline="0" dirty="0" smtClean="0"/>
              <a:t> note that a</a:t>
            </a:r>
            <a:r>
              <a:rPr lang="en-US" dirty="0" smtClean="0"/>
              <a:t>ny elections you make during Open</a:t>
            </a:r>
            <a:r>
              <a:rPr lang="en-US" baseline="0" dirty="0" smtClean="0"/>
              <a:t> Enrollment will be effective for the entire plan year. There is one exception: If you experience a qualified life event midyear, </a:t>
            </a:r>
            <a:r>
              <a:rPr lang="en-US" sz="1200" kern="1200" dirty="0" smtClean="0">
                <a:solidFill>
                  <a:schemeClr val="tx1"/>
                </a:solidFill>
                <a:effectLst/>
                <a:latin typeface="+mn-lt"/>
                <a:ea typeface="+mn-ea"/>
                <a:cs typeface="+mn-cs"/>
              </a:rPr>
              <a:t>you can change certain pre-tax benefits within a certain time frame to match your new reality. </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Generally, an event is considered a qualified life event when you or your dependents experience a change in:</a:t>
            </a:r>
          </a:p>
          <a:p>
            <a:pPr lvl="0"/>
            <a:r>
              <a:rPr lang="en-US" sz="1200" kern="1200" dirty="0" smtClean="0">
                <a:solidFill>
                  <a:schemeClr val="tx1"/>
                </a:solidFill>
                <a:effectLst/>
                <a:latin typeface="+mn-lt"/>
                <a:ea typeface="+mn-ea"/>
                <a:cs typeface="+mn-cs"/>
              </a:rPr>
              <a:t>- Marital status,</a:t>
            </a:r>
          </a:p>
          <a:p>
            <a:pPr lvl="0"/>
            <a:r>
              <a:rPr lang="en-US" sz="1200" kern="1200" dirty="0" smtClean="0">
                <a:solidFill>
                  <a:schemeClr val="tx1"/>
                </a:solidFill>
                <a:effectLst/>
                <a:latin typeface="+mn-lt"/>
                <a:ea typeface="+mn-ea"/>
                <a:cs typeface="+mn-cs"/>
              </a:rPr>
              <a:t>- Your number of dependents,</a:t>
            </a:r>
          </a:p>
          <a:p>
            <a:pPr lvl="0"/>
            <a:r>
              <a:rPr lang="en-US" sz="1200" kern="1200" dirty="0" smtClean="0">
                <a:solidFill>
                  <a:schemeClr val="tx1"/>
                </a:solidFill>
                <a:effectLst/>
                <a:latin typeface="+mn-lt"/>
                <a:ea typeface="+mn-ea"/>
                <a:cs typeface="+mn-cs"/>
              </a:rPr>
              <a:t>- Your employment status,</a:t>
            </a:r>
          </a:p>
          <a:p>
            <a:pPr lvl="0"/>
            <a:r>
              <a:rPr lang="en-US" sz="1200" kern="1200" dirty="0" smtClean="0">
                <a:solidFill>
                  <a:schemeClr val="tx1"/>
                </a:solidFill>
                <a:effectLst/>
                <a:latin typeface="+mn-lt"/>
                <a:ea typeface="+mn-ea"/>
                <a:cs typeface="+mn-cs"/>
              </a:rPr>
              <a:t>- Your benefits coverage or cost or </a:t>
            </a:r>
          </a:p>
          <a:p>
            <a:pPr marL="171450" indent="-171450">
              <a:buFontTx/>
              <a:buChar char="-"/>
            </a:pPr>
            <a:r>
              <a:rPr lang="en-US" sz="1200" kern="1200" dirty="0" smtClean="0">
                <a:solidFill>
                  <a:schemeClr val="tx1"/>
                </a:solidFill>
                <a:effectLst/>
                <a:latin typeface="+mn-lt"/>
                <a:ea typeface="+mn-ea"/>
                <a:cs typeface="+mn-cs"/>
              </a:rPr>
              <a:t>Your entitlement to certain government health care or premium assistance for such programs</a:t>
            </a:r>
          </a:p>
          <a:p>
            <a:pPr marL="171450" indent="-171450">
              <a:buFontTx/>
              <a:buChar char="-"/>
            </a:pPr>
            <a:endParaRPr lang="en-US" sz="1200" kern="1200" dirty="0" smtClean="0">
              <a:solidFill>
                <a:schemeClr val="tx1"/>
              </a:solidFill>
              <a:effectLst/>
              <a:latin typeface="+mn-lt"/>
              <a:ea typeface="+mn-ea"/>
              <a:cs typeface="+mn-cs"/>
            </a:endParaRPr>
          </a:p>
          <a:p>
            <a:pPr marL="0" indent="0">
              <a:buFontTx/>
              <a:buNone/>
            </a:pPr>
            <a:r>
              <a:rPr lang="en-US" dirty="0" smtClean="0"/>
              <a:t>For more information on qualified life events, refer to your benefits materials or talk</a:t>
            </a:r>
            <a:r>
              <a:rPr lang="en-US" baseline="0" dirty="0" smtClean="0"/>
              <a:t> to Human Resources.</a:t>
            </a:r>
            <a:endParaRPr lang="en-US" dirty="0"/>
          </a:p>
        </p:txBody>
      </p:sp>
      <p:sp>
        <p:nvSpPr>
          <p:cNvPr id="4" name="Slide Number Placeholder 3"/>
          <p:cNvSpPr>
            <a:spLocks noGrp="1"/>
          </p:cNvSpPr>
          <p:nvPr>
            <p:ph type="sldNum" sz="quarter" idx="10"/>
          </p:nvPr>
        </p:nvSpPr>
        <p:spPr/>
        <p:txBody>
          <a:bodyPr/>
          <a:lstStyle/>
          <a:p>
            <a:fld id="{5C9F375B-55B5-4DEE-AA50-6DC176473C48}" type="slidenum">
              <a:rPr lang="en-US" smtClean="0"/>
              <a:t>6</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Accidents happen when you least expect them. Each year, millions of people are injured and survive. Even with health insurance, the extra costs from an accidental injury can really add up and may leave you in a financial hole.</a:t>
            </a:r>
          </a:p>
          <a:p>
            <a:endParaRPr lang="en-US" sz="1200" b="0" i="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 have the option of purchasing voluntary accident insurance for you, your spouse and/or your dependent children to complement</a:t>
            </a:r>
            <a:r>
              <a:rPr lang="en-US" sz="1200" kern="1200" baseline="0" dirty="0" smtClean="0">
                <a:solidFill>
                  <a:schemeClr val="tx1"/>
                </a:solidFill>
                <a:effectLst/>
                <a:latin typeface="+mn-lt"/>
                <a:ea typeface="+mn-ea"/>
                <a:cs typeface="+mn-cs"/>
              </a:rPr>
              <a:t> your medical coverage. This plan pays </a:t>
            </a:r>
            <a:r>
              <a:rPr lang="en-US" sz="1200" kern="1200" dirty="0" smtClean="0">
                <a:solidFill>
                  <a:schemeClr val="tx1"/>
                </a:solidFill>
                <a:effectLst/>
                <a:latin typeface="+mn-lt"/>
                <a:ea typeface="+mn-ea"/>
                <a:cs typeface="+mn-cs"/>
              </a:rPr>
              <a:t>you money based on the injury and the treatment you receive, whether it’s a simple sprain or something more serious, like an injury from a car accident. Your plan can pay you a benefit for an emergency room treatment, stitches, crutches, injury-related surgery and certain other accident-related expenses.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baseline="0" dirty="0" smtClean="0">
                <a:solidFill>
                  <a:schemeClr val="tx1"/>
                </a:solidFill>
                <a:latin typeface="+mn-lt"/>
                <a:ea typeface="+mn-ea"/>
                <a:cs typeface="+mn-cs"/>
              </a:rPr>
              <a:t>For more details, please refer to your benefits materials or reach out to your local Human Resources Representative.</a:t>
            </a:r>
            <a:endParaRPr lang="en-US" cap="none" baseline="0" dirty="0" smtClean="0"/>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60</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When you’re hospitalized, chances are there will be expenses that you have to pay yourself, even with an existing health insurance plan. </a:t>
            </a:r>
          </a:p>
          <a:p>
            <a:endParaRPr lang="en-US" sz="1200" b="0" i="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You have the option of purchasing group hospital indemnity insurance for you and your eligible family members. It can complement your medical coverage by helping to ease the financial impact of a hospitalization. Typically, a flat amount is paid for hospital admission and a per day amount is paid for each day of a covered hospital stay, from the very first day of your stay. </a:t>
            </a:r>
          </a:p>
          <a:p>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baseline="0" dirty="0" smtClean="0">
                <a:solidFill>
                  <a:schemeClr val="tx1"/>
                </a:solidFill>
                <a:latin typeface="+mn-lt"/>
                <a:ea typeface="+mn-ea"/>
                <a:cs typeface="+mn-cs"/>
              </a:rPr>
              <a:t>For more details, please refer to your benefits materials or reach out to your local Human Resources Representative.</a:t>
            </a:r>
            <a:endParaRPr lang="en-US" cap="none" baseline="0" dirty="0" smtClean="0"/>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61</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Your personal information is in lots of places. And thieves have lots of ways to use it. There are many ways for criminals to steal your identity. They can open accounts, buy properties and even file tax returns in your name. In</a:t>
            </a:r>
            <a:r>
              <a:rPr lang="en-US" sz="1200" b="0" i="0" kern="1200" baseline="0" dirty="0" smtClean="0">
                <a:solidFill>
                  <a:schemeClr val="tx1"/>
                </a:solidFill>
                <a:effectLst/>
                <a:latin typeface="+mn-lt"/>
                <a:ea typeface="+mn-ea"/>
                <a:cs typeface="+mn-cs"/>
              </a:rPr>
              <a:t> fact, there’s a new victim every two seconds.</a:t>
            </a:r>
          </a:p>
          <a:p>
            <a:pPr fontAlgn="base"/>
            <a:endParaRPr lang="en-US" sz="1200" b="0" i="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 have the option of enrolling in our identity protection benefit. This program proactively monitors for exposure of your personal data and helps protect you and your family against identity theft globally and in real time.</a:t>
            </a:r>
          </a:p>
          <a:p>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baseline="0" dirty="0" smtClean="0">
                <a:solidFill>
                  <a:schemeClr val="tx1"/>
                </a:solidFill>
                <a:latin typeface="+mn-lt"/>
                <a:ea typeface="+mn-ea"/>
                <a:cs typeface="+mn-cs"/>
              </a:rPr>
              <a:t>For more details, please refer to your benefits materials or reach out to your local Human Resources Representative.</a:t>
            </a:r>
            <a:endParaRPr lang="en-US" cap="none" baseline="0" dirty="0" smtClean="0"/>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62</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Everyone needs legal guidance from time to time. </a:t>
            </a:r>
            <a:r>
              <a:rPr lang="en-US" sz="1200" kern="1200" dirty="0" smtClean="0">
                <a:solidFill>
                  <a:schemeClr val="tx1"/>
                </a:solidFill>
                <a:effectLst/>
                <a:latin typeface="+mn-lt"/>
                <a:ea typeface="+mn-ea"/>
                <a:cs typeface="+mn-cs"/>
              </a:rPr>
              <a:t>You have the option of enrolling in the group legal plan at a low monthly premium. The plan gives you and your family members access to legal assistance for everyday legal personal</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needs, such as those concerning estate planning, real estate, family law, consumer protection and more. </a:t>
            </a:r>
          </a:p>
          <a:p>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baseline="0" dirty="0" smtClean="0">
                <a:solidFill>
                  <a:schemeClr val="tx1"/>
                </a:solidFill>
                <a:latin typeface="+mn-lt"/>
                <a:ea typeface="+mn-ea"/>
                <a:cs typeface="+mn-cs"/>
              </a:rPr>
              <a:t>For more details, please refer to your benefits materials or reach out to your local Human Resources Representative.</a:t>
            </a:r>
            <a:endParaRPr lang="en-US" cap="none" baseline="0" dirty="0" smtClean="0"/>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63</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At some point in your life, you may need ongoing medical attention if you have a disability or extended illness that requires long-term care and causes you to lose income. Nursing homes, assisted living facilities and in-home care can be necessary expenses, and they are not covered by standard health</a:t>
            </a:r>
            <a:r>
              <a:rPr lang="en-US" sz="1200" b="0" i="0" kern="1200" baseline="0" dirty="0" smtClean="0">
                <a:solidFill>
                  <a:schemeClr val="tx1"/>
                </a:solidFill>
                <a:effectLst/>
                <a:latin typeface="+mn-lt"/>
                <a:ea typeface="+mn-ea"/>
                <a:cs typeface="+mn-cs"/>
              </a:rPr>
              <a:t> insurance.</a:t>
            </a:r>
            <a:r>
              <a:rPr lang="en-US" sz="1200" b="0" i="0" kern="1200" dirty="0" smtClean="0">
                <a:solidFill>
                  <a:schemeClr val="tx1"/>
                </a:solidFill>
                <a:effectLst/>
                <a:latin typeface="+mn-lt"/>
                <a:ea typeface="+mn-ea"/>
                <a:cs typeface="+mn-cs"/>
              </a:rPr>
              <a:t> </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Long-term care insurance can provide compensation when you or a family member is rehabilitating after an accident or severe illness, or for an elderly family member with age-related care needs.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 have the option of purchasing group long-term care coverage at various levels and various types of facilities for you, your spouse, your parents and your grandparents. </a:t>
            </a:r>
          </a:p>
          <a:p>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baseline="0" dirty="0" smtClean="0">
                <a:solidFill>
                  <a:schemeClr val="tx1"/>
                </a:solidFill>
                <a:latin typeface="+mn-lt"/>
                <a:ea typeface="+mn-ea"/>
                <a:cs typeface="+mn-cs"/>
              </a:rPr>
              <a:t>For more details, please refer to your benefits materials or reach out to your local Human Resources Representative.</a:t>
            </a:r>
            <a:endParaRPr lang="en-US" cap="none" baseline="0" dirty="0" smtClean="0"/>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64</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kern="1200" dirty="0" smtClean="0">
                <a:solidFill>
                  <a:schemeClr val="tx1"/>
                </a:solidFill>
                <a:effectLst/>
                <a:latin typeface="+mn-lt"/>
                <a:ea typeface="+mn-ea"/>
                <a:cs typeface="+mn-cs"/>
              </a:rPr>
              <a:t>You have the option of purchasing personal lines of auto and home insurance at discounted rates</a:t>
            </a:r>
            <a:r>
              <a:rPr lang="en-GB" sz="1200" b="0" kern="1200" baseline="0" dirty="0" smtClean="0">
                <a:solidFill>
                  <a:schemeClr val="tx1"/>
                </a:solidFill>
                <a:effectLst/>
                <a:latin typeface="+mn-lt"/>
                <a:ea typeface="+mn-ea"/>
                <a:cs typeface="+mn-cs"/>
              </a:rPr>
              <a:t> to help protect some of your most valuable assets.</a:t>
            </a:r>
            <a:endParaRPr lang="en-US" sz="1200" b="1"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baseline="0" dirty="0" smtClean="0">
                <a:solidFill>
                  <a:schemeClr val="tx1"/>
                </a:solidFill>
                <a:latin typeface="+mn-lt"/>
                <a:ea typeface="+mn-ea"/>
                <a:cs typeface="+mn-cs"/>
              </a:rPr>
              <a:t>For more details, please refer to your benefits materials or reach out to your local Human Resources Representative.</a:t>
            </a:r>
            <a:endParaRPr lang="en-US" cap="none" baseline="0" dirty="0" smtClean="0"/>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65</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They share your homes, hearts and newspapers. Pet</a:t>
            </a:r>
            <a:r>
              <a:rPr lang="en-US" sz="1200" b="0" i="0" kern="1200" baseline="0" dirty="0" smtClean="0">
                <a:solidFill>
                  <a:schemeClr val="tx1"/>
                </a:solidFill>
                <a:effectLst/>
                <a:latin typeface="+mn-lt"/>
                <a:ea typeface="+mn-ea"/>
                <a:cs typeface="+mn-cs"/>
              </a:rPr>
              <a:t> insurance protects your four-legged family members by helping you cover the costs associated with veterinary care.</a:t>
            </a:r>
          </a:p>
          <a:p>
            <a:endParaRPr lang="en-US" sz="1200" b="0" i="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 have the option of purchasing voluntary pet insurance at discounted group rates.</a:t>
            </a:r>
          </a:p>
          <a:p>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baseline="0" dirty="0" smtClean="0">
                <a:solidFill>
                  <a:schemeClr val="tx1"/>
                </a:solidFill>
                <a:latin typeface="+mn-lt"/>
                <a:ea typeface="+mn-ea"/>
                <a:cs typeface="+mn-cs"/>
              </a:rPr>
              <a:t>For more details, please refer to your benefits materials or reach out to your local Human Resources Representative.</a:t>
            </a:r>
            <a:endParaRPr lang="en-US" cap="none" baseline="0" dirty="0" smtClean="0"/>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66</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We understand that it can be difficult to manage family, work-related and personal issues. That’s why we offer an EAP at no cost to you. To help guide you through difficult situations or simply assist you with day-to-day tasks like finding a last-minute dog sitter, trained professionals work with you as you search for solutions. The program is completely confidential and can help you work through issues related—but</a:t>
            </a:r>
            <a:r>
              <a:rPr lang="en-GB" sz="1200" kern="1200" baseline="0" dirty="0" smtClean="0">
                <a:solidFill>
                  <a:schemeClr val="tx1"/>
                </a:solidFill>
                <a:effectLst/>
                <a:latin typeface="+mn-lt"/>
                <a:ea typeface="+mn-ea"/>
                <a:cs typeface="+mn-cs"/>
              </a:rPr>
              <a:t> not limited—to e</a:t>
            </a:r>
            <a:r>
              <a:rPr lang="en-US" sz="1200" kern="1200" dirty="0" smtClean="0">
                <a:solidFill>
                  <a:schemeClr val="tx1"/>
                </a:solidFill>
                <a:effectLst/>
                <a:latin typeface="+mn-lt"/>
                <a:ea typeface="+mn-ea"/>
                <a:cs typeface="+mn-cs"/>
              </a:rPr>
              <a:t>motional well-being, family life, healthy living, legal/financial matters and more.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67</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benefits world is full of unique terminology. Let’s take a moment to highlight some key terms.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68</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amount you pay to have medical insurance is called a </a:t>
            </a:r>
            <a:r>
              <a:rPr lang="en-US" sz="1200" b="1" kern="1200" dirty="0" smtClean="0">
                <a:solidFill>
                  <a:schemeClr val="tx1"/>
                </a:solidFill>
                <a:effectLst/>
                <a:latin typeface="+mn-lt"/>
                <a:ea typeface="+mn-ea"/>
                <a:cs typeface="+mn-cs"/>
              </a:rPr>
              <a:t>premium</a:t>
            </a:r>
            <a:r>
              <a:rPr lang="en-US" sz="1200" kern="1200" dirty="0" smtClean="0">
                <a:solidFill>
                  <a:schemeClr val="tx1"/>
                </a:solidFill>
                <a:effectLst/>
                <a:latin typeface="+mn-lt"/>
                <a:ea typeface="+mn-ea"/>
                <a:cs typeface="+mn-cs"/>
              </a:rPr>
              <a:t>. Other terms commonly used to describe premiums are rates, employee contributions and payroll deductions.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While premiums are your cost to have medical insurance, there are also a number of different costs that come into play when you actually use your medical plan.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69</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We are proud to offer medical coverage that not only provides coverage for illness and injury, but also enables you and your family to focus on staying well.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 fact, all of our medical plans cover qualified, in-network care at 100 percent, with no deductible or copays required. This means there is no cost to you.</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7</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Benefit plans develop </a:t>
            </a:r>
            <a:r>
              <a:rPr lang="en-US" sz="1200" b="1" kern="1200" dirty="0" smtClean="0">
                <a:solidFill>
                  <a:schemeClr val="tx1"/>
                </a:solidFill>
                <a:effectLst/>
                <a:latin typeface="+mn-lt"/>
                <a:ea typeface="+mn-ea"/>
                <a:cs typeface="+mn-cs"/>
              </a:rPr>
              <a:t>networks</a:t>
            </a:r>
            <a:r>
              <a:rPr lang="en-US" sz="1200" kern="1200" dirty="0" smtClean="0">
                <a:solidFill>
                  <a:schemeClr val="tx1"/>
                </a:solidFill>
                <a:effectLst/>
                <a:latin typeface="+mn-lt"/>
                <a:ea typeface="+mn-ea"/>
                <a:cs typeface="+mn-cs"/>
              </a:rPr>
              <a:t> by contracting with doctors, hospitals, labs and other providers that have agreed to provide health care services to members at negotiated—or discounted—rates. You’ll generally pay less out of pocket when you use providers in your plan’s network—usually referred to as in-network providers. So whichever provider you choose, in-network or out-of-network, will be an important factor in determining the cost of your medical care.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70</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Preventive care </a:t>
            </a:r>
            <a:r>
              <a:rPr lang="en-US" sz="1200" kern="1200" dirty="0" smtClean="0">
                <a:solidFill>
                  <a:schemeClr val="tx1"/>
                </a:solidFill>
                <a:effectLst/>
                <a:latin typeface="+mn-lt"/>
                <a:ea typeface="+mn-ea"/>
                <a:cs typeface="+mn-cs"/>
              </a:rPr>
              <a:t>refers to health care services you should have done on a regular basis based on your age and gender, like annual physicals, well baby visits, immunizations, tests and lab work. Most medical plans cover qualified in-network preventive care at no cost to you.</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71</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a:t>
            </a:r>
            <a:r>
              <a:rPr lang="en-US" sz="1200" b="1" kern="1200" dirty="0" smtClean="0">
                <a:solidFill>
                  <a:schemeClr val="tx1"/>
                </a:solidFill>
                <a:effectLst/>
                <a:latin typeface="+mn-lt"/>
                <a:ea typeface="+mn-ea"/>
                <a:cs typeface="+mn-cs"/>
              </a:rPr>
              <a:t>deductible</a:t>
            </a:r>
            <a:r>
              <a:rPr lang="en-US" sz="1200" kern="1200" dirty="0" smtClean="0">
                <a:solidFill>
                  <a:schemeClr val="tx1"/>
                </a:solidFill>
                <a:effectLst/>
                <a:latin typeface="+mn-lt"/>
                <a:ea typeface="+mn-ea"/>
                <a:cs typeface="+mn-cs"/>
              </a:rPr>
              <a:t> is the amount you must first pay each plan year before the plan begins sharing the cost of medical expenses with you. The deductible is one of the most important differences between plans, so be sure to pay attention to deductible amounts when comparing plans.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72</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Once you’ve satisfied your plan’s deductible, the plan will start sharing costs with you through </a:t>
            </a:r>
            <a:r>
              <a:rPr lang="en-US" sz="1200" b="1" kern="1200" dirty="0" smtClean="0">
                <a:solidFill>
                  <a:schemeClr val="tx1"/>
                </a:solidFill>
                <a:effectLst/>
                <a:latin typeface="+mn-lt"/>
                <a:ea typeface="+mn-ea"/>
                <a:cs typeface="+mn-cs"/>
              </a:rPr>
              <a:t>coinsurance</a:t>
            </a:r>
            <a:r>
              <a:rPr lang="en-US" sz="1200" kern="1200" dirty="0" smtClean="0">
                <a:solidFill>
                  <a:schemeClr val="tx1"/>
                </a:solidFill>
                <a:effectLst/>
                <a:latin typeface="+mn-lt"/>
                <a:ea typeface="+mn-ea"/>
                <a:cs typeface="+mn-cs"/>
              </a:rPr>
              <a:t>. With coinsurance, the plan pays a percentage of the cost of a service, and you pay the remaining percentage. Often, coinsurance depends on the type of service you are receiving and whether you get care in-network. Generally, if you use an in-network provider, the amount of coinsurance you pay will be less.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73</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a:t>
            </a:r>
            <a:r>
              <a:rPr lang="en-US" sz="1200" b="1" kern="1200" dirty="0" smtClean="0">
                <a:solidFill>
                  <a:schemeClr val="tx1"/>
                </a:solidFill>
                <a:effectLst/>
                <a:latin typeface="+mn-lt"/>
                <a:ea typeface="+mn-ea"/>
                <a:cs typeface="+mn-cs"/>
              </a:rPr>
              <a:t>copayment</a:t>
            </a:r>
            <a:r>
              <a:rPr lang="en-US" sz="1200" kern="1200" dirty="0" smtClean="0">
                <a:solidFill>
                  <a:schemeClr val="tx1"/>
                </a:solidFill>
                <a:effectLst/>
                <a:latin typeface="+mn-lt"/>
                <a:ea typeface="+mn-ea"/>
                <a:cs typeface="+mn-cs"/>
              </a:rPr>
              <a:t>—or copay—is the fixed-dollar amount you pay for covered services or prescriptions. The copayment is the portion of the cost that you are responsible for paying. You pay the copay at the provider’s office or pharmacy, and the plan pays the rest.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74</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the event of a major injury or illness, rest easy. Most medical plans have a built-in feature to protect you, called an </a:t>
            </a:r>
            <a:r>
              <a:rPr lang="en-US" sz="1200" b="1" kern="1200" dirty="0" smtClean="0">
                <a:solidFill>
                  <a:schemeClr val="tx1"/>
                </a:solidFill>
                <a:effectLst/>
                <a:latin typeface="+mn-lt"/>
                <a:ea typeface="+mn-ea"/>
                <a:cs typeface="+mn-cs"/>
              </a:rPr>
              <a:t>out-of-pocket maximum</a:t>
            </a:r>
            <a:r>
              <a:rPr lang="en-US" sz="1200" kern="1200" dirty="0" smtClean="0">
                <a:solidFill>
                  <a:schemeClr val="tx1"/>
                </a:solidFill>
                <a:effectLst/>
                <a:latin typeface="+mn-lt"/>
                <a:ea typeface="+mn-ea"/>
                <a:cs typeface="+mn-cs"/>
              </a:rPr>
              <a:t>. This means that the maximum amount you’ll have to pay toward medical expenses in a plan year is capped. If you reach the out-of-pocket maximum, your plan will cover eligible, in-network services for the remainder of the plan year.</a:t>
            </a:r>
          </a:p>
        </p:txBody>
      </p:sp>
      <p:sp>
        <p:nvSpPr>
          <p:cNvPr id="4" name="Slide Number Placeholder 3"/>
          <p:cNvSpPr>
            <a:spLocks noGrp="1"/>
          </p:cNvSpPr>
          <p:nvPr>
            <p:ph type="sldNum" sz="quarter" idx="10"/>
          </p:nvPr>
        </p:nvSpPr>
        <p:spPr/>
        <p:txBody>
          <a:bodyPr/>
          <a:lstStyle/>
          <a:p>
            <a:fld id="{5C9F375B-55B5-4DEE-AA50-6DC176473C48}" type="slidenum">
              <a:rPr lang="en-US" smtClean="0"/>
              <a:t>75</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With an </a:t>
            </a:r>
            <a:r>
              <a:rPr lang="en-US" sz="1200" b="1" i="0" u="none" strike="noStrike" kern="1200" baseline="0" dirty="0" smtClean="0">
                <a:solidFill>
                  <a:schemeClr val="tx1"/>
                </a:solidFill>
                <a:latin typeface="+mn-lt"/>
                <a:ea typeface="+mn-ea"/>
                <a:cs typeface="+mn-cs"/>
              </a:rPr>
              <a:t>embedded deductible</a:t>
            </a:r>
            <a:r>
              <a:rPr lang="en-US" sz="1200" b="0" i="0" u="none" strike="noStrike" kern="1200" baseline="0" dirty="0" smtClean="0">
                <a:solidFill>
                  <a:schemeClr val="tx1"/>
                </a:solidFill>
                <a:latin typeface="+mn-lt"/>
                <a:ea typeface="+mn-ea"/>
                <a:cs typeface="+mn-cs"/>
              </a:rPr>
              <a:t>, the deductible can be met on an individual basis. This means that once a family member meets his/her individual deductible, the plan will begin to pay coinsurance for that family member. Similarly, with an embedded out-of-pocket maximum, once a family member meets his/her individual out-of-pocket maximum, that family member’s eligible health care expenses are covered at 100 percent.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76</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With an </a:t>
            </a:r>
            <a:r>
              <a:rPr lang="en-US" sz="1200" b="1" i="0" u="none" strike="noStrike" kern="1200" baseline="0" dirty="0" smtClean="0">
                <a:solidFill>
                  <a:schemeClr val="tx1"/>
                </a:solidFill>
                <a:latin typeface="+mn-lt"/>
                <a:ea typeface="+mn-ea"/>
                <a:cs typeface="+mn-cs"/>
              </a:rPr>
              <a:t>aggregate deductible</a:t>
            </a:r>
            <a:r>
              <a:rPr lang="en-US" sz="1200" b="0" i="0" u="none" strike="noStrike" kern="1200" baseline="0" dirty="0" smtClean="0">
                <a:solidFill>
                  <a:schemeClr val="tx1"/>
                </a:solidFill>
                <a:latin typeface="+mn-lt"/>
                <a:ea typeface="+mn-ea"/>
                <a:cs typeface="+mn-cs"/>
              </a:rPr>
              <a:t>, for those covering dependents, the full family deductible must be met before coinsurance applies to any individual. Similarly, with an aggregate out-of-pocket maximum, the full family out-of-pocket maximum must be met before any individual’s expenses are covered at 100 percent.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77</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You can use certain tax-advantaged accounts</a:t>
            </a:r>
            <a:r>
              <a:rPr lang="en-US" sz="1200" b="0" i="0" kern="1200" baseline="0" dirty="0" smtClean="0">
                <a:solidFill>
                  <a:schemeClr val="tx1"/>
                </a:solidFill>
                <a:effectLst/>
                <a:latin typeface="+mn-lt"/>
                <a:ea typeface="+mn-ea"/>
                <a:cs typeface="+mn-cs"/>
              </a:rPr>
              <a:t>, such as flexible spending accounts (or FSAs) or health savings accounts (or HSAs) </a:t>
            </a:r>
            <a:r>
              <a:rPr lang="en-US" sz="1200" b="0" i="0" kern="1200" dirty="0" smtClean="0">
                <a:solidFill>
                  <a:schemeClr val="tx1"/>
                </a:solidFill>
                <a:effectLst/>
                <a:latin typeface="+mn-lt"/>
                <a:ea typeface="+mn-ea"/>
                <a:cs typeface="+mn-cs"/>
              </a:rPr>
              <a:t>to pay for a variety of health care products and services for you, your spouse, and your dependents, including medical, dental and vision</a:t>
            </a:r>
            <a:r>
              <a:rPr lang="en-US" sz="1200" b="0" i="0" kern="1200" baseline="0" dirty="0" smtClean="0">
                <a:solidFill>
                  <a:schemeClr val="tx1"/>
                </a:solidFill>
                <a:effectLst/>
                <a:latin typeface="+mn-lt"/>
                <a:ea typeface="+mn-ea"/>
                <a:cs typeface="+mn-cs"/>
              </a:rPr>
              <a:t> expenses not covered by insurance (subject to certain limitations)</a:t>
            </a:r>
            <a:r>
              <a:rPr lang="en-US" sz="1200" b="0" i="0" kern="1200" dirty="0" smtClean="0">
                <a:solidFill>
                  <a:schemeClr val="tx1"/>
                </a:solidFill>
                <a:effectLst/>
                <a:latin typeface="+mn-lt"/>
                <a:ea typeface="+mn-ea"/>
                <a:cs typeface="+mn-cs"/>
              </a:rPr>
              <a:t>. The IRS determines which expenses are eligible for reimbursement. Those eligible expenses are referred to as </a:t>
            </a:r>
            <a:r>
              <a:rPr lang="en-US" sz="1200" b="1" i="0" kern="1200" dirty="0" smtClean="0">
                <a:solidFill>
                  <a:schemeClr val="tx1"/>
                </a:solidFill>
                <a:effectLst/>
                <a:latin typeface="+mn-lt"/>
                <a:ea typeface="+mn-ea"/>
                <a:cs typeface="+mn-cs"/>
              </a:rPr>
              <a:t>qualified health</a:t>
            </a:r>
            <a:r>
              <a:rPr lang="en-US" sz="1200" b="1" i="0" kern="1200" baseline="0" dirty="0" smtClean="0">
                <a:solidFill>
                  <a:schemeClr val="tx1"/>
                </a:solidFill>
                <a:effectLst/>
                <a:latin typeface="+mn-lt"/>
                <a:ea typeface="+mn-ea"/>
                <a:cs typeface="+mn-cs"/>
              </a:rPr>
              <a:t> care expenses</a:t>
            </a:r>
            <a:r>
              <a:rPr lang="en-US" sz="1200" b="0" i="0" kern="1200" baseline="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78</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A</a:t>
            </a:r>
            <a:r>
              <a:rPr lang="en-US" sz="1200" b="1" i="0" kern="1200" dirty="0" smtClean="0">
                <a:solidFill>
                  <a:schemeClr val="tx1"/>
                </a:solidFill>
                <a:effectLst/>
                <a:latin typeface="+mn-lt"/>
                <a:ea typeface="+mn-ea"/>
                <a:cs typeface="+mn-cs"/>
              </a:rPr>
              <a:t> formulary </a:t>
            </a:r>
            <a:r>
              <a:rPr lang="en-US" sz="1200" b="0" i="0" kern="1200" dirty="0" smtClean="0">
                <a:solidFill>
                  <a:schemeClr val="tx1"/>
                </a:solidFill>
                <a:effectLst/>
                <a:latin typeface="+mn-lt"/>
                <a:ea typeface="+mn-ea"/>
                <a:cs typeface="+mn-cs"/>
              </a:rPr>
              <a:t>is a list of prescription drugs covered by a prescription drug plan. It is also called a drug list,</a:t>
            </a:r>
            <a:r>
              <a:rPr lang="en-US" sz="1200" b="0" i="0" kern="1200" baseline="0" dirty="0" smtClean="0">
                <a:solidFill>
                  <a:schemeClr val="tx1"/>
                </a:solidFill>
                <a:effectLst/>
                <a:latin typeface="+mn-lt"/>
                <a:ea typeface="+mn-ea"/>
                <a:cs typeface="+mn-cs"/>
              </a:rPr>
              <a:t> and it varies by prescription drug plan. </a:t>
            </a:r>
            <a:r>
              <a:rPr lang="en-US" sz="1200" b="0" i="0" kern="1200" dirty="0" smtClean="0">
                <a:solidFill>
                  <a:schemeClr val="tx1"/>
                </a:solidFill>
                <a:effectLst/>
                <a:latin typeface="+mn-lt"/>
                <a:ea typeface="+mn-ea"/>
                <a:cs typeface="+mn-cs"/>
              </a:rPr>
              <a:t>Formularies are divided into different categories called tiers. </a:t>
            </a:r>
            <a:r>
              <a:rPr lang="en-US" sz="1200" kern="1200" dirty="0" smtClean="0">
                <a:solidFill>
                  <a:schemeClr val="tx1"/>
                </a:solidFill>
                <a:effectLst/>
                <a:latin typeface="+mn-lt"/>
                <a:ea typeface="+mn-ea"/>
                <a:cs typeface="+mn-cs"/>
              </a:rPr>
              <a:t>Insurers can choose how they create their tiers and what medications go on what tiers. The amount you pay at the pharmacy is based on which tier your medication is placed. Lower tier medications typically cost less than higher tier medications. </a:t>
            </a:r>
          </a:p>
          <a:p>
            <a:endParaRPr lang="en-US" sz="1200" b="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79</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Let’s take a look at the medical coverage available to you. This is a high-level overview. For further details, please refer to your benefits materials or reach out to your local Human Resources Representative.</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8</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Affordable Care Act (or ACA), commonly known as health care</a:t>
            </a:r>
            <a:r>
              <a:rPr lang="en-US" baseline="0" dirty="0" smtClean="0"/>
              <a:t> reform,</a:t>
            </a:r>
            <a:r>
              <a:rPr lang="en-US" dirty="0" smtClean="0"/>
              <a:t> makes certain preventive medications available to you at no cost. Preventive medications are used for the prevention of conditions such as high blood pressure, high cholesterol, heart attack and stroke. </a:t>
            </a:r>
          </a:p>
          <a:p>
            <a:endParaRPr lang="en-US" dirty="0" smtClean="0"/>
          </a:p>
          <a:p>
            <a:r>
              <a:rPr lang="en-US" dirty="0" smtClean="0"/>
              <a:t>Medications</a:t>
            </a:r>
            <a:r>
              <a:rPr lang="en-US" baseline="0" dirty="0" smtClean="0"/>
              <a:t> on your plan’s </a:t>
            </a:r>
            <a:r>
              <a:rPr lang="en-US" b="1" baseline="0" dirty="0" smtClean="0"/>
              <a:t>preventive medication list </a:t>
            </a:r>
            <a:r>
              <a:rPr lang="en-US" b="0" baseline="0" dirty="0" smtClean="0"/>
              <a:t>are covered at 100 percent with no copay when they are prescribed by a health care professional, are age and/or condition appropriate and are filled at an in-network pharmacy. </a:t>
            </a:r>
            <a:r>
              <a:rPr lang="en-US" dirty="0" smtClean="0"/>
              <a:t>Please check your plan’s preventive</a:t>
            </a:r>
            <a:r>
              <a:rPr lang="en-US" baseline="0" dirty="0" smtClean="0"/>
              <a:t> medication list</a:t>
            </a:r>
            <a:r>
              <a:rPr lang="en-US" dirty="0" smtClean="0"/>
              <a:t> to understand how your plan covers preventive medications.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80</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 </a:t>
            </a:r>
            <a:r>
              <a:rPr lang="en-US" sz="1200" b="1" i="0" kern="1200" dirty="0" smtClean="0">
                <a:solidFill>
                  <a:schemeClr val="tx1"/>
                </a:solidFill>
                <a:effectLst/>
                <a:latin typeface="+mn-lt"/>
                <a:ea typeface="+mn-ea"/>
                <a:cs typeface="+mn-cs"/>
              </a:rPr>
              <a:t>generic drug </a:t>
            </a:r>
            <a:r>
              <a:rPr lang="en-US" sz="1200" b="0" i="0" kern="1200" dirty="0" smtClean="0">
                <a:solidFill>
                  <a:schemeClr val="tx1"/>
                </a:solidFill>
                <a:effectLst/>
                <a:latin typeface="+mn-lt"/>
                <a:ea typeface="+mn-ea"/>
                <a:cs typeface="+mn-cs"/>
              </a:rPr>
              <a:t>is a prescription drug that has the same active-ingredient formula as a brand-name drug. Generic drugs usually cost less than brand-name drugs. The Food and Drug Administration (or FDA) rates these drugs to be as safe and effective as brand-name drugs.</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81</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 </a:t>
            </a:r>
            <a:r>
              <a:rPr lang="en-US" sz="1200" b="1" i="0" kern="1200" dirty="0" smtClean="0">
                <a:solidFill>
                  <a:schemeClr val="tx1"/>
                </a:solidFill>
                <a:effectLst/>
                <a:latin typeface="+mn-lt"/>
                <a:ea typeface="+mn-ea"/>
                <a:cs typeface="+mn-cs"/>
              </a:rPr>
              <a:t>brand-name drug </a:t>
            </a:r>
            <a:r>
              <a:rPr lang="en-US" sz="1200" b="0" i="0" kern="1200" dirty="0" smtClean="0">
                <a:solidFill>
                  <a:schemeClr val="tx1"/>
                </a:solidFill>
                <a:effectLst/>
                <a:latin typeface="+mn-lt"/>
                <a:ea typeface="+mn-ea"/>
                <a:cs typeface="+mn-cs"/>
              </a:rPr>
              <a:t>is a drug sold by a drug company under a specific name or trademark and that is protected by a patent.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82</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certain</a:t>
            </a:r>
            <a:r>
              <a:rPr lang="en-US" sz="1200" kern="1200" baseline="0" dirty="0" smtClean="0">
                <a:solidFill>
                  <a:schemeClr val="tx1"/>
                </a:solidFill>
                <a:effectLst/>
                <a:latin typeface="+mn-lt"/>
                <a:ea typeface="+mn-ea"/>
                <a:cs typeface="+mn-cs"/>
              </a:rPr>
              <a:t> circumstances, you may be required to submit evidence of insurability (or EOI), which is documentation verifying your good health condition and/or your dependent’s good health in order to be approved for coverage.</a:t>
            </a:r>
          </a:p>
        </p:txBody>
      </p:sp>
      <p:sp>
        <p:nvSpPr>
          <p:cNvPr id="4" name="Slide Number Placeholder 3"/>
          <p:cNvSpPr>
            <a:spLocks noGrp="1"/>
          </p:cNvSpPr>
          <p:nvPr>
            <p:ph type="sldNum" sz="quarter" idx="10"/>
          </p:nvPr>
        </p:nvSpPr>
        <p:spPr/>
        <p:txBody>
          <a:bodyPr/>
          <a:lstStyle/>
          <a:p>
            <a:fld id="{5C9F375B-55B5-4DEE-AA50-6DC176473C48}" type="slidenum">
              <a:rPr lang="en-US" smtClean="0"/>
              <a:t>83</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After you receive medical services, your insurance will provide you with an explanation of benefits (or EOB). It will outline details regarding how your insurance processed your medical claim, including what portion of the charges your insurance paid and what portion, if any, you are responsible for paying.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84</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And that about wraps things up! Thank you so much for taking time to join us. Should you have any questions, please reach out to your local Human Resources Representative.</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9F375B-55B5-4DEE-AA50-6DC176473C48}" type="slidenum">
              <a:rPr lang="en-US" smtClean="0"/>
              <a:t>85</a:t>
            </a:fld>
            <a:endParaRPr lang="en-US" dirty="0"/>
          </a:p>
        </p:txBody>
      </p:sp>
    </p:spTree>
    <p:extLst>
      <p:ext uri="{BB962C8B-B14F-4D97-AF65-F5344CB8AC3E}">
        <p14:creationId xmlns:p14="http://schemas.microsoft.com/office/powerpoint/2010/main" val="4246967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 health maintenance organization (or HMO) plan has a network of providers and hospitals who discount their services. Unlike a preferred provider organization plan (or PPO), care under an HMO is only covered if you go to a provider or hospital within the HMO’s network. You are required to select a primary care physician (or PCP) who is responsible for your health care and will determine what treatment you need, as well as make referrals to specialists and approve any further medical treatment. </a:t>
            </a:r>
          </a:p>
        </p:txBody>
      </p:sp>
      <p:sp>
        <p:nvSpPr>
          <p:cNvPr id="4" name="Slide Number Placeholder 3"/>
          <p:cNvSpPr>
            <a:spLocks noGrp="1"/>
          </p:cNvSpPr>
          <p:nvPr>
            <p:ph type="sldNum" sz="quarter" idx="10"/>
          </p:nvPr>
        </p:nvSpPr>
        <p:spPr/>
        <p:txBody>
          <a:bodyPr/>
          <a:lstStyle/>
          <a:p>
            <a:fld id="{5C9F375B-55B5-4DEE-AA50-6DC176473C48}" type="slidenum">
              <a:rPr lang="en-US" smtClean="0"/>
              <a:t>9</a:t>
            </a:fld>
            <a:endParaRPr lang="en-US" dirty="0"/>
          </a:p>
        </p:txBody>
      </p:sp>
    </p:spTree>
    <p:extLst>
      <p:ext uri="{BB962C8B-B14F-4D97-AF65-F5344CB8AC3E}">
        <p14:creationId xmlns:p14="http://schemas.microsoft.com/office/powerpoint/2010/main" val="42469675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7707FC-8785-4629-A07E-2A1DB1723425}" type="datetimeFigureOut">
              <a:rPr lang="en-US" smtClean="0"/>
              <a:t>8/18/2017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83FF7E-30E6-4B64-B3DB-82D54C4E2E04}" type="slidenum">
              <a:rPr lang="en-US" smtClean="0"/>
              <a:t>‹#›</a:t>
            </a:fld>
            <a:endParaRPr lang="en-US" dirty="0"/>
          </a:p>
        </p:txBody>
      </p:sp>
      <p:pic>
        <p:nvPicPr>
          <p:cNvPr id="8" name="Picture 7" descr="Screen shot 2013-06-17 at 4.13.28 PM.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087253"/>
            <a:ext cx="9144000" cy="322947"/>
          </a:xfrm>
          <a:prstGeom prst="rect">
            <a:avLst/>
          </a:prstGeom>
        </p:spPr>
      </p:pic>
      <p:pic>
        <p:nvPicPr>
          <p:cNvPr id="9" name="Picture 8" descr="Generic OE presentation cover.jpg"/>
          <p:cNvPicPr>
            <a:picLocks noChangeAspect="1"/>
          </p:cNvPicPr>
          <p:nvPr userDrawn="1"/>
        </p:nvPicPr>
        <p:blipFill rotWithShape="1">
          <a:blip r:embed="rId3">
            <a:extLst>
              <a:ext uri="{28A0092B-C50C-407E-A947-70E740481C1C}">
                <a14:useLocalDpi xmlns:a14="http://schemas.microsoft.com/office/drawing/2010/main" val="0"/>
              </a:ext>
            </a:extLst>
          </a:blip>
          <a:srcRect t="4051"/>
          <a:stretch/>
        </p:blipFill>
        <p:spPr>
          <a:xfrm>
            <a:off x="-31271" y="0"/>
            <a:ext cx="9249841" cy="6857999"/>
          </a:xfrm>
          <a:prstGeom prst="rect">
            <a:avLst/>
          </a:prstGeom>
        </p:spPr>
      </p:pic>
    </p:spTree>
    <p:extLst>
      <p:ext uri="{BB962C8B-B14F-4D97-AF65-F5344CB8AC3E}">
        <p14:creationId xmlns:p14="http://schemas.microsoft.com/office/powerpoint/2010/main" val="4261388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7707FC-8785-4629-A07E-2A1DB1723425}" type="datetimeFigureOut">
              <a:rPr lang="en-US" smtClean="0"/>
              <a:t>8/18/2017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83FF7E-30E6-4B64-B3DB-82D54C4E2E04}" type="slidenum">
              <a:rPr lang="en-US" smtClean="0"/>
              <a:t>‹#›</a:t>
            </a:fld>
            <a:endParaRPr lang="en-US" dirty="0"/>
          </a:p>
        </p:txBody>
      </p:sp>
    </p:spTree>
    <p:extLst>
      <p:ext uri="{BB962C8B-B14F-4D97-AF65-F5344CB8AC3E}">
        <p14:creationId xmlns:p14="http://schemas.microsoft.com/office/powerpoint/2010/main" val="2518319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7707FC-8785-4629-A07E-2A1DB1723425}" type="datetimeFigureOut">
              <a:rPr lang="en-US" smtClean="0"/>
              <a:t>8/18/2017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83FF7E-30E6-4B64-B3DB-82D54C4E2E04}" type="slidenum">
              <a:rPr lang="en-US" smtClean="0"/>
              <a:t>‹#›</a:t>
            </a:fld>
            <a:endParaRPr lang="en-US" dirty="0"/>
          </a:p>
        </p:txBody>
      </p:sp>
    </p:spTree>
    <p:extLst>
      <p:ext uri="{BB962C8B-B14F-4D97-AF65-F5344CB8AC3E}">
        <p14:creationId xmlns:p14="http://schemas.microsoft.com/office/powerpoint/2010/main" val="4167119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8229600" cy="715962"/>
          </a:xfrm>
        </p:spPr>
        <p:txBody>
          <a:bodyPr anchor="t">
            <a:normAutofit/>
          </a:bodyPr>
          <a:lstStyle>
            <a:lvl1pPr algn="l">
              <a:defRPr sz="3600">
                <a:solidFill>
                  <a:srgbClr val="167BD4"/>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167BD4"/>
              </a:buClr>
              <a:defRPr sz="2400"/>
            </a:lvl1pPr>
            <a:lvl2pPr>
              <a:defRPr sz="2400"/>
            </a:lvl2pPr>
            <a:lvl3pPr>
              <a:defRPr sz="18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B7707FC-8785-4629-A07E-2A1DB1723425}" type="datetimeFigureOut">
              <a:rPr lang="en-US" smtClean="0"/>
              <a:t>8/18/2017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83FF7E-30E6-4B64-B3DB-82D54C4E2E04}" type="slidenum">
              <a:rPr lang="en-US" smtClean="0"/>
              <a:t>‹#›</a:t>
            </a:fld>
            <a:endParaRPr lang="en-US" dirty="0"/>
          </a:p>
        </p:txBody>
      </p:sp>
      <p:pic>
        <p:nvPicPr>
          <p:cNvPr id="7" name="Picture 6" descr="Screen shot 2013-06-17 at 4.13.28 PM.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66800"/>
            <a:ext cx="9144000" cy="322947"/>
          </a:xfrm>
          <a:prstGeom prst="rect">
            <a:avLst/>
          </a:prstGeom>
        </p:spPr>
      </p:pic>
    </p:spTree>
    <p:extLst>
      <p:ext uri="{BB962C8B-B14F-4D97-AF65-F5344CB8AC3E}">
        <p14:creationId xmlns:p14="http://schemas.microsoft.com/office/powerpoint/2010/main" val="3184061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7707FC-8785-4629-A07E-2A1DB1723425}" type="datetimeFigureOut">
              <a:rPr lang="en-US" smtClean="0"/>
              <a:t>8/18/2017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83FF7E-30E6-4B64-B3DB-82D54C4E2E04}" type="slidenum">
              <a:rPr lang="en-US" smtClean="0"/>
              <a:t>‹#›</a:t>
            </a:fld>
            <a:endParaRPr lang="en-US" dirty="0"/>
          </a:p>
        </p:txBody>
      </p:sp>
    </p:spTree>
    <p:extLst>
      <p:ext uri="{BB962C8B-B14F-4D97-AF65-F5344CB8AC3E}">
        <p14:creationId xmlns:p14="http://schemas.microsoft.com/office/powerpoint/2010/main" val="176894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7707FC-8785-4629-A07E-2A1DB1723425}" type="datetimeFigureOut">
              <a:rPr lang="en-US" smtClean="0"/>
              <a:t>8/18/2017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83FF7E-30E6-4B64-B3DB-82D54C4E2E04}" type="slidenum">
              <a:rPr lang="en-US" smtClean="0"/>
              <a:t>‹#›</a:t>
            </a:fld>
            <a:endParaRPr lang="en-US" dirty="0"/>
          </a:p>
        </p:txBody>
      </p:sp>
    </p:spTree>
    <p:extLst>
      <p:ext uri="{BB962C8B-B14F-4D97-AF65-F5344CB8AC3E}">
        <p14:creationId xmlns:p14="http://schemas.microsoft.com/office/powerpoint/2010/main" val="1610967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7707FC-8785-4629-A07E-2A1DB1723425}" type="datetimeFigureOut">
              <a:rPr lang="en-US" smtClean="0"/>
              <a:t>8/18/2017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983FF7E-30E6-4B64-B3DB-82D54C4E2E04}" type="slidenum">
              <a:rPr lang="en-US" smtClean="0"/>
              <a:t>‹#›</a:t>
            </a:fld>
            <a:endParaRPr lang="en-US" dirty="0"/>
          </a:p>
        </p:txBody>
      </p:sp>
    </p:spTree>
    <p:extLst>
      <p:ext uri="{BB962C8B-B14F-4D97-AF65-F5344CB8AC3E}">
        <p14:creationId xmlns:p14="http://schemas.microsoft.com/office/powerpoint/2010/main" val="164857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7707FC-8785-4629-A07E-2A1DB1723425}" type="datetimeFigureOut">
              <a:rPr lang="en-US" smtClean="0"/>
              <a:t>8/18/2017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983FF7E-30E6-4B64-B3DB-82D54C4E2E04}" type="slidenum">
              <a:rPr lang="en-US" smtClean="0"/>
              <a:t>‹#›</a:t>
            </a:fld>
            <a:endParaRPr lang="en-US" dirty="0"/>
          </a:p>
        </p:txBody>
      </p:sp>
    </p:spTree>
    <p:extLst>
      <p:ext uri="{BB962C8B-B14F-4D97-AF65-F5344CB8AC3E}">
        <p14:creationId xmlns:p14="http://schemas.microsoft.com/office/powerpoint/2010/main" val="2123965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7707FC-8785-4629-A07E-2A1DB1723425}" type="datetimeFigureOut">
              <a:rPr lang="en-US" smtClean="0"/>
              <a:t>8/18/2017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983FF7E-30E6-4B64-B3DB-82D54C4E2E04}" type="slidenum">
              <a:rPr lang="en-US" smtClean="0"/>
              <a:t>‹#›</a:t>
            </a:fld>
            <a:endParaRPr lang="en-US" dirty="0"/>
          </a:p>
        </p:txBody>
      </p:sp>
    </p:spTree>
    <p:extLst>
      <p:ext uri="{BB962C8B-B14F-4D97-AF65-F5344CB8AC3E}">
        <p14:creationId xmlns:p14="http://schemas.microsoft.com/office/powerpoint/2010/main" val="881828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7707FC-8785-4629-A07E-2A1DB1723425}" type="datetimeFigureOut">
              <a:rPr lang="en-US" smtClean="0"/>
              <a:t>8/18/2017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83FF7E-30E6-4B64-B3DB-82D54C4E2E04}" type="slidenum">
              <a:rPr lang="en-US" smtClean="0"/>
              <a:t>‹#›</a:t>
            </a:fld>
            <a:endParaRPr lang="en-US" dirty="0"/>
          </a:p>
        </p:txBody>
      </p:sp>
    </p:spTree>
    <p:extLst>
      <p:ext uri="{BB962C8B-B14F-4D97-AF65-F5344CB8AC3E}">
        <p14:creationId xmlns:p14="http://schemas.microsoft.com/office/powerpoint/2010/main" val="3085893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7707FC-8785-4629-A07E-2A1DB1723425}" type="datetimeFigureOut">
              <a:rPr lang="en-US" smtClean="0"/>
              <a:t>8/18/2017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83FF7E-30E6-4B64-B3DB-82D54C4E2E04}" type="slidenum">
              <a:rPr lang="en-US" smtClean="0"/>
              <a:t>‹#›</a:t>
            </a:fld>
            <a:endParaRPr lang="en-US" dirty="0"/>
          </a:p>
        </p:txBody>
      </p:sp>
    </p:spTree>
    <p:extLst>
      <p:ext uri="{BB962C8B-B14F-4D97-AF65-F5344CB8AC3E}">
        <p14:creationId xmlns:p14="http://schemas.microsoft.com/office/powerpoint/2010/main" val="2446717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7707FC-8785-4629-A07E-2A1DB1723425}" type="datetimeFigureOut">
              <a:rPr lang="en-US" smtClean="0"/>
              <a:t>8/18/2017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83FF7E-30E6-4B64-B3DB-82D54C4E2E04}" type="slidenum">
              <a:rPr lang="en-US" smtClean="0"/>
              <a:t>‹#›</a:t>
            </a:fld>
            <a:endParaRPr lang="en-US" dirty="0"/>
          </a:p>
        </p:txBody>
      </p:sp>
    </p:spTree>
    <p:extLst>
      <p:ext uri="{BB962C8B-B14F-4D97-AF65-F5344CB8AC3E}">
        <p14:creationId xmlns:p14="http://schemas.microsoft.com/office/powerpoint/2010/main" val="3546725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7239000" cy="1828801"/>
          </a:xfrm>
        </p:spPr>
        <p:txBody>
          <a:bodyPr>
            <a:noAutofit/>
          </a:bodyPr>
          <a:lstStyle/>
          <a:p>
            <a:pPr algn="r"/>
            <a:r>
              <a:rPr lang="en-US" sz="10000" b="1" dirty="0" smtClean="0"/>
              <a:t>WELCOME</a:t>
            </a:r>
            <a:endParaRPr lang="en-US" sz="10000" b="1" dirty="0"/>
          </a:p>
        </p:txBody>
      </p:sp>
      <p:sp>
        <p:nvSpPr>
          <p:cNvPr id="3" name="Subtitle 2"/>
          <p:cNvSpPr>
            <a:spLocks noGrp="1"/>
          </p:cNvSpPr>
          <p:nvPr>
            <p:ph type="subTitle" idx="1"/>
          </p:nvPr>
        </p:nvSpPr>
        <p:spPr>
          <a:xfrm>
            <a:off x="381000" y="3276600"/>
            <a:ext cx="6400800" cy="1752600"/>
          </a:xfrm>
        </p:spPr>
        <p:txBody>
          <a:bodyPr/>
          <a:lstStyle/>
          <a:p>
            <a:pPr algn="r"/>
            <a:r>
              <a:rPr lang="en-US" dirty="0" smtClean="0">
                <a:solidFill>
                  <a:srgbClr val="FFFFFF"/>
                </a:solidFill>
              </a:rPr>
              <a:t>Benefits Open Enrollment</a:t>
            </a:r>
            <a:endParaRPr lang="en-US" dirty="0">
              <a:solidFill>
                <a:srgbClr val="FFFFFF"/>
              </a:solidFill>
            </a:endParaRPr>
          </a:p>
        </p:txBody>
      </p:sp>
      <p:sp>
        <p:nvSpPr>
          <p:cNvPr id="4" name="Rectangle 3"/>
          <p:cNvSpPr/>
          <p:nvPr/>
        </p:nvSpPr>
        <p:spPr>
          <a:xfrm>
            <a:off x="533400" y="5715000"/>
            <a:ext cx="1600200" cy="83820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12257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PPO Plan</a:t>
            </a:r>
            <a:endParaRPr lang="en-US" dirty="0"/>
          </a:p>
        </p:txBody>
      </p:sp>
      <p:sp>
        <p:nvSpPr>
          <p:cNvPr id="3" name="Content Placeholder 2"/>
          <p:cNvSpPr>
            <a:spLocks noGrp="1"/>
          </p:cNvSpPr>
          <p:nvPr>
            <p:ph idx="1"/>
          </p:nvPr>
        </p:nvSpPr>
        <p:spPr/>
        <p:txBody>
          <a:bodyPr/>
          <a:lstStyle/>
          <a:p>
            <a:r>
              <a:rPr lang="en-US" dirty="0" smtClean="0"/>
              <a:t>A network of providers that charge a discounted rate</a:t>
            </a:r>
          </a:p>
          <a:p>
            <a:r>
              <a:rPr lang="en-US" dirty="0" smtClean="0"/>
              <a:t>See any doctor or specialist you like—no referrals required</a:t>
            </a:r>
          </a:p>
          <a:p>
            <a:r>
              <a:rPr lang="en-US" dirty="0" smtClean="0"/>
              <a:t>Pay less when you use in-network providers</a:t>
            </a:r>
          </a:p>
        </p:txBody>
      </p:sp>
      <p:pic>
        <p:nvPicPr>
          <p:cNvPr id="4" name="Picture 3" descr="medical.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5002796"/>
            <a:ext cx="1407896" cy="1407896"/>
          </a:xfrm>
          <a:prstGeom prst="rect">
            <a:avLst/>
          </a:prstGeom>
        </p:spPr>
      </p:pic>
    </p:spTree>
    <p:extLst>
      <p:ext uri="{BB962C8B-B14F-4D97-AF65-F5344CB8AC3E}">
        <p14:creationId xmlns:p14="http://schemas.microsoft.com/office/powerpoint/2010/main" val="41760173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HDHP</a:t>
            </a:r>
            <a:endParaRPr lang="en-US" dirty="0"/>
          </a:p>
        </p:txBody>
      </p:sp>
      <p:sp>
        <p:nvSpPr>
          <p:cNvPr id="3" name="Content Placeholder 2"/>
          <p:cNvSpPr>
            <a:spLocks noGrp="1"/>
          </p:cNvSpPr>
          <p:nvPr>
            <p:ph idx="1"/>
          </p:nvPr>
        </p:nvSpPr>
        <p:spPr/>
        <p:txBody>
          <a:bodyPr/>
          <a:lstStyle/>
          <a:p>
            <a:r>
              <a:rPr lang="en-US" dirty="0" smtClean="0"/>
              <a:t>Comprehensive coverage coupled with a tax-advantaged health savings account (HSA)</a:t>
            </a:r>
          </a:p>
          <a:p>
            <a:r>
              <a:rPr lang="en-US" dirty="0" smtClean="0"/>
              <a:t>A network of providers who are paid a discounted rate</a:t>
            </a:r>
          </a:p>
          <a:p>
            <a:r>
              <a:rPr lang="en-US" dirty="0" smtClean="0"/>
              <a:t>See any doctor or specialist you like—no referrals required</a:t>
            </a:r>
          </a:p>
          <a:p>
            <a:r>
              <a:rPr lang="en-US" dirty="0" smtClean="0"/>
              <a:t>Pay less when you use in-network providers</a:t>
            </a:r>
          </a:p>
        </p:txBody>
      </p:sp>
      <p:pic>
        <p:nvPicPr>
          <p:cNvPr id="4" name="Picture 3" descr="medical.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5002796"/>
            <a:ext cx="1407896" cy="1407896"/>
          </a:xfrm>
          <a:prstGeom prst="rect">
            <a:avLst/>
          </a:prstGeom>
        </p:spPr>
      </p:pic>
    </p:spTree>
    <p:extLst>
      <p:ext uri="{BB962C8B-B14F-4D97-AF65-F5344CB8AC3E}">
        <p14:creationId xmlns:p14="http://schemas.microsoft.com/office/powerpoint/2010/main" val="26325460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an HDHP Works</a:t>
            </a:r>
            <a:endParaRPr lang="en-US" dirty="0"/>
          </a:p>
        </p:txBody>
      </p:sp>
      <p:sp>
        <p:nvSpPr>
          <p:cNvPr id="3" name="Oval 2"/>
          <p:cNvSpPr/>
          <p:nvPr/>
        </p:nvSpPr>
        <p:spPr>
          <a:xfrm>
            <a:off x="609600" y="2209800"/>
            <a:ext cx="3505200" cy="3505200"/>
          </a:xfrm>
          <a:prstGeom prst="ellipse">
            <a:avLst/>
          </a:prstGeom>
          <a:solidFill>
            <a:srgbClr val="167BD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5181600" y="2209800"/>
            <a:ext cx="3505200" cy="3505200"/>
          </a:xfrm>
          <a:prstGeom prst="ellipse">
            <a:avLst/>
          </a:prstGeom>
          <a:solidFill>
            <a:srgbClr val="167BD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p:nvPr/>
        </p:nvSpPr>
        <p:spPr>
          <a:xfrm>
            <a:off x="1066800" y="3362236"/>
            <a:ext cx="2590800" cy="1200329"/>
          </a:xfrm>
          <a:prstGeom prst="rect">
            <a:avLst/>
          </a:prstGeom>
        </p:spPr>
        <p:txBody>
          <a:bodyPr wrap="square">
            <a:spAutoFit/>
          </a:bodyPr>
          <a:lstStyle/>
          <a:p>
            <a:pPr lvl="0" algn="ctr"/>
            <a:r>
              <a:rPr lang="en-US" sz="3600" dirty="0">
                <a:solidFill>
                  <a:srgbClr val="FFFFFF"/>
                </a:solidFill>
              </a:rPr>
              <a:t>Health Insurance</a:t>
            </a:r>
          </a:p>
        </p:txBody>
      </p:sp>
      <p:sp>
        <p:nvSpPr>
          <p:cNvPr id="7" name="Rectangle 6"/>
          <p:cNvSpPr/>
          <p:nvPr/>
        </p:nvSpPr>
        <p:spPr>
          <a:xfrm>
            <a:off x="5257800" y="3362236"/>
            <a:ext cx="3429000" cy="1200329"/>
          </a:xfrm>
          <a:prstGeom prst="rect">
            <a:avLst/>
          </a:prstGeom>
        </p:spPr>
        <p:txBody>
          <a:bodyPr wrap="square">
            <a:spAutoFit/>
          </a:bodyPr>
          <a:lstStyle/>
          <a:p>
            <a:pPr lvl="0" algn="ctr"/>
            <a:r>
              <a:rPr lang="en-US" sz="3600" dirty="0">
                <a:solidFill>
                  <a:srgbClr val="FFFFFF"/>
                </a:solidFill>
              </a:rPr>
              <a:t>Health Savings Account (HSA)</a:t>
            </a:r>
          </a:p>
        </p:txBody>
      </p:sp>
      <p:sp>
        <p:nvSpPr>
          <p:cNvPr id="9" name="Plus 8"/>
          <p:cNvSpPr/>
          <p:nvPr/>
        </p:nvSpPr>
        <p:spPr>
          <a:xfrm>
            <a:off x="4267200" y="3581400"/>
            <a:ext cx="762000" cy="762000"/>
          </a:xfrm>
          <a:prstGeom prst="mathPlus">
            <a:avLst/>
          </a:prstGeom>
          <a:solidFill>
            <a:srgbClr val="167BD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8454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an HDHP Works</a:t>
            </a:r>
            <a:endParaRPr lang="en-US" dirty="0"/>
          </a:p>
        </p:txBody>
      </p:sp>
      <p:graphicFrame>
        <p:nvGraphicFramePr>
          <p:cNvPr id="5" name="Diagram 4"/>
          <p:cNvGraphicFramePr/>
          <p:nvPr>
            <p:extLst>
              <p:ext uri="{D42A27DB-BD31-4B8C-83A1-F6EECF244321}">
                <p14:modId xmlns:p14="http://schemas.microsoft.com/office/powerpoint/2010/main" val="3475797014"/>
              </p:ext>
            </p:extLst>
          </p:nvPr>
        </p:nvGraphicFramePr>
        <p:xfrm>
          <a:off x="762000" y="1524000"/>
          <a:ext cx="7772400" cy="462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346496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an HDHP Works</a:t>
            </a:r>
            <a:endParaRPr lang="en-US" dirty="0"/>
          </a:p>
        </p:txBody>
      </p:sp>
      <p:graphicFrame>
        <p:nvGraphicFramePr>
          <p:cNvPr id="5" name="Diagram 4"/>
          <p:cNvGraphicFramePr/>
          <p:nvPr>
            <p:extLst>
              <p:ext uri="{D42A27DB-BD31-4B8C-83A1-F6EECF244321}">
                <p14:modId xmlns:p14="http://schemas.microsoft.com/office/powerpoint/2010/main" val="4240412379"/>
              </p:ext>
            </p:extLst>
          </p:nvPr>
        </p:nvGraphicFramePr>
        <p:xfrm>
          <a:off x="685800" y="1600200"/>
          <a:ext cx="7772400" cy="469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26551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HSA Illustration.png"/>
          <p:cNvPicPr>
            <a:picLocks noChangeAspect="1"/>
          </p:cNvPicPr>
          <p:nvPr/>
        </p:nvPicPr>
        <p:blipFill rotWithShape="1">
          <a:blip r:embed="rId3">
            <a:extLst>
              <a:ext uri="{28A0092B-C50C-407E-A947-70E740481C1C}">
                <a14:useLocalDpi xmlns:a14="http://schemas.microsoft.com/office/drawing/2010/main" val="0"/>
              </a:ext>
            </a:extLst>
          </a:blip>
          <a:srcRect t="22071" b="18073"/>
          <a:stretch/>
        </p:blipFill>
        <p:spPr>
          <a:xfrm>
            <a:off x="127000" y="1513666"/>
            <a:ext cx="8875059" cy="4104859"/>
          </a:xfrm>
          <a:prstGeom prst="rect">
            <a:avLst/>
          </a:prstGeom>
        </p:spPr>
      </p:pic>
      <p:sp>
        <p:nvSpPr>
          <p:cNvPr id="2" name="Title 1"/>
          <p:cNvSpPr>
            <a:spLocks noGrp="1"/>
          </p:cNvSpPr>
          <p:nvPr>
            <p:ph type="title"/>
          </p:nvPr>
        </p:nvSpPr>
        <p:spPr/>
        <p:txBody>
          <a:bodyPr/>
          <a:lstStyle/>
          <a:p>
            <a:r>
              <a:rPr lang="en-US" dirty="0" smtClean="0"/>
              <a:t>How an HSA Works</a:t>
            </a:r>
            <a:endParaRPr lang="en-US" dirty="0"/>
          </a:p>
        </p:txBody>
      </p:sp>
      <p:sp>
        <p:nvSpPr>
          <p:cNvPr id="5" name="Rectangle 4"/>
          <p:cNvSpPr/>
          <p:nvPr/>
        </p:nvSpPr>
        <p:spPr>
          <a:xfrm>
            <a:off x="457200" y="6172200"/>
            <a:ext cx="6477000" cy="261610"/>
          </a:xfrm>
          <a:prstGeom prst="rect">
            <a:avLst/>
          </a:prstGeom>
        </p:spPr>
        <p:txBody>
          <a:bodyPr wrap="square">
            <a:spAutoFit/>
          </a:bodyPr>
          <a:lstStyle/>
          <a:p>
            <a:r>
              <a:rPr lang="en-US" sz="1100" i="1" dirty="0" smtClean="0"/>
              <a:t>Note: Your </a:t>
            </a:r>
            <a:r>
              <a:rPr lang="en-US" sz="1100" i="1" dirty="0"/>
              <a:t>contributions, when combined with </a:t>
            </a:r>
            <a:r>
              <a:rPr lang="en-US" sz="1100" i="1" dirty="0" smtClean="0"/>
              <a:t>company contributions, may not exceed IRS limits. </a:t>
            </a:r>
            <a:endParaRPr lang="en-US" sz="1100" i="1" dirty="0"/>
          </a:p>
        </p:txBody>
      </p:sp>
    </p:spTree>
    <p:extLst>
      <p:ext uri="{BB962C8B-B14F-4D97-AF65-F5344CB8AC3E}">
        <p14:creationId xmlns:p14="http://schemas.microsoft.com/office/powerpoint/2010/main" val="4275244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HSA Illustration2.png"/>
          <p:cNvPicPr>
            <a:picLocks noChangeAspect="1"/>
          </p:cNvPicPr>
          <p:nvPr/>
        </p:nvPicPr>
        <p:blipFill rotWithShape="1">
          <a:blip r:embed="rId3">
            <a:extLst>
              <a:ext uri="{28A0092B-C50C-407E-A947-70E740481C1C}">
                <a14:useLocalDpi xmlns:a14="http://schemas.microsoft.com/office/drawing/2010/main" val="0"/>
              </a:ext>
            </a:extLst>
          </a:blip>
          <a:srcRect t="22819" b="18822"/>
          <a:stretch/>
        </p:blipFill>
        <p:spPr>
          <a:xfrm>
            <a:off x="127000" y="1564977"/>
            <a:ext cx="8875059" cy="4002238"/>
          </a:xfrm>
          <a:prstGeom prst="rect">
            <a:avLst/>
          </a:prstGeom>
        </p:spPr>
      </p:pic>
      <p:sp>
        <p:nvSpPr>
          <p:cNvPr id="2" name="Title 1"/>
          <p:cNvSpPr>
            <a:spLocks noGrp="1"/>
          </p:cNvSpPr>
          <p:nvPr>
            <p:ph type="title"/>
          </p:nvPr>
        </p:nvSpPr>
        <p:spPr/>
        <p:txBody>
          <a:bodyPr/>
          <a:lstStyle/>
          <a:p>
            <a:r>
              <a:rPr lang="en-US" dirty="0" smtClean="0"/>
              <a:t>How an HSA Works</a:t>
            </a:r>
            <a:endParaRPr lang="en-US" dirty="0"/>
          </a:p>
        </p:txBody>
      </p:sp>
      <p:sp>
        <p:nvSpPr>
          <p:cNvPr id="5" name="Rectangle 4"/>
          <p:cNvSpPr/>
          <p:nvPr/>
        </p:nvSpPr>
        <p:spPr>
          <a:xfrm>
            <a:off x="457200" y="6096000"/>
            <a:ext cx="5486400" cy="261610"/>
          </a:xfrm>
          <a:prstGeom prst="rect">
            <a:avLst/>
          </a:prstGeom>
        </p:spPr>
        <p:txBody>
          <a:bodyPr wrap="square">
            <a:spAutoFit/>
          </a:bodyPr>
          <a:lstStyle/>
          <a:p>
            <a:r>
              <a:rPr lang="en-US" sz="1100" i="1" dirty="0" smtClean="0"/>
              <a:t>Note: Your contributions may not exceed IRS limits. </a:t>
            </a:r>
            <a:endParaRPr lang="en-US" sz="1100" i="1" dirty="0"/>
          </a:p>
        </p:txBody>
      </p:sp>
    </p:spTree>
    <p:extLst>
      <p:ext uri="{BB962C8B-B14F-4D97-AF65-F5344CB8AC3E}">
        <p14:creationId xmlns:p14="http://schemas.microsoft.com/office/powerpoint/2010/main" val="39282187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HDHP In Action</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Contributions</a:t>
            </a:r>
          </a:p>
          <a:p>
            <a:pPr marL="914400" lvl="1" indent="-514350"/>
            <a:r>
              <a:rPr lang="en-US" dirty="0" smtClean="0"/>
              <a:t>Company contributions</a:t>
            </a:r>
          </a:p>
          <a:p>
            <a:pPr marL="914400" lvl="1" indent="-514350"/>
            <a:r>
              <a:rPr lang="en-US" dirty="0" smtClean="0"/>
              <a:t>Your pre-tax contributions</a:t>
            </a:r>
          </a:p>
        </p:txBody>
      </p:sp>
    </p:spTree>
    <p:extLst>
      <p:ext uri="{BB962C8B-B14F-4D97-AF65-F5344CB8AC3E}">
        <p14:creationId xmlns:p14="http://schemas.microsoft.com/office/powerpoint/2010/main" val="2340442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HDHP In Action</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Your pre-tax contributions</a:t>
            </a:r>
          </a:p>
        </p:txBody>
      </p:sp>
    </p:spTree>
    <p:extLst>
      <p:ext uri="{BB962C8B-B14F-4D97-AF65-F5344CB8AC3E}">
        <p14:creationId xmlns:p14="http://schemas.microsoft.com/office/powerpoint/2010/main" val="16759176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HDHP In Action</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2"/>
            </a:pPr>
            <a:r>
              <a:rPr lang="en-US" dirty="0" smtClean="0"/>
              <a:t>100% coverage for qualified, in-network preventive care</a:t>
            </a:r>
          </a:p>
          <a:p>
            <a:pPr marL="914400" lvl="1" indent="-514350"/>
            <a:r>
              <a:rPr lang="en-US" dirty="0" smtClean="0"/>
              <a:t>Routine exams, immunizations, screenings, etc.</a:t>
            </a:r>
          </a:p>
          <a:p>
            <a:pPr marL="914400" lvl="1" indent="-514350"/>
            <a:r>
              <a:rPr lang="en-US" dirty="0" smtClean="0"/>
              <a:t>You pay nothing</a:t>
            </a:r>
          </a:p>
        </p:txBody>
      </p:sp>
    </p:spTree>
    <p:extLst>
      <p:ext uri="{BB962C8B-B14F-4D97-AF65-F5344CB8AC3E}">
        <p14:creationId xmlns:p14="http://schemas.microsoft.com/office/powerpoint/2010/main" val="935887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Open Enrollment?</a:t>
            </a:r>
            <a:endParaRPr lang="en-US" dirty="0"/>
          </a:p>
        </p:txBody>
      </p:sp>
      <p:sp>
        <p:nvSpPr>
          <p:cNvPr id="3" name="Content Placeholder 2"/>
          <p:cNvSpPr>
            <a:spLocks noGrp="1"/>
          </p:cNvSpPr>
          <p:nvPr>
            <p:ph idx="1"/>
          </p:nvPr>
        </p:nvSpPr>
        <p:spPr/>
        <p:txBody>
          <a:bodyPr/>
          <a:lstStyle/>
          <a:p>
            <a:r>
              <a:rPr lang="en-US" dirty="0" smtClean="0"/>
              <a:t>Annual opportunity to:</a:t>
            </a:r>
          </a:p>
          <a:p>
            <a:pPr lvl="1"/>
            <a:r>
              <a:rPr lang="en-US" dirty="0" smtClean="0"/>
              <a:t>Make changes or</a:t>
            </a:r>
          </a:p>
          <a:p>
            <a:pPr lvl="1"/>
            <a:r>
              <a:rPr lang="en-US" dirty="0" smtClean="0"/>
              <a:t>Sign up for new benefits</a:t>
            </a:r>
            <a:endParaRPr lang="en-US" dirty="0"/>
          </a:p>
        </p:txBody>
      </p:sp>
      <p:pic>
        <p:nvPicPr>
          <p:cNvPr id="4" name="Picture 3" descr="Limited plan.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8795" y="5002795"/>
            <a:ext cx="1409391" cy="1409391"/>
          </a:xfrm>
          <a:prstGeom prst="rect">
            <a:avLst/>
          </a:prstGeom>
        </p:spPr>
      </p:pic>
    </p:spTree>
    <p:extLst>
      <p:ext uri="{BB962C8B-B14F-4D97-AF65-F5344CB8AC3E}">
        <p14:creationId xmlns:p14="http://schemas.microsoft.com/office/powerpoint/2010/main" val="26459262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HDHP In Action</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3"/>
            </a:pPr>
            <a:r>
              <a:rPr lang="en-US" dirty="0" smtClean="0"/>
              <a:t>You pay 100% for all other medical expenses (excluding preventive care expenses)</a:t>
            </a:r>
          </a:p>
          <a:p>
            <a:pPr marL="914400" lvl="1" indent="-514350"/>
            <a:r>
              <a:rPr lang="en-US" dirty="0" smtClean="0"/>
              <a:t>Including prescription drug expenses</a:t>
            </a:r>
          </a:p>
          <a:p>
            <a:pPr marL="914400" lvl="1" indent="-514350"/>
            <a:r>
              <a:rPr lang="en-US" dirty="0" smtClean="0"/>
              <a:t>Use HSA funds or pay out of pocket</a:t>
            </a:r>
          </a:p>
        </p:txBody>
      </p:sp>
    </p:spTree>
    <p:extLst>
      <p:ext uri="{BB962C8B-B14F-4D97-AF65-F5344CB8AC3E}">
        <p14:creationId xmlns:p14="http://schemas.microsoft.com/office/powerpoint/2010/main" val="27451247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HDHP In Action</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4"/>
            </a:pPr>
            <a:r>
              <a:rPr lang="en-US" dirty="0"/>
              <a:t>Once deductible is met, </a:t>
            </a:r>
            <a:r>
              <a:rPr lang="en-US" dirty="0" smtClean="0"/>
              <a:t>coinsurance kicks in</a:t>
            </a:r>
          </a:p>
          <a:p>
            <a:pPr marL="857250" lvl="1" indent="-457200"/>
            <a:r>
              <a:rPr lang="en-US" dirty="0" smtClean="0"/>
              <a:t>Plan pays </a:t>
            </a:r>
            <a:r>
              <a:rPr lang="en-US" dirty="0"/>
              <a:t>a percentage of the cost of a </a:t>
            </a:r>
            <a:r>
              <a:rPr lang="en-US" dirty="0" smtClean="0"/>
              <a:t>service</a:t>
            </a:r>
          </a:p>
          <a:p>
            <a:pPr marL="857250" lvl="1" indent="-457200"/>
            <a:r>
              <a:rPr lang="en-US" dirty="0"/>
              <a:t>Y</a:t>
            </a:r>
            <a:r>
              <a:rPr lang="en-US" dirty="0" smtClean="0"/>
              <a:t>ou </a:t>
            </a:r>
            <a:r>
              <a:rPr lang="en-US" dirty="0"/>
              <a:t>pay the remaining </a:t>
            </a:r>
            <a:r>
              <a:rPr lang="en-US" dirty="0" smtClean="0"/>
              <a:t>percentage</a:t>
            </a:r>
          </a:p>
        </p:txBody>
      </p:sp>
    </p:spTree>
    <p:extLst>
      <p:ext uri="{BB962C8B-B14F-4D97-AF65-F5344CB8AC3E}">
        <p14:creationId xmlns:p14="http://schemas.microsoft.com/office/powerpoint/2010/main" val="34298814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HDHP In Action</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5"/>
            </a:pPr>
            <a:r>
              <a:rPr lang="en-US" dirty="0" smtClean="0"/>
              <a:t>Once out-of-pocket maximum is met, plan pays 100%</a:t>
            </a:r>
          </a:p>
          <a:p>
            <a:pPr marL="914400" lvl="1" indent="-514350"/>
            <a:r>
              <a:rPr lang="en-US" dirty="0" smtClean="0"/>
              <a:t>You pay nothing for covered, in-network services for the remainder of the year </a:t>
            </a:r>
          </a:p>
        </p:txBody>
      </p:sp>
    </p:spTree>
    <p:extLst>
      <p:ext uri="{BB962C8B-B14F-4D97-AF65-F5344CB8AC3E}">
        <p14:creationId xmlns:p14="http://schemas.microsoft.com/office/powerpoint/2010/main" val="11279671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HSA Advantages</a:t>
            </a:r>
            <a:endParaRPr lang="en-US" dirty="0"/>
          </a:p>
        </p:txBody>
      </p:sp>
      <p:sp>
        <p:nvSpPr>
          <p:cNvPr id="3" name="Content Placeholder 2"/>
          <p:cNvSpPr>
            <a:spLocks noGrp="1"/>
          </p:cNvSpPr>
          <p:nvPr>
            <p:ph idx="1"/>
          </p:nvPr>
        </p:nvSpPr>
        <p:spPr/>
        <p:txBody>
          <a:bodyPr/>
          <a:lstStyle/>
          <a:p>
            <a:pPr marL="0" indent="0">
              <a:buNone/>
            </a:pPr>
            <a:r>
              <a:rPr lang="en-US" smtClean="0"/>
              <a:t>Triple-Tax </a:t>
            </a:r>
            <a:r>
              <a:rPr lang="en-US" dirty="0" smtClean="0"/>
              <a:t>Advantage</a:t>
            </a:r>
          </a:p>
          <a:p>
            <a:r>
              <a:rPr lang="en-US" dirty="0" smtClean="0"/>
              <a:t>Pre-tax contributions</a:t>
            </a:r>
          </a:p>
          <a:p>
            <a:r>
              <a:rPr lang="en-US" dirty="0" smtClean="0"/>
              <a:t>Tax-free growth</a:t>
            </a:r>
          </a:p>
          <a:p>
            <a:r>
              <a:rPr lang="en-US" dirty="0" smtClean="0"/>
              <a:t>Tax-free withdrawals</a:t>
            </a:r>
          </a:p>
        </p:txBody>
      </p:sp>
    </p:spTree>
    <p:extLst>
      <p:ext uri="{BB962C8B-B14F-4D97-AF65-F5344CB8AC3E}">
        <p14:creationId xmlns:p14="http://schemas.microsoft.com/office/powerpoint/2010/main" val="18986676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HSA Advantages</a:t>
            </a:r>
            <a:endParaRPr lang="en-US" dirty="0"/>
          </a:p>
        </p:txBody>
      </p:sp>
      <p:sp>
        <p:nvSpPr>
          <p:cNvPr id="3" name="Content Placeholder 2"/>
          <p:cNvSpPr>
            <a:spLocks noGrp="1"/>
          </p:cNvSpPr>
          <p:nvPr>
            <p:ph idx="1"/>
          </p:nvPr>
        </p:nvSpPr>
        <p:spPr/>
        <p:txBody>
          <a:bodyPr/>
          <a:lstStyle/>
          <a:p>
            <a:pPr marL="0" indent="0">
              <a:buNone/>
            </a:pPr>
            <a:r>
              <a:rPr lang="en-US" dirty="0" smtClean="0"/>
              <a:t>Control</a:t>
            </a:r>
          </a:p>
          <a:p>
            <a:r>
              <a:rPr lang="en-US" dirty="0" smtClean="0"/>
              <a:t>You own your HSA</a:t>
            </a:r>
          </a:p>
          <a:p>
            <a:r>
              <a:rPr lang="en-US" dirty="0" smtClean="0"/>
              <a:t>You decide how to spend your money</a:t>
            </a:r>
          </a:p>
        </p:txBody>
      </p:sp>
    </p:spTree>
    <p:extLst>
      <p:ext uri="{BB962C8B-B14F-4D97-AF65-F5344CB8AC3E}">
        <p14:creationId xmlns:p14="http://schemas.microsoft.com/office/powerpoint/2010/main" val="18079931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HSA Advantages</a:t>
            </a:r>
            <a:endParaRPr lang="en-US" dirty="0"/>
          </a:p>
        </p:txBody>
      </p:sp>
      <p:sp>
        <p:nvSpPr>
          <p:cNvPr id="3" name="Content Placeholder 2"/>
          <p:cNvSpPr>
            <a:spLocks noGrp="1"/>
          </p:cNvSpPr>
          <p:nvPr>
            <p:ph idx="1"/>
          </p:nvPr>
        </p:nvSpPr>
        <p:spPr/>
        <p:txBody>
          <a:bodyPr/>
          <a:lstStyle/>
          <a:p>
            <a:pPr marL="0" indent="0">
              <a:buNone/>
            </a:pPr>
            <a:r>
              <a:rPr lang="en-US" dirty="0" smtClean="0"/>
              <a:t>Investment Opportunities</a:t>
            </a:r>
          </a:p>
          <a:p>
            <a:r>
              <a:rPr lang="en-US" dirty="0" smtClean="0"/>
              <a:t>Ability to invest after reaching minimum balance</a:t>
            </a:r>
          </a:p>
        </p:txBody>
      </p:sp>
    </p:spTree>
    <p:extLst>
      <p:ext uri="{BB962C8B-B14F-4D97-AF65-F5344CB8AC3E}">
        <p14:creationId xmlns:p14="http://schemas.microsoft.com/office/powerpoint/2010/main" val="12990924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HSA Advantages</a:t>
            </a:r>
            <a:endParaRPr lang="en-US" dirty="0"/>
          </a:p>
        </p:txBody>
      </p:sp>
      <p:sp>
        <p:nvSpPr>
          <p:cNvPr id="3" name="Content Placeholder 2"/>
          <p:cNvSpPr>
            <a:spLocks noGrp="1"/>
          </p:cNvSpPr>
          <p:nvPr>
            <p:ph idx="1"/>
          </p:nvPr>
        </p:nvSpPr>
        <p:spPr/>
        <p:txBody>
          <a:bodyPr/>
          <a:lstStyle/>
          <a:p>
            <a:pPr marL="0" indent="0">
              <a:buNone/>
            </a:pPr>
            <a:r>
              <a:rPr lang="en-US" dirty="0" smtClean="0"/>
              <a:t>Savings Potential</a:t>
            </a:r>
          </a:p>
          <a:p>
            <a:r>
              <a:rPr lang="en-US" dirty="0" smtClean="0"/>
              <a:t>Like a “health care 401(k)”</a:t>
            </a:r>
          </a:p>
          <a:p>
            <a:r>
              <a:rPr lang="en-US" dirty="0" smtClean="0"/>
              <a:t>No use it or lose it rule</a:t>
            </a:r>
          </a:p>
        </p:txBody>
      </p:sp>
    </p:spTree>
    <p:extLst>
      <p:ext uri="{BB962C8B-B14F-4D97-AF65-F5344CB8AC3E}">
        <p14:creationId xmlns:p14="http://schemas.microsoft.com/office/powerpoint/2010/main" val="2443335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HSA Advantages</a:t>
            </a:r>
            <a:endParaRPr lang="en-US" dirty="0"/>
          </a:p>
        </p:txBody>
      </p:sp>
      <p:sp>
        <p:nvSpPr>
          <p:cNvPr id="3" name="Content Placeholder 2"/>
          <p:cNvSpPr>
            <a:spLocks noGrp="1"/>
          </p:cNvSpPr>
          <p:nvPr>
            <p:ph idx="1"/>
          </p:nvPr>
        </p:nvSpPr>
        <p:spPr/>
        <p:txBody>
          <a:bodyPr/>
          <a:lstStyle/>
          <a:p>
            <a:pPr marL="0" indent="0">
              <a:buNone/>
            </a:pPr>
            <a:r>
              <a:rPr lang="en-US" dirty="0" smtClean="0"/>
              <a:t>Portability</a:t>
            </a:r>
          </a:p>
          <a:p>
            <a:r>
              <a:rPr lang="en-US" dirty="0" smtClean="0"/>
              <a:t>Yours for life</a:t>
            </a:r>
          </a:p>
        </p:txBody>
      </p:sp>
    </p:spTree>
    <p:extLst>
      <p:ext uri="{BB962C8B-B14F-4D97-AF65-F5344CB8AC3E}">
        <p14:creationId xmlns:p14="http://schemas.microsoft.com/office/powerpoint/2010/main" val="2443335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An HRA Works</a:t>
            </a:r>
            <a:endParaRPr lang="en-US" dirty="0"/>
          </a:p>
        </p:txBody>
      </p:sp>
      <p:sp>
        <p:nvSpPr>
          <p:cNvPr id="3" name="Content Placeholder 2"/>
          <p:cNvSpPr>
            <a:spLocks noGrp="1"/>
          </p:cNvSpPr>
          <p:nvPr>
            <p:ph idx="1"/>
          </p:nvPr>
        </p:nvSpPr>
        <p:spPr/>
        <p:txBody>
          <a:bodyPr/>
          <a:lstStyle/>
          <a:p>
            <a:r>
              <a:rPr lang="en-US" dirty="0" smtClean="0"/>
              <a:t>Helps you </a:t>
            </a:r>
            <a:r>
              <a:rPr lang="en-US" dirty="0"/>
              <a:t>pay for eligible out-of-pocket health care </a:t>
            </a:r>
            <a:r>
              <a:rPr lang="en-US" dirty="0" smtClean="0"/>
              <a:t>expenses</a:t>
            </a:r>
          </a:p>
          <a:p>
            <a:r>
              <a:rPr lang="en-US" dirty="0" smtClean="0"/>
              <a:t>Company-funded based on the coverage level you elect</a:t>
            </a:r>
          </a:p>
          <a:p>
            <a:r>
              <a:rPr lang="en-US" dirty="0" smtClean="0"/>
              <a:t>The full company contribution is available at the start of the plan year</a:t>
            </a:r>
            <a:endParaRPr lang="en-US" dirty="0"/>
          </a:p>
          <a:p>
            <a:r>
              <a:rPr lang="en-US" dirty="0" smtClean="0"/>
              <a:t>Funds are used automatically to pay for eligible medical expenses</a:t>
            </a:r>
          </a:p>
        </p:txBody>
      </p:sp>
    </p:spTree>
    <p:extLst>
      <p:ext uri="{BB962C8B-B14F-4D97-AF65-F5344CB8AC3E}">
        <p14:creationId xmlns:p14="http://schemas.microsoft.com/office/powerpoint/2010/main" val="18706582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An HRA Works</a:t>
            </a:r>
            <a:endParaRPr lang="en-US" dirty="0"/>
          </a:p>
        </p:txBody>
      </p:sp>
      <p:sp>
        <p:nvSpPr>
          <p:cNvPr id="3" name="Content Placeholder 2"/>
          <p:cNvSpPr>
            <a:spLocks noGrp="1"/>
          </p:cNvSpPr>
          <p:nvPr>
            <p:ph idx="1"/>
          </p:nvPr>
        </p:nvSpPr>
        <p:spPr/>
        <p:txBody>
          <a:bodyPr>
            <a:normAutofit/>
          </a:bodyPr>
          <a:lstStyle/>
          <a:p>
            <a:r>
              <a:rPr lang="en-US" dirty="0" smtClean="0"/>
              <a:t>Helps you </a:t>
            </a:r>
            <a:r>
              <a:rPr lang="en-US" dirty="0"/>
              <a:t>pay for eligible out-of-pocket health care </a:t>
            </a:r>
            <a:r>
              <a:rPr lang="en-US" dirty="0" smtClean="0"/>
              <a:t>expenses</a:t>
            </a:r>
          </a:p>
          <a:p>
            <a:r>
              <a:rPr lang="en-US" dirty="0" smtClean="0"/>
              <a:t>Company-funded based on the coverage level you elect</a:t>
            </a:r>
          </a:p>
          <a:p>
            <a:r>
              <a:rPr lang="en-US" dirty="0" smtClean="0"/>
              <a:t>The full company contribution is available at the start of the plan year</a:t>
            </a:r>
            <a:endParaRPr lang="en-US" dirty="0"/>
          </a:p>
          <a:p>
            <a:r>
              <a:rPr lang="en-US" dirty="0" smtClean="0"/>
              <a:t>You </a:t>
            </a:r>
            <a:r>
              <a:rPr lang="en-US" dirty="0"/>
              <a:t>must file claims to </a:t>
            </a:r>
            <a:r>
              <a:rPr lang="en-US" dirty="0" smtClean="0"/>
              <a:t>receive reimbursements</a:t>
            </a:r>
          </a:p>
        </p:txBody>
      </p:sp>
    </p:spTree>
    <p:extLst>
      <p:ext uri="{BB962C8B-B14F-4D97-AF65-F5344CB8AC3E}">
        <p14:creationId xmlns:p14="http://schemas.microsoft.com/office/powerpoint/2010/main" val="3217517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is Required</a:t>
            </a:r>
            <a:endParaRPr lang="en-US" dirty="0"/>
          </a:p>
        </p:txBody>
      </p:sp>
      <p:sp>
        <p:nvSpPr>
          <p:cNvPr id="3" name="Content Placeholder 2"/>
          <p:cNvSpPr>
            <a:spLocks noGrp="1"/>
          </p:cNvSpPr>
          <p:nvPr>
            <p:ph idx="1"/>
          </p:nvPr>
        </p:nvSpPr>
        <p:spPr/>
        <p:txBody>
          <a:bodyPr/>
          <a:lstStyle/>
          <a:p>
            <a:r>
              <a:rPr lang="en-US" dirty="0" smtClean="0"/>
              <a:t>You </a:t>
            </a:r>
            <a:r>
              <a:rPr lang="en-US" b="1" dirty="0" smtClean="0"/>
              <a:t>must </a:t>
            </a:r>
            <a:r>
              <a:rPr lang="en-US" dirty="0" smtClean="0"/>
              <a:t>enroll to have the benefits you want in the coming year</a:t>
            </a:r>
          </a:p>
        </p:txBody>
      </p:sp>
      <p:pic>
        <p:nvPicPr>
          <p:cNvPr id="4" name="Picture 3" descr="Limited plan.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8795" y="5002795"/>
            <a:ext cx="1409391" cy="1409391"/>
          </a:xfrm>
          <a:prstGeom prst="rect">
            <a:avLst/>
          </a:prstGeom>
        </p:spPr>
      </p:pic>
    </p:spTree>
    <p:extLst>
      <p:ext uri="{BB962C8B-B14F-4D97-AF65-F5344CB8AC3E}">
        <p14:creationId xmlns:p14="http://schemas.microsoft.com/office/powerpoint/2010/main" val="5172757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An HRA Works</a:t>
            </a:r>
            <a:endParaRPr lang="en-US" dirty="0"/>
          </a:p>
        </p:txBody>
      </p:sp>
      <p:sp>
        <p:nvSpPr>
          <p:cNvPr id="3" name="Content Placeholder 2"/>
          <p:cNvSpPr>
            <a:spLocks noGrp="1"/>
          </p:cNvSpPr>
          <p:nvPr>
            <p:ph idx="1"/>
          </p:nvPr>
        </p:nvSpPr>
        <p:spPr/>
        <p:txBody>
          <a:bodyPr/>
          <a:lstStyle/>
          <a:p>
            <a:r>
              <a:rPr lang="en-US" dirty="0" smtClean="0"/>
              <a:t>You are not able to make contributions</a:t>
            </a:r>
          </a:p>
          <a:p>
            <a:r>
              <a:rPr lang="en-US" dirty="0"/>
              <a:t>Funds are forfeited if you leave the plan </a:t>
            </a:r>
            <a:endParaRPr lang="en-US" dirty="0" smtClean="0"/>
          </a:p>
          <a:p>
            <a:pPr marL="0" indent="0">
              <a:buNone/>
            </a:pPr>
            <a:endParaRPr lang="en-US" dirty="0" smtClean="0"/>
          </a:p>
        </p:txBody>
      </p:sp>
    </p:spTree>
    <p:extLst>
      <p:ext uri="{BB962C8B-B14F-4D97-AF65-F5344CB8AC3E}">
        <p14:creationId xmlns:p14="http://schemas.microsoft.com/office/powerpoint/2010/main" val="2716987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Qualified Health Care Expenses</a:t>
            </a:r>
            <a:endParaRPr lang="en-US" dirty="0"/>
          </a:p>
        </p:txBody>
      </p:sp>
      <p:sp>
        <p:nvSpPr>
          <p:cNvPr id="3" name="Content Placeholder 2"/>
          <p:cNvSpPr>
            <a:spLocks noGrp="1"/>
          </p:cNvSpPr>
          <p:nvPr>
            <p:ph idx="1"/>
          </p:nvPr>
        </p:nvSpPr>
        <p:spPr/>
        <p:txBody>
          <a:bodyPr>
            <a:normAutofit/>
          </a:bodyPr>
          <a:lstStyle/>
          <a:p>
            <a:r>
              <a:rPr lang="en-US" dirty="0" smtClean="0"/>
              <a:t>Qualified </a:t>
            </a:r>
            <a:r>
              <a:rPr lang="en-US" b="1" dirty="0" smtClean="0"/>
              <a:t>medical, dental and vision expenses </a:t>
            </a:r>
            <a:r>
              <a:rPr lang="en-US" dirty="0" smtClean="0"/>
              <a:t>not covered by your insurance plans</a:t>
            </a:r>
          </a:p>
          <a:p>
            <a:r>
              <a:rPr lang="en-US" b="1" dirty="0" smtClean="0"/>
              <a:t>COBRA</a:t>
            </a:r>
            <a:r>
              <a:rPr lang="en-US" dirty="0" smtClean="0"/>
              <a:t> premiums</a:t>
            </a:r>
          </a:p>
          <a:p>
            <a:r>
              <a:rPr lang="en-US" dirty="0" smtClean="0"/>
              <a:t>Qualified </a:t>
            </a:r>
            <a:r>
              <a:rPr lang="en-US" b="1" dirty="0" smtClean="0"/>
              <a:t>long-term care insurance </a:t>
            </a:r>
            <a:r>
              <a:rPr lang="en-US" dirty="0" smtClean="0"/>
              <a:t>and expenses</a:t>
            </a:r>
          </a:p>
          <a:p>
            <a:r>
              <a:rPr lang="en-US" b="1" dirty="0" smtClean="0"/>
              <a:t>Health insurance premiums </a:t>
            </a:r>
            <a:r>
              <a:rPr lang="en-US" dirty="0" smtClean="0"/>
              <a:t>when receiving unemployment</a:t>
            </a:r>
          </a:p>
          <a:p>
            <a:r>
              <a:rPr lang="en-US" b="1" dirty="0" smtClean="0"/>
              <a:t>Medicare and retiree health insurance premiums </a:t>
            </a:r>
            <a:r>
              <a:rPr lang="en-US" dirty="0" smtClean="0"/>
              <a:t>(excluding Medicare Supplement and Medigap insurance premiums)</a:t>
            </a:r>
          </a:p>
          <a:p>
            <a:r>
              <a:rPr lang="en-US" dirty="0" smtClean="0"/>
              <a:t>See the full list at</a:t>
            </a:r>
            <a:r>
              <a:rPr lang="en-US" b="1" dirty="0" smtClean="0"/>
              <a:t> </a:t>
            </a:r>
            <a:r>
              <a:rPr lang="en-US" b="1" dirty="0"/>
              <a:t>http://</a:t>
            </a:r>
            <a:r>
              <a:rPr lang="en-US" b="1" dirty="0" smtClean="0"/>
              <a:t>www.irs.gov/pub/irs-pdf/p502.pdf</a:t>
            </a:r>
            <a:endParaRPr lang="en-US" b="1" dirty="0"/>
          </a:p>
          <a:p>
            <a:endParaRPr lang="en-US" dirty="0" smtClean="0"/>
          </a:p>
        </p:txBody>
      </p:sp>
    </p:spTree>
    <p:extLst>
      <p:ext uri="{BB962C8B-B14F-4D97-AF65-F5344CB8AC3E}">
        <p14:creationId xmlns:p14="http://schemas.microsoft.com/office/powerpoint/2010/main" val="42003991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an HDHP Right for You?</a:t>
            </a:r>
            <a:endParaRPr lang="en-US" dirty="0"/>
          </a:p>
        </p:txBody>
      </p:sp>
      <p:sp>
        <p:nvSpPr>
          <p:cNvPr id="3" name="Content Placeholder 2"/>
          <p:cNvSpPr>
            <a:spLocks noGrp="1"/>
          </p:cNvSpPr>
          <p:nvPr>
            <p:ph idx="1"/>
          </p:nvPr>
        </p:nvSpPr>
        <p:spPr/>
        <p:txBody>
          <a:bodyPr/>
          <a:lstStyle/>
          <a:p>
            <a:r>
              <a:rPr lang="en-US" dirty="0" smtClean="0"/>
              <a:t>Do you expect to have many health care expenses over the next year?</a:t>
            </a:r>
          </a:p>
        </p:txBody>
      </p:sp>
    </p:spTree>
    <p:extLst>
      <p:ext uri="{BB962C8B-B14F-4D97-AF65-F5344CB8AC3E}">
        <p14:creationId xmlns:p14="http://schemas.microsoft.com/office/powerpoint/2010/main" val="484719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an HDHP Right for You?</a:t>
            </a:r>
            <a:endParaRPr lang="en-US" dirty="0"/>
          </a:p>
        </p:txBody>
      </p:sp>
      <p:sp>
        <p:nvSpPr>
          <p:cNvPr id="3" name="Content Placeholder 2"/>
          <p:cNvSpPr>
            <a:spLocks noGrp="1"/>
          </p:cNvSpPr>
          <p:nvPr>
            <p:ph idx="1"/>
          </p:nvPr>
        </p:nvSpPr>
        <p:spPr/>
        <p:txBody>
          <a:bodyPr/>
          <a:lstStyle/>
          <a:p>
            <a:r>
              <a:rPr lang="en-US" dirty="0" smtClean="0"/>
              <a:t>Are you paying higher premiums for coverage you don’t use?</a:t>
            </a:r>
          </a:p>
        </p:txBody>
      </p:sp>
    </p:spTree>
    <p:extLst>
      <p:ext uri="{BB962C8B-B14F-4D97-AF65-F5344CB8AC3E}">
        <p14:creationId xmlns:p14="http://schemas.microsoft.com/office/powerpoint/2010/main" val="20890285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an HDHP Right for You?</a:t>
            </a:r>
            <a:endParaRPr lang="en-US" dirty="0"/>
          </a:p>
        </p:txBody>
      </p:sp>
      <p:sp>
        <p:nvSpPr>
          <p:cNvPr id="3" name="Content Placeholder 2"/>
          <p:cNvSpPr>
            <a:spLocks noGrp="1"/>
          </p:cNvSpPr>
          <p:nvPr>
            <p:ph idx="1"/>
          </p:nvPr>
        </p:nvSpPr>
        <p:spPr/>
        <p:txBody>
          <a:bodyPr/>
          <a:lstStyle/>
          <a:p>
            <a:r>
              <a:rPr lang="en-US" dirty="0" smtClean="0"/>
              <a:t>Does it make sense to pay less up front in premiums in exchange for a higher deductible/out-of-pocket maximum?</a:t>
            </a:r>
          </a:p>
        </p:txBody>
      </p:sp>
    </p:spTree>
    <p:extLst>
      <p:ext uri="{BB962C8B-B14F-4D97-AF65-F5344CB8AC3E}">
        <p14:creationId xmlns:p14="http://schemas.microsoft.com/office/powerpoint/2010/main" val="31041674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Telehealth</a:t>
            </a:r>
            <a:endParaRPr lang="en-US" dirty="0"/>
          </a:p>
        </p:txBody>
      </p:sp>
      <p:sp>
        <p:nvSpPr>
          <p:cNvPr id="3" name="Content Placeholder 2"/>
          <p:cNvSpPr>
            <a:spLocks noGrp="1"/>
          </p:cNvSpPr>
          <p:nvPr>
            <p:ph idx="1"/>
          </p:nvPr>
        </p:nvSpPr>
        <p:spPr/>
        <p:txBody>
          <a:bodyPr/>
          <a:lstStyle/>
          <a:p>
            <a:r>
              <a:rPr lang="en-US" dirty="0" smtClean="0"/>
              <a:t>Get quick medical advice by phone, online or on your mobile device about many non-emergency conditions</a:t>
            </a:r>
          </a:p>
        </p:txBody>
      </p:sp>
      <p:pic>
        <p:nvPicPr>
          <p:cNvPr id="4" name="Picture 3" descr="telemedicin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5029200"/>
            <a:ext cx="1371600" cy="1371600"/>
          </a:xfrm>
          <a:prstGeom prst="rect">
            <a:avLst/>
          </a:prstGeom>
        </p:spPr>
      </p:pic>
    </p:spTree>
    <p:extLst>
      <p:ext uri="{BB962C8B-B14F-4D97-AF65-F5344CB8AC3E}">
        <p14:creationId xmlns:p14="http://schemas.microsoft.com/office/powerpoint/2010/main" val="40118786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Telehealth Advantages</a:t>
            </a:r>
            <a:endParaRPr lang="en-US" dirty="0"/>
          </a:p>
        </p:txBody>
      </p:sp>
      <p:sp>
        <p:nvSpPr>
          <p:cNvPr id="3" name="Content Placeholder 2"/>
          <p:cNvSpPr>
            <a:spLocks noGrp="1"/>
          </p:cNvSpPr>
          <p:nvPr>
            <p:ph idx="1"/>
          </p:nvPr>
        </p:nvSpPr>
        <p:spPr/>
        <p:txBody>
          <a:bodyPr/>
          <a:lstStyle/>
          <a:p>
            <a:r>
              <a:rPr lang="en-US" dirty="0" smtClean="0"/>
              <a:t>It’s convenient</a:t>
            </a:r>
          </a:p>
          <a:p>
            <a:pPr lvl="1"/>
            <a:r>
              <a:rPr lang="en-US" dirty="0" smtClean="0"/>
              <a:t>24/7 access</a:t>
            </a:r>
          </a:p>
          <a:p>
            <a:pPr lvl="1"/>
            <a:r>
              <a:rPr lang="en-US" dirty="0" smtClean="0"/>
              <a:t>Board-certified doctors</a:t>
            </a:r>
          </a:p>
          <a:p>
            <a:pPr lvl="1"/>
            <a:r>
              <a:rPr lang="en-US" dirty="0" smtClean="0"/>
              <a:t>Prescriptions sent to your pharmacy</a:t>
            </a:r>
          </a:p>
        </p:txBody>
      </p:sp>
      <p:pic>
        <p:nvPicPr>
          <p:cNvPr id="4" name="Picture 3" descr="telemedicin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5029200"/>
            <a:ext cx="1371600" cy="1371600"/>
          </a:xfrm>
          <a:prstGeom prst="rect">
            <a:avLst/>
          </a:prstGeom>
        </p:spPr>
      </p:pic>
    </p:spTree>
    <p:extLst>
      <p:ext uri="{BB962C8B-B14F-4D97-AF65-F5344CB8AC3E}">
        <p14:creationId xmlns:p14="http://schemas.microsoft.com/office/powerpoint/2010/main" val="32233408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Telehealth Advantages</a:t>
            </a:r>
            <a:endParaRPr lang="en-US" dirty="0"/>
          </a:p>
        </p:txBody>
      </p:sp>
      <p:sp>
        <p:nvSpPr>
          <p:cNvPr id="3" name="Content Placeholder 2"/>
          <p:cNvSpPr>
            <a:spLocks noGrp="1"/>
          </p:cNvSpPr>
          <p:nvPr>
            <p:ph idx="1"/>
          </p:nvPr>
        </p:nvSpPr>
        <p:spPr/>
        <p:txBody>
          <a:bodyPr/>
          <a:lstStyle/>
          <a:p>
            <a:r>
              <a:rPr lang="en-US" dirty="0" smtClean="0"/>
              <a:t>It’s affordable</a:t>
            </a:r>
          </a:p>
          <a:p>
            <a:pPr lvl="1"/>
            <a:r>
              <a:rPr lang="en-US" dirty="0" smtClean="0"/>
              <a:t>Much cheaper than a trip to the ER or urgent care center</a:t>
            </a:r>
          </a:p>
        </p:txBody>
      </p:sp>
      <p:pic>
        <p:nvPicPr>
          <p:cNvPr id="4" name="Picture 3" descr="telemedicin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5029200"/>
            <a:ext cx="1371600" cy="1371600"/>
          </a:xfrm>
          <a:prstGeom prst="rect">
            <a:avLst/>
          </a:prstGeom>
        </p:spPr>
      </p:pic>
    </p:spTree>
    <p:extLst>
      <p:ext uri="{BB962C8B-B14F-4D97-AF65-F5344CB8AC3E}">
        <p14:creationId xmlns:p14="http://schemas.microsoft.com/office/powerpoint/2010/main" val="29570613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Telehealth Advantages</a:t>
            </a:r>
            <a:endParaRPr lang="en-US" dirty="0"/>
          </a:p>
        </p:txBody>
      </p:sp>
      <p:sp>
        <p:nvSpPr>
          <p:cNvPr id="3" name="Content Placeholder 2"/>
          <p:cNvSpPr>
            <a:spLocks noGrp="1"/>
          </p:cNvSpPr>
          <p:nvPr>
            <p:ph idx="1"/>
          </p:nvPr>
        </p:nvSpPr>
        <p:spPr/>
        <p:txBody>
          <a:bodyPr>
            <a:normAutofit/>
          </a:bodyPr>
          <a:lstStyle/>
          <a:p>
            <a:r>
              <a:rPr lang="en-US" dirty="0" smtClean="0"/>
              <a:t>It’s time-saving</a:t>
            </a:r>
          </a:p>
          <a:p>
            <a:pPr lvl="1"/>
            <a:r>
              <a:rPr lang="en-US" dirty="0" smtClean="0"/>
              <a:t>Advice within minutes for:</a:t>
            </a:r>
          </a:p>
          <a:p>
            <a:pPr lvl="2"/>
            <a:r>
              <a:rPr lang="en-US" dirty="0" smtClean="0"/>
              <a:t>Allergies</a:t>
            </a:r>
          </a:p>
          <a:p>
            <a:pPr lvl="2"/>
            <a:r>
              <a:rPr lang="en-US" dirty="0" smtClean="0"/>
              <a:t>Anxiety</a:t>
            </a:r>
          </a:p>
          <a:p>
            <a:pPr lvl="2"/>
            <a:r>
              <a:rPr lang="en-US" dirty="0" smtClean="0"/>
              <a:t>Back problems</a:t>
            </a:r>
          </a:p>
          <a:p>
            <a:pPr lvl="2"/>
            <a:r>
              <a:rPr lang="en-US" dirty="0" smtClean="0"/>
              <a:t>Cold/flu symptoms</a:t>
            </a:r>
          </a:p>
          <a:p>
            <a:pPr lvl="2"/>
            <a:r>
              <a:rPr lang="en-US" dirty="0" smtClean="0"/>
              <a:t>Ear infections</a:t>
            </a:r>
          </a:p>
          <a:p>
            <a:pPr lvl="2"/>
            <a:r>
              <a:rPr lang="en-US" dirty="0" smtClean="0"/>
              <a:t>Diarrhea/constipation</a:t>
            </a:r>
          </a:p>
          <a:p>
            <a:pPr lvl="2"/>
            <a:r>
              <a:rPr lang="en-US" dirty="0" smtClean="0"/>
              <a:t>Headaches</a:t>
            </a:r>
          </a:p>
          <a:p>
            <a:pPr lvl="2"/>
            <a:r>
              <a:rPr lang="en-US" dirty="0" smtClean="0"/>
              <a:t>Rash/skin problems</a:t>
            </a:r>
          </a:p>
          <a:p>
            <a:pPr lvl="2"/>
            <a:r>
              <a:rPr lang="en-US" dirty="0" smtClean="0"/>
              <a:t>Sore throat/stuffy nose</a:t>
            </a:r>
          </a:p>
          <a:p>
            <a:pPr lvl="2"/>
            <a:r>
              <a:rPr lang="en-US" dirty="0" smtClean="0"/>
              <a:t>Sprains/strains</a:t>
            </a:r>
          </a:p>
          <a:p>
            <a:pPr lvl="2"/>
            <a:r>
              <a:rPr lang="en-US" dirty="0" smtClean="0"/>
              <a:t>And more!</a:t>
            </a:r>
          </a:p>
        </p:txBody>
      </p:sp>
      <p:pic>
        <p:nvPicPr>
          <p:cNvPr id="4" name="Picture 3" descr="telemedicin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5029200"/>
            <a:ext cx="1371600" cy="1371600"/>
          </a:xfrm>
          <a:prstGeom prst="rect">
            <a:avLst/>
          </a:prstGeom>
        </p:spPr>
      </p:pic>
    </p:spTree>
    <p:extLst>
      <p:ext uri="{BB962C8B-B14F-4D97-AF65-F5344CB8AC3E}">
        <p14:creationId xmlns:p14="http://schemas.microsoft.com/office/powerpoint/2010/main" val="12681163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Dental Coverage</a:t>
            </a:r>
            <a:endParaRPr lang="en-US" dirty="0"/>
          </a:p>
        </p:txBody>
      </p:sp>
      <p:sp>
        <p:nvSpPr>
          <p:cNvPr id="3" name="Content Placeholder 2"/>
          <p:cNvSpPr>
            <a:spLocks noGrp="1"/>
          </p:cNvSpPr>
          <p:nvPr>
            <p:ph idx="1"/>
          </p:nvPr>
        </p:nvSpPr>
        <p:spPr/>
        <p:txBody>
          <a:bodyPr/>
          <a:lstStyle/>
          <a:p>
            <a:r>
              <a:rPr lang="en-US" dirty="0" smtClean="0"/>
              <a:t>Keep your smile attractive—and keep tabs on your overall health</a:t>
            </a:r>
          </a:p>
        </p:txBody>
      </p:sp>
      <p:pic>
        <p:nvPicPr>
          <p:cNvPr id="5" name="Picture 4" descr="Dental.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5029200"/>
            <a:ext cx="1372847" cy="1372847"/>
          </a:xfrm>
          <a:prstGeom prst="rect">
            <a:avLst/>
          </a:prstGeom>
        </p:spPr>
      </p:pic>
    </p:spTree>
    <p:extLst>
      <p:ext uri="{BB962C8B-B14F-4D97-AF65-F5344CB8AC3E}">
        <p14:creationId xmlns:p14="http://schemas.microsoft.com/office/powerpoint/2010/main" val="3528222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Passive Enrollment</a:t>
            </a:r>
            <a:endParaRPr lang="en-US" dirty="0"/>
          </a:p>
        </p:txBody>
      </p:sp>
      <p:sp>
        <p:nvSpPr>
          <p:cNvPr id="3" name="Content Placeholder 2"/>
          <p:cNvSpPr>
            <a:spLocks noGrp="1"/>
          </p:cNvSpPr>
          <p:nvPr>
            <p:ph idx="1"/>
          </p:nvPr>
        </p:nvSpPr>
        <p:spPr/>
        <p:txBody>
          <a:bodyPr/>
          <a:lstStyle/>
          <a:p>
            <a:r>
              <a:rPr lang="en-US" dirty="0" smtClean="0"/>
              <a:t>Happy with your current elections?</a:t>
            </a:r>
          </a:p>
          <a:p>
            <a:pPr lvl="1"/>
            <a:r>
              <a:rPr lang="en-US" dirty="0" smtClean="0"/>
              <a:t>There’s nothing you need to do</a:t>
            </a:r>
          </a:p>
          <a:p>
            <a:pPr lvl="1"/>
            <a:r>
              <a:rPr lang="en-US" dirty="0" smtClean="0"/>
              <a:t>Your elections will roll over</a:t>
            </a:r>
          </a:p>
          <a:p>
            <a:pPr lvl="1"/>
            <a:r>
              <a:rPr lang="en-US" b="1" dirty="0" smtClean="0"/>
              <a:t>EXCEPT</a:t>
            </a:r>
            <a:r>
              <a:rPr lang="en-US" dirty="0" smtClean="0"/>
              <a:t> flexible spending account (FSA) elections, which will </a:t>
            </a:r>
            <a:r>
              <a:rPr lang="en-US" b="1" dirty="0" smtClean="0"/>
              <a:t>not </a:t>
            </a:r>
            <a:r>
              <a:rPr lang="en-US" dirty="0" smtClean="0"/>
              <a:t>roll over</a:t>
            </a:r>
          </a:p>
        </p:txBody>
      </p:sp>
      <p:pic>
        <p:nvPicPr>
          <p:cNvPr id="4" name="Picture 3" descr="Limited plan.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8795" y="5002795"/>
            <a:ext cx="1409391" cy="1409391"/>
          </a:xfrm>
          <a:prstGeom prst="rect">
            <a:avLst/>
          </a:prstGeom>
        </p:spPr>
      </p:pic>
    </p:spTree>
    <p:extLst>
      <p:ext uri="{BB962C8B-B14F-4D97-AF65-F5344CB8AC3E}">
        <p14:creationId xmlns:p14="http://schemas.microsoft.com/office/powerpoint/2010/main" val="42752428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Dental Coverage</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FF0000"/>
                </a:solidFill>
              </a:rPr>
              <a:t>[INSERT PLAN COMPARISON CHART]</a:t>
            </a:r>
          </a:p>
        </p:txBody>
      </p:sp>
      <p:pic>
        <p:nvPicPr>
          <p:cNvPr id="4" name="Picture 3" descr="Dental.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5029200"/>
            <a:ext cx="1372847" cy="1372847"/>
          </a:xfrm>
          <a:prstGeom prst="rect">
            <a:avLst/>
          </a:prstGeom>
        </p:spPr>
      </p:pic>
    </p:spTree>
    <p:extLst>
      <p:ext uri="{BB962C8B-B14F-4D97-AF65-F5344CB8AC3E}">
        <p14:creationId xmlns:p14="http://schemas.microsoft.com/office/powerpoint/2010/main" val="16302424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Vision.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5029200"/>
            <a:ext cx="1385390" cy="1385390"/>
          </a:xfrm>
          <a:prstGeom prst="rect">
            <a:avLst/>
          </a:prstGeom>
        </p:spPr>
      </p:pic>
      <p:sp>
        <p:nvSpPr>
          <p:cNvPr id="2" name="Title 1"/>
          <p:cNvSpPr>
            <a:spLocks noGrp="1"/>
          </p:cNvSpPr>
          <p:nvPr>
            <p:ph type="title"/>
          </p:nvPr>
        </p:nvSpPr>
        <p:spPr/>
        <p:txBody>
          <a:bodyPr/>
          <a:lstStyle/>
          <a:p>
            <a:r>
              <a:rPr lang="en-US" dirty="0" smtClean="0"/>
              <a:t>Vision Coverage</a:t>
            </a:r>
            <a:endParaRPr lang="en-US" dirty="0"/>
          </a:p>
        </p:txBody>
      </p:sp>
      <p:sp>
        <p:nvSpPr>
          <p:cNvPr id="3" name="Content Placeholder 2"/>
          <p:cNvSpPr>
            <a:spLocks noGrp="1"/>
          </p:cNvSpPr>
          <p:nvPr>
            <p:ph idx="1"/>
          </p:nvPr>
        </p:nvSpPr>
        <p:spPr/>
        <p:txBody>
          <a:bodyPr/>
          <a:lstStyle/>
          <a:p>
            <a:r>
              <a:rPr lang="en-US" dirty="0" smtClean="0"/>
              <a:t>Protect your eyes—and detect early warning signs</a:t>
            </a:r>
          </a:p>
        </p:txBody>
      </p:sp>
    </p:spTree>
    <p:extLst>
      <p:ext uri="{BB962C8B-B14F-4D97-AF65-F5344CB8AC3E}">
        <p14:creationId xmlns:p14="http://schemas.microsoft.com/office/powerpoint/2010/main" val="119920971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 Coverage</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FF0000"/>
                </a:solidFill>
              </a:rPr>
              <a:t>[INSERT PLAN COMPARISON CHART]</a:t>
            </a:r>
          </a:p>
        </p:txBody>
      </p:sp>
      <p:pic>
        <p:nvPicPr>
          <p:cNvPr id="4" name="Picture 3" descr="Vision.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5029200"/>
            <a:ext cx="1385390" cy="1385390"/>
          </a:xfrm>
          <a:prstGeom prst="rect">
            <a:avLst/>
          </a:prstGeom>
        </p:spPr>
      </p:pic>
    </p:spTree>
    <p:extLst>
      <p:ext uri="{BB962C8B-B14F-4D97-AF65-F5344CB8AC3E}">
        <p14:creationId xmlns:p14="http://schemas.microsoft.com/office/powerpoint/2010/main" val="71571802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ccounting.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5026560"/>
            <a:ext cx="1421473" cy="1421473"/>
          </a:xfrm>
          <a:prstGeom prst="rect">
            <a:avLst/>
          </a:prstGeom>
        </p:spPr>
      </p:pic>
      <p:sp>
        <p:nvSpPr>
          <p:cNvPr id="2" name="Title 1"/>
          <p:cNvSpPr>
            <a:spLocks noGrp="1"/>
          </p:cNvSpPr>
          <p:nvPr>
            <p:ph type="title"/>
          </p:nvPr>
        </p:nvSpPr>
        <p:spPr/>
        <p:txBody>
          <a:bodyPr/>
          <a:lstStyle/>
          <a:p>
            <a:r>
              <a:rPr lang="en-US" dirty="0" smtClean="0"/>
              <a:t>401(k) Plan</a:t>
            </a:r>
            <a:endParaRPr lang="en-US" dirty="0"/>
          </a:p>
        </p:txBody>
      </p:sp>
      <p:sp>
        <p:nvSpPr>
          <p:cNvPr id="3" name="Content Placeholder 2"/>
          <p:cNvSpPr>
            <a:spLocks noGrp="1"/>
          </p:cNvSpPr>
          <p:nvPr>
            <p:ph idx="1"/>
          </p:nvPr>
        </p:nvSpPr>
        <p:spPr/>
        <p:txBody>
          <a:bodyPr/>
          <a:lstStyle/>
          <a:p>
            <a:r>
              <a:rPr lang="en-US" dirty="0" smtClean="0"/>
              <a:t>Save for the retirement of your dreams on a tax-deferred basis</a:t>
            </a:r>
          </a:p>
        </p:txBody>
      </p:sp>
    </p:spTree>
    <p:extLst>
      <p:ext uri="{BB962C8B-B14F-4D97-AF65-F5344CB8AC3E}">
        <p14:creationId xmlns:p14="http://schemas.microsoft.com/office/powerpoint/2010/main" val="243305123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401(k) Plan Advantages</a:t>
            </a:r>
            <a:endParaRPr lang="en-US" dirty="0"/>
          </a:p>
        </p:txBody>
      </p:sp>
      <p:sp>
        <p:nvSpPr>
          <p:cNvPr id="3" name="Content Placeholder 2"/>
          <p:cNvSpPr>
            <a:spLocks noGrp="1"/>
          </p:cNvSpPr>
          <p:nvPr>
            <p:ph idx="1"/>
          </p:nvPr>
        </p:nvSpPr>
        <p:spPr/>
        <p:txBody>
          <a:bodyPr/>
          <a:lstStyle/>
          <a:p>
            <a:r>
              <a:rPr lang="en-US" dirty="0" smtClean="0"/>
              <a:t>Matching contributions</a:t>
            </a:r>
          </a:p>
          <a:p>
            <a:r>
              <a:rPr lang="en-US" dirty="0" smtClean="0"/>
              <a:t>Deferred taxes</a:t>
            </a:r>
          </a:p>
          <a:p>
            <a:r>
              <a:rPr lang="en-US" dirty="0" smtClean="0"/>
              <a:t>Compounded growth potential</a:t>
            </a:r>
          </a:p>
          <a:p>
            <a:r>
              <a:rPr lang="en-US" dirty="0" smtClean="0"/>
              <a:t>Investment choices</a:t>
            </a:r>
          </a:p>
        </p:txBody>
      </p:sp>
      <p:pic>
        <p:nvPicPr>
          <p:cNvPr id="4" name="Picture 3" descr="Accounting.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5026560"/>
            <a:ext cx="1421473" cy="1421473"/>
          </a:xfrm>
          <a:prstGeom prst="rect">
            <a:avLst/>
          </a:prstGeom>
        </p:spPr>
      </p:pic>
    </p:spTree>
    <p:extLst>
      <p:ext uri="{BB962C8B-B14F-4D97-AF65-F5344CB8AC3E}">
        <p14:creationId xmlns:p14="http://schemas.microsoft.com/office/powerpoint/2010/main" val="217737548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401(k) Plan Advantages</a:t>
            </a:r>
            <a:endParaRPr lang="en-US" dirty="0"/>
          </a:p>
        </p:txBody>
      </p:sp>
      <p:sp>
        <p:nvSpPr>
          <p:cNvPr id="3" name="Content Placeholder 2"/>
          <p:cNvSpPr>
            <a:spLocks noGrp="1"/>
          </p:cNvSpPr>
          <p:nvPr>
            <p:ph idx="1"/>
          </p:nvPr>
        </p:nvSpPr>
        <p:spPr/>
        <p:txBody>
          <a:bodyPr/>
          <a:lstStyle/>
          <a:p>
            <a:r>
              <a:rPr lang="en-US" dirty="0" smtClean="0"/>
              <a:t>Deferred taxes</a:t>
            </a:r>
          </a:p>
          <a:p>
            <a:r>
              <a:rPr lang="en-US" dirty="0" smtClean="0"/>
              <a:t>Compounded growth potential</a:t>
            </a:r>
          </a:p>
          <a:p>
            <a:r>
              <a:rPr lang="en-US" dirty="0" smtClean="0"/>
              <a:t>Investment choices</a:t>
            </a:r>
          </a:p>
        </p:txBody>
      </p:sp>
      <p:pic>
        <p:nvPicPr>
          <p:cNvPr id="4" name="Picture 3" descr="Accounting.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5026560"/>
            <a:ext cx="1421473" cy="1421473"/>
          </a:xfrm>
          <a:prstGeom prst="rect">
            <a:avLst/>
          </a:prstGeom>
        </p:spPr>
      </p:pic>
    </p:spTree>
    <p:extLst>
      <p:ext uri="{BB962C8B-B14F-4D97-AF65-F5344CB8AC3E}">
        <p14:creationId xmlns:p14="http://schemas.microsoft.com/office/powerpoint/2010/main" val="328105870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 Accident Benefit</a:t>
            </a:r>
            <a:endParaRPr lang="en-US" dirty="0"/>
          </a:p>
        </p:txBody>
      </p:sp>
      <p:sp>
        <p:nvSpPr>
          <p:cNvPr id="3" name="Content Placeholder 2"/>
          <p:cNvSpPr>
            <a:spLocks noGrp="1"/>
          </p:cNvSpPr>
          <p:nvPr>
            <p:ph idx="1"/>
          </p:nvPr>
        </p:nvSpPr>
        <p:spPr/>
        <p:txBody>
          <a:bodyPr/>
          <a:lstStyle/>
          <a:p>
            <a:r>
              <a:rPr lang="en-US" dirty="0" smtClean="0"/>
              <a:t>Covers injuries or death sustained during business travel</a:t>
            </a:r>
          </a:p>
        </p:txBody>
      </p:sp>
      <p:pic>
        <p:nvPicPr>
          <p:cNvPr id="5" name="Picture 4" descr="Travel.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5033651"/>
            <a:ext cx="1443349" cy="1443349"/>
          </a:xfrm>
          <a:prstGeom prst="rect">
            <a:avLst/>
          </a:prstGeom>
        </p:spPr>
      </p:pic>
    </p:spTree>
    <p:extLst>
      <p:ext uri="{BB962C8B-B14F-4D97-AF65-F5344CB8AC3E}">
        <p14:creationId xmlns:p14="http://schemas.microsoft.com/office/powerpoint/2010/main" val="6035946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ravel.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5033651"/>
            <a:ext cx="1443349" cy="1443349"/>
          </a:xfrm>
          <a:prstGeom prst="rect">
            <a:avLst/>
          </a:prstGeom>
        </p:spPr>
      </p:pic>
      <p:sp>
        <p:nvSpPr>
          <p:cNvPr id="2" name="Title 1"/>
          <p:cNvSpPr>
            <a:spLocks noGrp="1"/>
          </p:cNvSpPr>
          <p:nvPr>
            <p:ph type="title"/>
          </p:nvPr>
        </p:nvSpPr>
        <p:spPr/>
        <p:txBody>
          <a:bodyPr/>
          <a:lstStyle/>
          <a:p>
            <a:r>
              <a:rPr lang="en-US" dirty="0" smtClean="0"/>
              <a:t>Travel Assistance Benefit</a:t>
            </a:r>
            <a:endParaRPr lang="en-US" dirty="0"/>
          </a:p>
        </p:txBody>
      </p:sp>
      <p:sp>
        <p:nvSpPr>
          <p:cNvPr id="3" name="Content Placeholder 2"/>
          <p:cNvSpPr>
            <a:spLocks noGrp="1"/>
          </p:cNvSpPr>
          <p:nvPr>
            <p:ph idx="1"/>
          </p:nvPr>
        </p:nvSpPr>
        <p:spPr/>
        <p:txBody>
          <a:bodyPr/>
          <a:lstStyle/>
          <a:p>
            <a:r>
              <a:rPr lang="en-US" dirty="0" smtClean="0"/>
              <a:t>Provides 24/7 access to personal and emergency assistance when you are traveling</a:t>
            </a:r>
            <a:r>
              <a:rPr lang="en-US" dirty="0"/>
              <a:t> </a:t>
            </a:r>
            <a:r>
              <a:rPr lang="en-US" dirty="0" smtClean="0"/>
              <a:t>for business or personal reasons</a:t>
            </a:r>
          </a:p>
          <a:p>
            <a:r>
              <a:rPr lang="en-US" dirty="0" smtClean="0"/>
              <a:t>Dependents traveling with you are also eligible</a:t>
            </a:r>
          </a:p>
        </p:txBody>
      </p:sp>
    </p:spTree>
    <p:extLst>
      <p:ext uri="{BB962C8B-B14F-4D97-AF65-F5344CB8AC3E}">
        <p14:creationId xmlns:p14="http://schemas.microsoft.com/office/powerpoint/2010/main" val="329859884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Life and AD&amp;D Coverage</a:t>
            </a:r>
            <a:endParaRPr lang="en-US" dirty="0"/>
          </a:p>
        </p:txBody>
      </p:sp>
      <p:pic>
        <p:nvPicPr>
          <p:cNvPr id="4" name="Picture 3" descr="Life Insuranc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39341" y="4977141"/>
            <a:ext cx="1398218" cy="1398218"/>
          </a:xfrm>
          <a:prstGeom prst="rect">
            <a:avLst/>
          </a:prstGeom>
        </p:spPr>
      </p:pic>
      <p:sp>
        <p:nvSpPr>
          <p:cNvPr id="3" name="Content Placeholder 2"/>
          <p:cNvSpPr>
            <a:spLocks noGrp="1"/>
          </p:cNvSpPr>
          <p:nvPr>
            <p:ph idx="1"/>
          </p:nvPr>
        </p:nvSpPr>
        <p:spPr/>
        <p:txBody>
          <a:bodyPr/>
          <a:lstStyle/>
          <a:p>
            <a:r>
              <a:rPr lang="en-US" dirty="0" smtClean="0"/>
              <a:t>Basic </a:t>
            </a:r>
            <a:r>
              <a:rPr lang="en-US" dirty="0"/>
              <a:t>protection </a:t>
            </a:r>
            <a:r>
              <a:rPr lang="en-US" dirty="0" smtClean="0"/>
              <a:t>designed to help you maintain financial security</a:t>
            </a:r>
          </a:p>
        </p:txBody>
      </p:sp>
    </p:spTree>
    <p:extLst>
      <p:ext uri="{BB962C8B-B14F-4D97-AF65-F5344CB8AC3E}">
        <p14:creationId xmlns:p14="http://schemas.microsoft.com/office/powerpoint/2010/main" val="217456944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Supplemental Life Coverage</a:t>
            </a:r>
            <a:endParaRPr lang="en-US" dirty="0"/>
          </a:p>
        </p:txBody>
      </p:sp>
      <p:sp>
        <p:nvSpPr>
          <p:cNvPr id="3" name="Content Placeholder 2"/>
          <p:cNvSpPr>
            <a:spLocks noGrp="1"/>
          </p:cNvSpPr>
          <p:nvPr>
            <p:ph idx="1"/>
          </p:nvPr>
        </p:nvSpPr>
        <p:spPr/>
        <p:txBody>
          <a:bodyPr/>
          <a:lstStyle/>
          <a:p>
            <a:r>
              <a:rPr lang="en-US" dirty="0" smtClean="0"/>
              <a:t>Basic </a:t>
            </a:r>
            <a:r>
              <a:rPr lang="en-US" dirty="0"/>
              <a:t>protection </a:t>
            </a:r>
            <a:r>
              <a:rPr lang="en-US" dirty="0" smtClean="0"/>
              <a:t>designed to help you maintain financial security</a:t>
            </a:r>
          </a:p>
          <a:p>
            <a:r>
              <a:rPr lang="en-US" dirty="0" smtClean="0"/>
              <a:t>Evidence of Insurability (EOI) required in some instances</a:t>
            </a:r>
          </a:p>
        </p:txBody>
      </p:sp>
      <p:pic>
        <p:nvPicPr>
          <p:cNvPr id="4" name="Picture 3" descr="Life Insuranc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39341" y="4977141"/>
            <a:ext cx="1398218" cy="1398218"/>
          </a:xfrm>
          <a:prstGeom prst="rect">
            <a:avLst/>
          </a:prstGeom>
        </p:spPr>
      </p:pic>
    </p:spTree>
    <p:extLst>
      <p:ext uri="{BB962C8B-B14F-4D97-AF65-F5344CB8AC3E}">
        <p14:creationId xmlns:p14="http://schemas.microsoft.com/office/powerpoint/2010/main" val="713190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Passive Enrollment</a:t>
            </a:r>
            <a:endParaRPr lang="en-US" dirty="0"/>
          </a:p>
        </p:txBody>
      </p:sp>
      <p:sp>
        <p:nvSpPr>
          <p:cNvPr id="3" name="Content Placeholder 2"/>
          <p:cNvSpPr>
            <a:spLocks noGrp="1"/>
          </p:cNvSpPr>
          <p:nvPr>
            <p:ph idx="1"/>
          </p:nvPr>
        </p:nvSpPr>
        <p:spPr/>
        <p:txBody>
          <a:bodyPr/>
          <a:lstStyle/>
          <a:p>
            <a:r>
              <a:rPr lang="en-US" dirty="0" smtClean="0"/>
              <a:t>Happy with your current elections?</a:t>
            </a:r>
          </a:p>
          <a:p>
            <a:pPr lvl="1"/>
            <a:r>
              <a:rPr lang="en-US" dirty="0" smtClean="0"/>
              <a:t>There’s nothing you need to do</a:t>
            </a:r>
          </a:p>
          <a:p>
            <a:pPr lvl="1"/>
            <a:r>
              <a:rPr lang="en-US" dirty="0" smtClean="0"/>
              <a:t>Your elections will roll over</a:t>
            </a:r>
          </a:p>
          <a:p>
            <a:pPr lvl="1"/>
            <a:r>
              <a:rPr lang="en-US" b="1" dirty="0" smtClean="0"/>
              <a:t>EXCEPT</a:t>
            </a:r>
            <a:r>
              <a:rPr lang="en-US" dirty="0" smtClean="0"/>
              <a:t> health savings account (HSA) and flexible spending account (FSA) elections, which will </a:t>
            </a:r>
            <a:r>
              <a:rPr lang="en-US" b="1" dirty="0" smtClean="0"/>
              <a:t>not </a:t>
            </a:r>
            <a:r>
              <a:rPr lang="en-US" dirty="0" smtClean="0"/>
              <a:t>roll over</a:t>
            </a:r>
          </a:p>
        </p:txBody>
      </p:sp>
      <p:pic>
        <p:nvPicPr>
          <p:cNvPr id="4" name="Picture 3" descr="Limited plan.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8795" y="5002795"/>
            <a:ext cx="1409391" cy="1409391"/>
          </a:xfrm>
          <a:prstGeom prst="rect">
            <a:avLst/>
          </a:prstGeom>
        </p:spPr>
      </p:pic>
    </p:spTree>
    <p:extLst>
      <p:ext uri="{BB962C8B-B14F-4D97-AF65-F5344CB8AC3E}">
        <p14:creationId xmlns:p14="http://schemas.microsoft.com/office/powerpoint/2010/main" val="269194217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hot-long-term disability.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4951486"/>
            <a:ext cx="1399731" cy="1399731"/>
          </a:xfrm>
          <a:prstGeom prst="rect">
            <a:avLst/>
          </a:prstGeom>
        </p:spPr>
      </p:pic>
      <p:sp>
        <p:nvSpPr>
          <p:cNvPr id="2" name="Title 1"/>
          <p:cNvSpPr>
            <a:spLocks noGrp="1"/>
          </p:cNvSpPr>
          <p:nvPr>
            <p:ph type="title"/>
          </p:nvPr>
        </p:nvSpPr>
        <p:spPr/>
        <p:txBody>
          <a:bodyPr/>
          <a:lstStyle/>
          <a:p>
            <a:r>
              <a:rPr lang="en-US" dirty="0" smtClean="0"/>
              <a:t>Disability Coverage</a:t>
            </a:r>
            <a:endParaRPr lang="en-US" dirty="0"/>
          </a:p>
        </p:txBody>
      </p:sp>
      <p:sp>
        <p:nvSpPr>
          <p:cNvPr id="3" name="Content Placeholder 2"/>
          <p:cNvSpPr>
            <a:spLocks noGrp="1"/>
          </p:cNvSpPr>
          <p:nvPr>
            <p:ph idx="1"/>
          </p:nvPr>
        </p:nvSpPr>
        <p:spPr/>
        <p:txBody>
          <a:bodyPr/>
          <a:lstStyle/>
          <a:p>
            <a:r>
              <a:rPr lang="en-US" dirty="0" smtClean="0"/>
              <a:t>Income protection in the event that you are unable to work due to an injury or illness</a:t>
            </a:r>
          </a:p>
        </p:txBody>
      </p:sp>
    </p:spTree>
    <p:extLst>
      <p:ext uri="{BB962C8B-B14F-4D97-AF65-F5344CB8AC3E}">
        <p14:creationId xmlns:p14="http://schemas.microsoft.com/office/powerpoint/2010/main" val="416156852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Short-Term Disability (STD) Coverage</a:t>
            </a:r>
            <a:endParaRPr lang="en-US" dirty="0"/>
          </a:p>
        </p:txBody>
      </p:sp>
      <p:sp>
        <p:nvSpPr>
          <p:cNvPr id="3" name="Content Placeholder 2"/>
          <p:cNvSpPr>
            <a:spLocks noGrp="1"/>
          </p:cNvSpPr>
          <p:nvPr>
            <p:ph idx="1"/>
          </p:nvPr>
        </p:nvSpPr>
        <p:spPr/>
        <p:txBody>
          <a:bodyPr/>
          <a:lstStyle/>
          <a:p>
            <a:r>
              <a:rPr lang="en-US" dirty="0" smtClean="0"/>
              <a:t>Helps cover financial needs should you need to take a leave from work due to a lengthy illness, a disabling injury or the birth of a child</a:t>
            </a:r>
          </a:p>
        </p:txBody>
      </p:sp>
      <p:pic>
        <p:nvPicPr>
          <p:cNvPr id="4" name="Picture 3" descr="shot-long-term disability.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4951486"/>
            <a:ext cx="1399731" cy="1399731"/>
          </a:xfrm>
          <a:prstGeom prst="rect">
            <a:avLst/>
          </a:prstGeom>
        </p:spPr>
      </p:pic>
    </p:spTree>
    <p:extLst>
      <p:ext uri="{BB962C8B-B14F-4D97-AF65-F5344CB8AC3E}">
        <p14:creationId xmlns:p14="http://schemas.microsoft.com/office/powerpoint/2010/main" val="216026631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Long-Term Disability (LTD) Coverage</a:t>
            </a:r>
            <a:endParaRPr lang="en-US" dirty="0"/>
          </a:p>
        </p:txBody>
      </p:sp>
      <p:sp>
        <p:nvSpPr>
          <p:cNvPr id="3" name="Content Placeholder 2"/>
          <p:cNvSpPr>
            <a:spLocks noGrp="1"/>
          </p:cNvSpPr>
          <p:nvPr>
            <p:ph idx="1"/>
          </p:nvPr>
        </p:nvSpPr>
        <p:spPr/>
        <p:txBody>
          <a:bodyPr/>
          <a:lstStyle/>
          <a:p>
            <a:r>
              <a:rPr lang="en-US" dirty="0" smtClean="0"/>
              <a:t>Helps cover financial needs should you need to take an extended leave from work due to a lengthy illness or a disabling injury</a:t>
            </a:r>
          </a:p>
        </p:txBody>
      </p:sp>
      <p:pic>
        <p:nvPicPr>
          <p:cNvPr id="4" name="Picture 3" descr="shot-long-term disability.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4951486"/>
            <a:ext cx="1399731" cy="1399731"/>
          </a:xfrm>
          <a:prstGeom prst="rect">
            <a:avLst/>
          </a:prstGeom>
        </p:spPr>
      </p:pic>
    </p:spTree>
    <p:extLst>
      <p:ext uri="{BB962C8B-B14F-4D97-AF65-F5344CB8AC3E}">
        <p14:creationId xmlns:p14="http://schemas.microsoft.com/office/powerpoint/2010/main" val="7682216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Flexible Spending Accounts (FSAs)</a:t>
            </a:r>
            <a:endParaRPr lang="en-US" dirty="0"/>
          </a:p>
        </p:txBody>
      </p:sp>
      <p:sp>
        <p:nvSpPr>
          <p:cNvPr id="3" name="Content Placeholder 2"/>
          <p:cNvSpPr>
            <a:spLocks noGrp="1"/>
          </p:cNvSpPr>
          <p:nvPr>
            <p:ph idx="1"/>
          </p:nvPr>
        </p:nvSpPr>
        <p:spPr/>
        <p:txBody>
          <a:bodyPr/>
          <a:lstStyle/>
          <a:p>
            <a:r>
              <a:rPr lang="en-US" dirty="0" smtClean="0"/>
              <a:t>Set aside pre-tax dollars for qualified health care and/or dependent care expenses</a:t>
            </a:r>
          </a:p>
        </p:txBody>
      </p:sp>
    </p:spTree>
    <p:extLst>
      <p:ext uri="{BB962C8B-B14F-4D97-AF65-F5344CB8AC3E}">
        <p14:creationId xmlns:p14="http://schemas.microsoft.com/office/powerpoint/2010/main" val="375429559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FSAs Work</a:t>
            </a:r>
            <a:endParaRPr lang="en-US" dirty="0"/>
          </a:p>
        </p:txBody>
      </p:sp>
      <p:sp>
        <p:nvSpPr>
          <p:cNvPr id="3" name="Content Placeholder 2"/>
          <p:cNvSpPr>
            <a:spLocks noGrp="1"/>
          </p:cNvSpPr>
          <p:nvPr>
            <p:ph idx="1"/>
          </p:nvPr>
        </p:nvSpPr>
        <p:spPr/>
        <p:txBody>
          <a:bodyPr/>
          <a:lstStyle/>
          <a:p>
            <a:r>
              <a:rPr lang="en-US" dirty="0" smtClean="0"/>
              <a:t>You contribute via pre-tax payroll deductions</a:t>
            </a:r>
          </a:p>
          <a:p>
            <a:r>
              <a:rPr lang="en-US" dirty="0" smtClean="0"/>
              <a:t>Money goes into FSA before taxes are calculated—so your taxable income is reduced</a:t>
            </a:r>
          </a:p>
          <a:p>
            <a:r>
              <a:rPr lang="en-US" dirty="0" smtClean="0"/>
              <a:t>You can reimburse yourself tax free for qualified expenses</a:t>
            </a:r>
          </a:p>
          <a:p>
            <a:r>
              <a:rPr lang="en-US" dirty="0" smtClean="0"/>
              <a:t>Remaining funds are forfeited</a:t>
            </a:r>
          </a:p>
        </p:txBody>
      </p:sp>
    </p:spTree>
    <p:extLst>
      <p:ext uri="{BB962C8B-B14F-4D97-AF65-F5344CB8AC3E}">
        <p14:creationId xmlns:p14="http://schemas.microsoft.com/office/powerpoint/2010/main" val="106509967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Example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966675047"/>
              </p:ext>
            </p:extLst>
          </p:nvPr>
        </p:nvGraphicFramePr>
        <p:xfrm>
          <a:off x="457200" y="1676400"/>
          <a:ext cx="7848600" cy="2865120"/>
        </p:xfrm>
        <a:graphic>
          <a:graphicData uri="http://schemas.openxmlformats.org/drawingml/2006/table">
            <a:tbl>
              <a:tblPr firstRow="1" bandRow="1">
                <a:tableStyleId>{5C22544A-7EE6-4342-B048-85BDC9FD1C3A}</a:tableStyleId>
              </a:tblPr>
              <a:tblGrid>
                <a:gridCol w="2616200"/>
                <a:gridCol w="2616200"/>
                <a:gridCol w="2616200"/>
              </a:tblGrid>
              <a:tr h="370840">
                <a:tc>
                  <a:txBody>
                    <a:bodyPr/>
                    <a:lstStyle/>
                    <a:p>
                      <a:endParaRPr lang="en-US" dirty="0"/>
                    </a:p>
                  </a:txBody>
                  <a:tcPr>
                    <a:solidFill>
                      <a:srgbClr val="167BD4"/>
                    </a:solidFill>
                  </a:tcPr>
                </a:tc>
                <a:tc>
                  <a:txBody>
                    <a:bodyPr/>
                    <a:lstStyle/>
                    <a:p>
                      <a:r>
                        <a:rPr lang="en-US" dirty="0" smtClean="0"/>
                        <a:t>Using the FSA</a:t>
                      </a:r>
                      <a:endParaRPr lang="en-US" dirty="0"/>
                    </a:p>
                  </a:txBody>
                  <a:tcPr>
                    <a:solidFill>
                      <a:srgbClr val="167BD4"/>
                    </a:solidFill>
                  </a:tcPr>
                </a:tc>
                <a:tc>
                  <a:txBody>
                    <a:bodyPr/>
                    <a:lstStyle/>
                    <a:p>
                      <a:r>
                        <a:rPr lang="en-US" dirty="0" smtClean="0"/>
                        <a:t>Not Using the FSA</a:t>
                      </a:r>
                      <a:endParaRPr lang="en-US" dirty="0"/>
                    </a:p>
                  </a:txBody>
                  <a:tcPr>
                    <a:solidFill>
                      <a:srgbClr val="167BD4"/>
                    </a:solidFill>
                  </a:tcPr>
                </a:tc>
              </a:tr>
              <a:tr h="370840">
                <a:tc>
                  <a:txBody>
                    <a:bodyPr/>
                    <a:lstStyle/>
                    <a:p>
                      <a:r>
                        <a:rPr lang="en-US" dirty="0" smtClean="0"/>
                        <a:t>Annual Pay</a:t>
                      </a:r>
                      <a:endParaRPr lang="en-US" dirty="0"/>
                    </a:p>
                  </a:txBody>
                  <a:tcPr/>
                </a:tc>
                <a:tc>
                  <a:txBody>
                    <a:bodyPr/>
                    <a:lstStyle/>
                    <a:p>
                      <a:r>
                        <a:rPr lang="en-US" dirty="0" smtClean="0"/>
                        <a:t>$50,000</a:t>
                      </a:r>
                      <a:endParaRPr lang="en-US" dirty="0"/>
                    </a:p>
                  </a:txBody>
                  <a:tcPr/>
                </a:tc>
                <a:tc>
                  <a:txBody>
                    <a:bodyPr/>
                    <a:lstStyle/>
                    <a:p>
                      <a:r>
                        <a:rPr lang="en-US" dirty="0" smtClean="0"/>
                        <a:t>$50,000</a:t>
                      </a:r>
                      <a:endParaRPr lang="en-US" dirty="0"/>
                    </a:p>
                  </a:txBody>
                  <a:tcPr/>
                </a:tc>
              </a:tr>
              <a:tr h="370840">
                <a:tc>
                  <a:txBody>
                    <a:bodyPr/>
                    <a:lstStyle/>
                    <a:p>
                      <a:r>
                        <a:rPr lang="en-US" dirty="0" smtClean="0"/>
                        <a:t>Pre-Tax FSA Contributions</a:t>
                      </a:r>
                      <a:endParaRPr lang="en-US" dirty="0"/>
                    </a:p>
                  </a:txBody>
                  <a:tcPr/>
                </a:tc>
                <a:tc>
                  <a:txBody>
                    <a:bodyPr/>
                    <a:lstStyle/>
                    <a:p>
                      <a:r>
                        <a:rPr lang="en-US" dirty="0" smtClean="0"/>
                        <a:t>($1,000)</a:t>
                      </a:r>
                      <a:endParaRPr lang="en-US" dirty="0"/>
                    </a:p>
                  </a:txBody>
                  <a:tcPr/>
                </a:tc>
                <a:tc>
                  <a:txBody>
                    <a:bodyPr/>
                    <a:lstStyle/>
                    <a:p>
                      <a:r>
                        <a:rPr lang="en-US" dirty="0" smtClean="0"/>
                        <a:t>N/A</a:t>
                      </a:r>
                      <a:endParaRPr lang="en-US" dirty="0"/>
                    </a:p>
                  </a:txBody>
                  <a:tcPr/>
                </a:tc>
              </a:tr>
              <a:tr h="370840">
                <a:tc>
                  <a:txBody>
                    <a:bodyPr/>
                    <a:lstStyle/>
                    <a:p>
                      <a:r>
                        <a:rPr lang="en-US" dirty="0" smtClean="0"/>
                        <a:t>Federal, State</a:t>
                      </a:r>
                      <a:r>
                        <a:rPr lang="en-US" baseline="0" dirty="0" smtClean="0"/>
                        <a:t> and Social Security Taxes* </a:t>
                      </a:r>
                      <a:endParaRPr lang="en-US" dirty="0"/>
                    </a:p>
                  </a:txBody>
                  <a:tcPr/>
                </a:tc>
                <a:tc>
                  <a:txBody>
                    <a:bodyPr/>
                    <a:lstStyle/>
                    <a:p>
                      <a:r>
                        <a:rPr lang="en-US" dirty="0" smtClean="0"/>
                        <a:t>($14,700)</a:t>
                      </a:r>
                      <a:endParaRPr lang="en-US" dirty="0"/>
                    </a:p>
                  </a:txBody>
                  <a:tcPr/>
                </a:tc>
                <a:tc>
                  <a:txBody>
                    <a:bodyPr/>
                    <a:lstStyle/>
                    <a:p>
                      <a:r>
                        <a:rPr lang="en-US" dirty="0" smtClean="0"/>
                        <a:t>($15,000)</a:t>
                      </a:r>
                      <a:endParaRPr lang="en-US" dirty="0"/>
                    </a:p>
                  </a:txBody>
                  <a:tcPr/>
                </a:tc>
              </a:tr>
              <a:tr h="370840">
                <a:tc>
                  <a:txBody>
                    <a:bodyPr/>
                    <a:lstStyle/>
                    <a:p>
                      <a:r>
                        <a:rPr lang="en-US" dirty="0" smtClean="0"/>
                        <a:t>Health Care</a:t>
                      </a:r>
                      <a:r>
                        <a:rPr lang="en-US" baseline="0" dirty="0" smtClean="0"/>
                        <a:t> Expenses</a:t>
                      </a:r>
                      <a:endParaRPr lang="en-US" dirty="0"/>
                    </a:p>
                  </a:txBody>
                  <a:tcPr/>
                </a:tc>
                <a:tc>
                  <a:txBody>
                    <a:bodyPr/>
                    <a:lstStyle/>
                    <a:p>
                      <a:r>
                        <a:rPr lang="en-US" dirty="0" smtClean="0"/>
                        <a:t>Covered using FSA</a:t>
                      </a:r>
                      <a:r>
                        <a:rPr lang="en-US" baseline="0" dirty="0" smtClean="0"/>
                        <a:t> funds</a:t>
                      </a:r>
                      <a:endParaRPr lang="en-US" dirty="0"/>
                    </a:p>
                  </a:txBody>
                  <a:tcPr/>
                </a:tc>
                <a:tc>
                  <a:txBody>
                    <a:bodyPr/>
                    <a:lstStyle/>
                    <a:p>
                      <a:r>
                        <a:rPr lang="en-US" dirty="0" smtClean="0"/>
                        <a:t>($1,000)</a:t>
                      </a:r>
                      <a:endParaRPr lang="en-US" dirty="0"/>
                    </a:p>
                  </a:txBody>
                  <a:tcPr/>
                </a:tc>
              </a:tr>
              <a:tr h="370840">
                <a:tc>
                  <a:txBody>
                    <a:bodyPr/>
                    <a:lstStyle/>
                    <a:p>
                      <a:r>
                        <a:rPr lang="en-US" dirty="0" smtClean="0"/>
                        <a:t>Net take-Home Pay</a:t>
                      </a:r>
                      <a:endParaRPr lang="en-US" dirty="0"/>
                    </a:p>
                  </a:txBody>
                  <a:tcPr/>
                </a:tc>
                <a:tc>
                  <a:txBody>
                    <a:bodyPr/>
                    <a:lstStyle/>
                    <a:p>
                      <a:r>
                        <a:rPr lang="en-US" dirty="0" smtClean="0"/>
                        <a:t>$34,300</a:t>
                      </a:r>
                      <a:endParaRPr lang="en-US" dirty="0"/>
                    </a:p>
                  </a:txBody>
                  <a:tcPr/>
                </a:tc>
                <a:tc>
                  <a:txBody>
                    <a:bodyPr/>
                    <a:lstStyle/>
                    <a:p>
                      <a:r>
                        <a:rPr lang="en-US" dirty="0" smtClean="0"/>
                        <a:t>$34,000</a:t>
                      </a:r>
                      <a:endParaRPr lang="en-US" dirty="0"/>
                    </a:p>
                  </a:txBody>
                  <a:tcPr/>
                </a:tc>
              </a:tr>
              <a:tr h="370840">
                <a:tc>
                  <a:txBody>
                    <a:bodyPr/>
                    <a:lstStyle/>
                    <a:p>
                      <a:r>
                        <a:rPr lang="en-US" dirty="0" smtClean="0"/>
                        <a:t>TAX</a:t>
                      </a:r>
                      <a:r>
                        <a:rPr lang="en-US" baseline="0" dirty="0" smtClean="0"/>
                        <a:t> SAVINGS</a:t>
                      </a:r>
                      <a:endParaRPr lang="en-US" dirty="0"/>
                    </a:p>
                  </a:txBody>
                  <a:tcPr/>
                </a:tc>
                <a:tc>
                  <a:txBody>
                    <a:bodyPr/>
                    <a:lstStyle/>
                    <a:p>
                      <a:r>
                        <a:rPr lang="en-US" dirty="0" smtClean="0"/>
                        <a:t>$300</a:t>
                      </a:r>
                      <a:endParaRPr lang="en-US" dirty="0"/>
                    </a:p>
                  </a:txBody>
                  <a:tcPr/>
                </a:tc>
                <a:tc>
                  <a:txBody>
                    <a:bodyPr/>
                    <a:lstStyle/>
                    <a:p>
                      <a:r>
                        <a:rPr lang="en-US" dirty="0" smtClean="0"/>
                        <a:t>N/A</a:t>
                      </a:r>
                      <a:endParaRPr lang="en-US" dirty="0"/>
                    </a:p>
                  </a:txBody>
                  <a:tcPr/>
                </a:tc>
              </a:tr>
            </a:tbl>
          </a:graphicData>
        </a:graphic>
      </p:graphicFrame>
      <p:sp>
        <p:nvSpPr>
          <p:cNvPr id="4" name="TextBox 3"/>
          <p:cNvSpPr txBox="1"/>
          <p:nvPr/>
        </p:nvSpPr>
        <p:spPr>
          <a:xfrm>
            <a:off x="457200" y="4724400"/>
            <a:ext cx="6172200" cy="261610"/>
          </a:xfrm>
          <a:prstGeom prst="rect">
            <a:avLst/>
          </a:prstGeom>
          <a:noFill/>
        </p:spPr>
        <p:txBody>
          <a:bodyPr wrap="square" rtlCol="0">
            <a:spAutoFit/>
          </a:bodyPr>
          <a:lstStyle/>
          <a:p>
            <a:r>
              <a:rPr lang="en-US" sz="1100" i="1" dirty="0" smtClean="0"/>
              <a:t>*Assuming typical taxes of approximately 30 percent</a:t>
            </a:r>
            <a:endParaRPr lang="en-US" sz="1100" i="1" dirty="0"/>
          </a:p>
        </p:txBody>
      </p:sp>
    </p:spTree>
    <p:extLst>
      <p:ext uri="{BB962C8B-B14F-4D97-AF65-F5344CB8AC3E}">
        <p14:creationId xmlns:p14="http://schemas.microsoft.com/office/powerpoint/2010/main" val="244978781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FSA Options</a:t>
            </a:r>
            <a:endParaRPr lang="en-US" dirty="0"/>
          </a:p>
        </p:txBody>
      </p:sp>
      <p:sp>
        <p:nvSpPr>
          <p:cNvPr id="3" name="Content Placeholder 2"/>
          <p:cNvSpPr>
            <a:spLocks noGrp="1"/>
          </p:cNvSpPr>
          <p:nvPr>
            <p:ph idx="1"/>
          </p:nvPr>
        </p:nvSpPr>
        <p:spPr/>
        <p:txBody>
          <a:bodyPr>
            <a:normAutofit lnSpcReduction="10000"/>
          </a:bodyPr>
          <a:lstStyle/>
          <a:p>
            <a:r>
              <a:rPr lang="en-US" dirty="0" smtClean="0"/>
              <a:t>Health care FSA</a:t>
            </a:r>
          </a:p>
          <a:p>
            <a:pPr lvl="1"/>
            <a:r>
              <a:rPr lang="en-US" dirty="0" smtClean="0"/>
              <a:t>Medical</a:t>
            </a:r>
          </a:p>
          <a:p>
            <a:pPr lvl="1"/>
            <a:r>
              <a:rPr lang="en-US" dirty="0" smtClean="0"/>
              <a:t>Prescription Drug</a:t>
            </a:r>
          </a:p>
          <a:p>
            <a:pPr lvl="1"/>
            <a:r>
              <a:rPr lang="en-US" dirty="0" smtClean="0"/>
              <a:t>Dental</a:t>
            </a:r>
          </a:p>
          <a:p>
            <a:pPr lvl="1"/>
            <a:r>
              <a:rPr lang="en-US" dirty="0" smtClean="0"/>
              <a:t>Vision</a:t>
            </a:r>
          </a:p>
          <a:p>
            <a:r>
              <a:rPr lang="en-US" dirty="0" smtClean="0"/>
              <a:t>Dependent care FSA</a:t>
            </a:r>
          </a:p>
          <a:p>
            <a:pPr lvl="1"/>
            <a:r>
              <a:rPr lang="en-US" dirty="0"/>
              <a:t>Preschool </a:t>
            </a:r>
          </a:p>
          <a:p>
            <a:pPr lvl="1"/>
            <a:r>
              <a:rPr lang="en-US" dirty="0"/>
              <a:t>Summer day camp </a:t>
            </a:r>
          </a:p>
          <a:p>
            <a:pPr lvl="1"/>
            <a:r>
              <a:rPr lang="en-US" dirty="0"/>
              <a:t>Before- or after-school programs </a:t>
            </a:r>
          </a:p>
          <a:p>
            <a:pPr lvl="1"/>
            <a:r>
              <a:rPr lang="en-US" dirty="0"/>
              <a:t>Child care </a:t>
            </a:r>
          </a:p>
          <a:p>
            <a:pPr lvl="1"/>
            <a:r>
              <a:rPr lang="en-US" dirty="0"/>
              <a:t>Care for an elderly parent </a:t>
            </a:r>
          </a:p>
          <a:p>
            <a:endParaRPr lang="en-US" dirty="0" smtClean="0"/>
          </a:p>
        </p:txBody>
      </p:sp>
    </p:spTree>
    <p:extLst>
      <p:ext uri="{BB962C8B-B14F-4D97-AF65-F5344CB8AC3E}">
        <p14:creationId xmlns:p14="http://schemas.microsoft.com/office/powerpoint/2010/main" val="89005489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Limited-Purpose Health Care FSAs</a:t>
            </a:r>
            <a:endParaRPr lang="en-US" dirty="0"/>
          </a:p>
        </p:txBody>
      </p:sp>
      <p:sp>
        <p:nvSpPr>
          <p:cNvPr id="3" name="Content Placeholder 2"/>
          <p:cNvSpPr>
            <a:spLocks noGrp="1"/>
          </p:cNvSpPr>
          <p:nvPr>
            <p:ph idx="1"/>
          </p:nvPr>
        </p:nvSpPr>
        <p:spPr/>
        <p:txBody>
          <a:bodyPr/>
          <a:lstStyle/>
          <a:p>
            <a:r>
              <a:rPr lang="en-US" dirty="0" smtClean="0"/>
              <a:t>For those with an HSA</a:t>
            </a:r>
          </a:p>
          <a:p>
            <a:r>
              <a:rPr lang="en-US" dirty="0" smtClean="0"/>
              <a:t>Limited to reimbursement of qualified dental and vision expenses </a:t>
            </a:r>
          </a:p>
        </p:txBody>
      </p:sp>
    </p:spTree>
    <p:extLst>
      <p:ext uri="{BB962C8B-B14F-4D97-AF65-F5344CB8AC3E}">
        <p14:creationId xmlns:p14="http://schemas.microsoft.com/office/powerpoint/2010/main" val="149878757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arking.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23449" y="4887347"/>
            <a:ext cx="1446396" cy="1446396"/>
          </a:xfrm>
          <a:prstGeom prst="rect">
            <a:avLst/>
          </a:prstGeom>
        </p:spPr>
      </p:pic>
      <p:sp>
        <p:nvSpPr>
          <p:cNvPr id="2" name="Title 1"/>
          <p:cNvSpPr>
            <a:spLocks noGrp="1"/>
          </p:cNvSpPr>
          <p:nvPr>
            <p:ph type="title"/>
          </p:nvPr>
        </p:nvSpPr>
        <p:spPr/>
        <p:txBody>
          <a:bodyPr/>
          <a:lstStyle/>
          <a:p>
            <a:r>
              <a:rPr lang="en-US" dirty="0" smtClean="0"/>
              <a:t>Parking &amp; Transit Program</a:t>
            </a:r>
            <a:endParaRPr lang="en-US" dirty="0"/>
          </a:p>
        </p:txBody>
      </p:sp>
      <p:sp>
        <p:nvSpPr>
          <p:cNvPr id="3" name="Content Placeholder 2"/>
          <p:cNvSpPr>
            <a:spLocks noGrp="1"/>
          </p:cNvSpPr>
          <p:nvPr>
            <p:ph idx="1"/>
          </p:nvPr>
        </p:nvSpPr>
        <p:spPr/>
        <p:txBody>
          <a:bodyPr/>
          <a:lstStyle/>
          <a:p>
            <a:r>
              <a:rPr lang="en-US" dirty="0" smtClean="0"/>
              <a:t>Use pre-tax dollars to pay for parking and transit expenses</a:t>
            </a:r>
          </a:p>
        </p:txBody>
      </p:sp>
    </p:spTree>
    <p:extLst>
      <p:ext uri="{BB962C8B-B14F-4D97-AF65-F5344CB8AC3E}">
        <p14:creationId xmlns:p14="http://schemas.microsoft.com/office/powerpoint/2010/main" val="91754127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ritical Illness.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2920" y="4874520"/>
            <a:ext cx="1436699" cy="1436699"/>
          </a:xfrm>
          <a:prstGeom prst="rect">
            <a:avLst/>
          </a:prstGeom>
        </p:spPr>
      </p:pic>
      <p:sp>
        <p:nvSpPr>
          <p:cNvPr id="2" name="Title 1"/>
          <p:cNvSpPr>
            <a:spLocks noGrp="1"/>
          </p:cNvSpPr>
          <p:nvPr>
            <p:ph type="title"/>
          </p:nvPr>
        </p:nvSpPr>
        <p:spPr/>
        <p:txBody>
          <a:bodyPr>
            <a:normAutofit/>
          </a:bodyPr>
          <a:lstStyle/>
          <a:p>
            <a:r>
              <a:rPr lang="en-US" dirty="0" smtClean="0"/>
              <a:t>Voluntary Critical Illness Insurance</a:t>
            </a:r>
            <a:endParaRPr lang="en-US" dirty="0"/>
          </a:p>
        </p:txBody>
      </p:sp>
      <p:sp>
        <p:nvSpPr>
          <p:cNvPr id="3" name="Content Placeholder 2"/>
          <p:cNvSpPr>
            <a:spLocks noGrp="1"/>
          </p:cNvSpPr>
          <p:nvPr>
            <p:ph idx="1"/>
          </p:nvPr>
        </p:nvSpPr>
        <p:spPr/>
        <p:txBody>
          <a:bodyPr/>
          <a:lstStyle/>
          <a:p>
            <a:r>
              <a:rPr lang="en-US" dirty="0" smtClean="0"/>
              <a:t>Designed to complement your medical coverage</a:t>
            </a:r>
            <a:endParaRPr lang="en-US" b="1" dirty="0" smtClean="0"/>
          </a:p>
          <a:p>
            <a:r>
              <a:rPr lang="en-US" dirty="0" smtClean="0"/>
              <a:t>Lump-sum payment upon diagnosis of certain covered conditions</a:t>
            </a:r>
          </a:p>
          <a:p>
            <a:r>
              <a:rPr lang="en-US" dirty="0" smtClean="0"/>
              <a:t>Use any way you want</a:t>
            </a:r>
          </a:p>
        </p:txBody>
      </p:sp>
    </p:spTree>
    <p:extLst>
      <p:ext uri="{BB962C8B-B14F-4D97-AF65-F5344CB8AC3E}">
        <p14:creationId xmlns:p14="http://schemas.microsoft.com/office/powerpoint/2010/main" val="3002750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Qualified Life Events</a:t>
            </a:r>
            <a:endParaRPr lang="en-US" dirty="0"/>
          </a:p>
        </p:txBody>
      </p:sp>
      <p:sp>
        <p:nvSpPr>
          <p:cNvPr id="3" name="Content Placeholder 2"/>
          <p:cNvSpPr>
            <a:spLocks noGrp="1"/>
          </p:cNvSpPr>
          <p:nvPr>
            <p:ph idx="1"/>
          </p:nvPr>
        </p:nvSpPr>
        <p:spPr/>
        <p:txBody>
          <a:bodyPr>
            <a:normAutofit/>
          </a:bodyPr>
          <a:lstStyle/>
          <a:p>
            <a:r>
              <a:rPr lang="en-US" dirty="0" smtClean="0"/>
              <a:t>Benefits are effective for the entire plan year, unless you (or your dependents) experience a change in:</a:t>
            </a:r>
          </a:p>
          <a:p>
            <a:pPr lvl="1"/>
            <a:r>
              <a:rPr lang="en-US" dirty="0" smtClean="0"/>
              <a:t>Marital status</a:t>
            </a:r>
          </a:p>
          <a:p>
            <a:pPr lvl="1"/>
            <a:r>
              <a:rPr lang="en-US" dirty="0" smtClean="0"/>
              <a:t>Your number of dependents (e.g., birth, adoption)</a:t>
            </a:r>
          </a:p>
          <a:p>
            <a:pPr lvl="1"/>
            <a:r>
              <a:rPr lang="en-US" dirty="0" smtClean="0"/>
              <a:t>Employment status</a:t>
            </a:r>
          </a:p>
          <a:p>
            <a:pPr lvl="1"/>
            <a:r>
              <a:rPr lang="en-US" dirty="0" smtClean="0"/>
              <a:t>Benefits coverage or cost</a:t>
            </a:r>
          </a:p>
          <a:p>
            <a:pPr lvl="1"/>
            <a:r>
              <a:rPr lang="en-US" dirty="0" smtClean="0"/>
              <a:t>Entitlement to government health care or premium assistance for it</a:t>
            </a:r>
          </a:p>
        </p:txBody>
      </p:sp>
      <p:pic>
        <p:nvPicPr>
          <p:cNvPr id="4" name="Picture 3" descr="Limited plan.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8795" y="5002795"/>
            <a:ext cx="1409391" cy="1409391"/>
          </a:xfrm>
          <a:prstGeom prst="rect">
            <a:avLst/>
          </a:prstGeom>
        </p:spPr>
      </p:pic>
    </p:spTree>
    <p:extLst>
      <p:ext uri="{BB962C8B-B14F-4D97-AF65-F5344CB8AC3E}">
        <p14:creationId xmlns:p14="http://schemas.microsoft.com/office/powerpoint/2010/main" val="186296829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cciden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4876800"/>
            <a:ext cx="1434303" cy="1434303"/>
          </a:xfrm>
          <a:prstGeom prst="rect">
            <a:avLst/>
          </a:prstGeom>
        </p:spPr>
      </p:pic>
      <p:sp>
        <p:nvSpPr>
          <p:cNvPr id="2" name="Title 1"/>
          <p:cNvSpPr>
            <a:spLocks noGrp="1"/>
          </p:cNvSpPr>
          <p:nvPr>
            <p:ph type="title"/>
          </p:nvPr>
        </p:nvSpPr>
        <p:spPr/>
        <p:txBody>
          <a:bodyPr>
            <a:normAutofit/>
          </a:bodyPr>
          <a:lstStyle/>
          <a:p>
            <a:r>
              <a:rPr lang="en-US" dirty="0" smtClean="0"/>
              <a:t>Voluntary Accident Insurance</a:t>
            </a:r>
            <a:endParaRPr lang="en-US" dirty="0"/>
          </a:p>
        </p:txBody>
      </p:sp>
      <p:sp>
        <p:nvSpPr>
          <p:cNvPr id="3" name="Content Placeholder 2"/>
          <p:cNvSpPr>
            <a:spLocks noGrp="1"/>
          </p:cNvSpPr>
          <p:nvPr>
            <p:ph idx="1"/>
          </p:nvPr>
        </p:nvSpPr>
        <p:spPr/>
        <p:txBody>
          <a:bodyPr/>
          <a:lstStyle/>
          <a:p>
            <a:r>
              <a:rPr lang="en-US" dirty="0" smtClean="0"/>
              <a:t>Designed to complement your medical coverage</a:t>
            </a:r>
            <a:endParaRPr lang="en-US" b="1" dirty="0" smtClean="0"/>
          </a:p>
          <a:p>
            <a:r>
              <a:rPr lang="en-US" dirty="0" smtClean="0"/>
              <a:t>Pays you money based on the injury and treatment you receive</a:t>
            </a:r>
          </a:p>
        </p:txBody>
      </p:sp>
    </p:spTree>
    <p:extLst>
      <p:ext uri="{BB962C8B-B14F-4D97-AF65-F5344CB8AC3E}">
        <p14:creationId xmlns:p14="http://schemas.microsoft.com/office/powerpoint/2010/main" val="20568851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ospital indemnity.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4876800"/>
            <a:ext cx="1436868" cy="1436868"/>
          </a:xfrm>
          <a:prstGeom prst="rect">
            <a:avLst/>
          </a:prstGeom>
        </p:spPr>
      </p:pic>
      <p:sp>
        <p:nvSpPr>
          <p:cNvPr id="2" name="Title 1"/>
          <p:cNvSpPr>
            <a:spLocks noGrp="1"/>
          </p:cNvSpPr>
          <p:nvPr>
            <p:ph type="title"/>
          </p:nvPr>
        </p:nvSpPr>
        <p:spPr/>
        <p:txBody>
          <a:bodyPr>
            <a:normAutofit/>
          </a:bodyPr>
          <a:lstStyle/>
          <a:p>
            <a:r>
              <a:rPr lang="en-US" dirty="0" smtClean="0"/>
              <a:t>Group Hospital Indemnity Insurance</a:t>
            </a:r>
            <a:endParaRPr lang="en-US" dirty="0"/>
          </a:p>
        </p:txBody>
      </p:sp>
      <p:sp>
        <p:nvSpPr>
          <p:cNvPr id="3" name="Content Placeholder 2"/>
          <p:cNvSpPr>
            <a:spLocks noGrp="1"/>
          </p:cNvSpPr>
          <p:nvPr>
            <p:ph idx="1"/>
          </p:nvPr>
        </p:nvSpPr>
        <p:spPr/>
        <p:txBody>
          <a:bodyPr/>
          <a:lstStyle/>
          <a:p>
            <a:r>
              <a:rPr lang="en-US" dirty="0" smtClean="0"/>
              <a:t>Designed to complement your medical coverage</a:t>
            </a:r>
            <a:endParaRPr lang="en-US" b="1" dirty="0" smtClean="0"/>
          </a:p>
          <a:p>
            <a:r>
              <a:rPr lang="en-US" dirty="0" smtClean="0"/>
              <a:t>Eases financial impact of hospitalization</a:t>
            </a:r>
          </a:p>
          <a:p>
            <a:r>
              <a:rPr lang="en-US" dirty="0" smtClean="0"/>
              <a:t>Pays: </a:t>
            </a:r>
          </a:p>
          <a:p>
            <a:pPr lvl="1"/>
            <a:r>
              <a:rPr lang="en-US" dirty="0" smtClean="0"/>
              <a:t>Flat amount for hospital admission</a:t>
            </a:r>
          </a:p>
          <a:p>
            <a:pPr lvl="1"/>
            <a:r>
              <a:rPr lang="en-US" dirty="0" smtClean="0"/>
              <a:t>Per day amount for each day of a covered stay</a:t>
            </a:r>
          </a:p>
        </p:txBody>
      </p:sp>
    </p:spTree>
    <p:extLst>
      <p:ext uri="{BB962C8B-B14F-4D97-AF65-F5344CB8AC3E}">
        <p14:creationId xmlns:p14="http://schemas.microsoft.com/office/powerpoint/2010/main" val="98295138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dentity Thef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4851932"/>
            <a:ext cx="1447132" cy="1447132"/>
          </a:xfrm>
          <a:prstGeom prst="rect">
            <a:avLst/>
          </a:prstGeom>
        </p:spPr>
      </p:pic>
      <p:sp>
        <p:nvSpPr>
          <p:cNvPr id="2" name="Title 1"/>
          <p:cNvSpPr>
            <a:spLocks noGrp="1"/>
          </p:cNvSpPr>
          <p:nvPr>
            <p:ph type="title"/>
          </p:nvPr>
        </p:nvSpPr>
        <p:spPr/>
        <p:txBody>
          <a:bodyPr>
            <a:normAutofit/>
          </a:bodyPr>
          <a:lstStyle/>
          <a:p>
            <a:r>
              <a:rPr lang="en-US" dirty="0" smtClean="0"/>
              <a:t>Identity Protection Benefit</a:t>
            </a:r>
            <a:endParaRPr lang="en-US" dirty="0"/>
          </a:p>
        </p:txBody>
      </p:sp>
      <p:sp>
        <p:nvSpPr>
          <p:cNvPr id="3" name="Content Placeholder 2"/>
          <p:cNvSpPr>
            <a:spLocks noGrp="1"/>
          </p:cNvSpPr>
          <p:nvPr>
            <p:ph idx="1"/>
          </p:nvPr>
        </p:nvSpPr>
        <p:spPr/>
        <p:txBody>
          <a:bodyPr/>
          <a:lstStyle/>
          <a:p>
            <a:r>
              <a:rPr lang="en-US" dirty="0" smtClean="0"/>
              <a:t>Actively monitors for exposure of your personal data</a:t>
            </a:r>
          </a:p>
        </p:txBody>
      </p:sp>
    </p:spTree>
    <p:extLst>
      <p:ext uri="{BB962C8B-B14F-4D97-AF65-F5344CB8AC3E}">
        <p14:creationId xmlns:p14="http://schemas.microsoft.com/office/powerpoint/2010/main" val="302351991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egal.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4876800"/>
            <a:ext cx="1447248" cy="1447248"/>
          </a:xfrm>
          <a:prstGeom prst="rect">
            <a:avLst/>
          </a:prstGeom>
        </p:spPr>
      </p:pic>
      <p:sp>
        <p:nvSpPr>
          <p:cNvPr id="2" name="Title 1"/>
          <p:cNvSpPr>
            <a:spLocks noGrp="1"/>
          </p:cNvSpPr>
          <p:nvPr>
            <p:ph type="title"/>
          </p:nvPr>
        </p:nvSpPr>
        <p:spPr/>
        <p:txBody>
          <a:bodyPr>
            <a:normAutofit/>
          </a:bodyPr>
          <a:lstStyle/>
          <a:p>
            <a:r>
              <a:rPr lang="en-US" dirty="0" smtClean="0"/>
              <a:t>Group Legal Plan</a:t>
            </a:r>
            <a:endParaRPr lang="en-US" dirty="0"/>
          </a:p>
        </p:txBody>
      </p:sp>
      <p:sp>
        <p:nvSpPr>
          <p:cNvPr id="3" name="Content Placeholder 2"/>
          <p:cNvSpPr>
            <a:spLocks noGrp="1"/>
          </p:cNvSpPr>
          <p:nvPr>
            <p:ph idx="1"/>
          </p:nvPr>
        </p:nvSpPr>
        <p:spPr/>
        <p:txBody>
          <a:bodyPr/>
          <a:lstStyle/>
          <a:p>
            <a:r>
              <a:rPr lang="en-US" dirty="0" smtClean="0"/>
              <a:t>Low monthly premium</a:t>
            </a:r>
          </a:p>
          <a:p>
            <a:r>
              <a:rPr lang="en-US" dirty="0" smtClean="0"/>
              <a:t>Access to legal assistance for you and your family for:</a:t>
            </a:r>
          </a:p>
          <a:p>
            <a:pPr lvl="1"/>
            <a:r>
              <a:rPr lang="en-US" dirty="0" smtClean="0"/>
              <a:t>Estate planning</a:t>
            </a:r>
          </a:p>
          <a:p>
            <a:pPr lvl="1"/>
            <a:r>
              <a:rPr lang="en-US" dirty="0" smtClean="0"/>
              <a:t>Real estate</a:t>
            </a:r>
          </a:p>
          <a:p>
            <a:pPr lvl="1"/>
            <a:r>
              <a:rPr lang="en-US" dirty="0" smtClean="0"/>
              <a:t>Family law</a:t>
            </a:r>
          </a:p>
          <a:p>
            <a:pPr lvl="1"/>
            <a:r>
              <a:rPr lang="en-US" dirty="0" smtClean="0"/>
              <a:t>Consumer protection</a:t>
            </a:r>
          </a:p>
          <a:p>
            <a:pPr lvl="1"/>
            <a:r>
              <a:rPr lang="en-US" dirty="0" smtClean="0"/>
              <a:t>And more</a:t>
            </a:r>
          </a:p>
        </p:txBody>
      </p:sp>
    </p:spTree>
    <p:extLst>
      <p:ext uri="{BB962C8B-B14F-4D97-AF65-F5344CB8AC3E}">
        <p14:creationId xmlns:p14="http://schemas.microsoft.com/office/powerpoint/2010/main" val="380104105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ng term car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4876800"/>
            <a:ext cx="1447132" cy="1447132"/>
          </a:xfrm>
          <a:prstGeom prst="rect">
            <a:avLst/>
          </a:prstGeom>
        </p:spPr>
      </p:pic>
      <p:sp>
        <p:nvSpPr>
          <p:cNvPr id="2" name="Title 1"/>
          <p:cNvSpPr>
            <a:spLocks noGrp="1"/>
          </p:cNvSpPr>
          <p:nvPr>
            <p:ph type="title"/>
          </p:nvPr>
        </p:nvSpPr>
        <p:spPr/>
        <p:txBody>
          <a:bodyPr>
            <a:normAutofit/>
          </a:bodyPr>
          <a:lstStyle/>
          <a:p>
            <a:r>
              <a:rPr lang="en-US" dirty="0" smtClean="0"/>
              <a:t>Group Long-Term Care Coverage</a:t>
            </a:r>
            <a:endParaRPr lang="en-US" dirty="0"/>
          </a:p>
        </p:txBody>
      </p:sp>
      <p:sp>
        <p:nvSpPr>
          <p:cNvPr id="3" name="Content Placeholder 2"/>
          <p:cNvSpPr>
            <a:spLocks noGrp="1"/>
          </p:cNvSpPr>
          <p:nvPr>
            <p:ph idx="1"/>
          </p:nvPr>
        </p:nvSpPr>
        <p:spPr/>
        <p:txBody>
          <a:bodyPr/>
          <a:lstStyle/>
          <a:p>
            <a:r>
              <a:rPr lang="en-US" dirty="0" smtClean="0"/>
              <a:t>Helps cover the cost of long-term care </a:t>
            </a:r>
            <a:r>
              <a:rPr lang="en-US" dirty="0"/>
              <a:t>if you ever need assistance or care due to an accident, injury, illness or age-related health issue</a:t>
            </a:r>
            <a:endParaRPr lang="en-US" dirty="0" smtClean="0"/>
          </a:p>
          <a:p>
            <a:r>
              <a:rPr lang="en-US" dirty="0" smtClean="0"/>
              <a:t>Coverage </a:t>
            </a:r>
            <a:r>
              <a:rPr lang="en-US" dirty="0"/>
              <a:t>available at various levels and types of facilities</a:t>
            </a:r>
          </a:p>
          <a:p>
            <a:r>
              <a:rPr lang="en-US" dirty="0" smtClean="0"/>
              <a:t>For you, your spouse, your parents and your grandparents</a:t>
            </a:r>
          </a:p>
        </p:txBody>
      </p:sp>
    </p:spTree>
    <p:extLst>
      <p:ext uri="{BB962C8B-B14F-4D97-AF65-F5344CB8AC3E}">
        <p14:creationId xmlns:p14="http://schemas.microsoft.com/office/powerpoint/2010/main" val="304294504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uto and hom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4876800"/>
            <a:ext cx="1434839" cy="1434839"/>
          </a:xfrm>
          <a:prstGeom prst="rect">
            <a:avLst/>
          </a:prstGeom>
        </p:spPr>
      </p:pic>
      <p:sp>
        <p:nvSpPr>
          <p:cNvPr id="2" name="Title 1"/>
          <p:cNvSpPr>
            <a:spLocks noGrp="1"/>
          </p:cNvSpPr>
          <p:nvPr>
            <p:ph type="title"/>
          </p:nvPr>
        </p:nvSpPr>
        <p:spPr/>
        <p:txBody>
          <a:bodyPr>
            <a:normAutofit/>
          </a:bodyPr>
          <a:lstStyle/>
          <a:p>
            <a:r>
              <a:rPr lang="en-US" dirty="0" smtClean="0"/>
              <a:t>Group Auto and Home Insurance</a:t>
            </a:r>
            <a:endParaRPr lang="en-US" dirty="0"/>
          </a:p>
        </p:txBody>
      </p:sp>
      <p:sp>
        <p:nvSpPr>
          <p:cNvPr id="3" name="Content Placeholder 2"/>
          <p:cNvSpPr>
            <a:spLocks noGrp="1"/>
          </p:cNvSpPr>
          <p:nvPr>
            <p:ph idx="1"/>
          </p:nvPr>
        </p:nvSpPr>
        <p:spPr/>
        <p:txBody>
          <a:bodyPr/>
          <a:lstStyle/>
          <a:p>
            <a:r>
              <a:rPr lang="en-US" dirty="0" smtClean="0"/>
              <a:t>Personal lines of auto and home insurance at discounted rates</a:t>
            </a:r>
          </a:p>
        </p:txBody>
      </p:sp>
    </p:spTree>
    <p:extLst>
      <p:ext uri="{BB962C8B-B14F-4D97-AF65-F5344CB8AC3E}">
        <p14:creationId xmlns:p14="http://schemas.microsoft.com/office/powerpoint/2010/main" val="21901034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e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4876800"/>
            <a:ext cx="1434303" cy="1434303"/>
          </a:xfrm>
          <a:prstGeom prst="rect">
            <a:avLst/>
          </a:prstGeom>
        </p:spPr>
      </p:pic>
      <p:sp>
        <p:nvSpPr>
          <p:cNvPr id="2" name="Title 1"/>
          <p:cNvSpPr>
            <a:spLocks noGrp="1"/>
          </p:cNvSpPr>
          <p:nvPr>
            <p:ph type="title"/>
          </p:nvPr>
        </p:nvSpPr>
        <p:spPr/>
        <p:txBody>
          <a:bodyPr>
            <a:normAutofit/>
          </a:bodyPr>
          <a:lstStyle/>
          <a:p>
            <a:r>
              <a:rPr lang="en-US" dirty="0" smtClean="0"/>
              <a:t>Voluntary Pet Insurance</a:t>
            </a:r>
            <a:endParaRPr lang="en-US" dirty="0"/>
          </a:p>
        </p:txBody>
      </p:sp>
      <p:sp>
        <p:nvSpPr>
          <p:cNvPr id="3" name="Content Placeholder 2"/>
          <p:cNvSpPr>
            <a:spLocks noGrp="1"/>
          </p:cNvSpPr>
          <p:nvPr>
            <p:ph idx="1"/>
          </p:nvPr>
        </p:nvSpPr>
        <p:spPr/>
        <p:txBody>
          <a:bodyPr/>
          <a:lstStyle/>
          <a:p>
            <a:r>
              <a:rPr lang="en-US" dirty="0" smtClean="0"/>
              <a:t>Helps cover veterinary care costs</a:t>
            </a:r>
          </a:p>
          <a:p>
            <a:r>
              <a:rPr lang="en-US" dirty="0" smtClean="0"/>
              <a:t>Coverage available at discounted rates</a:t>
            </a:r>
          </a:p>
        </p:txBody>
      </p:sp>
    </p:spTree>
    <p:extLst>
      <p:ext uri="{BB962C8B-B14F-4D97-AF65-F5344CB8AC3E}">
        <p14:creationId xmlns:p14="http://schemas.microsoft.com/office/powerpoint/2010/main" val="260165896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A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4885944"/>
            <a:ext cx="1447800" cy="1447800"/>
          </a:xfrm>
          <a:prstGeom prst="rect">
            <a:avLst/>
          </a:prstGeom>
        </p:spPr>
      </p:pic>
      <p:sp>
        <p:nvSpPr>
          <p:cNvPr id="2" name="Title 1"/>
          <p:cNvSpPr>
            <a:spLocks noGrp="1"/>
          </p:cNvSpPr>
          <p:nvPr>
            <p:ph type="title"/>
          </p:nvPr>
        </p:nvSpPr>
        <p:spPr/>
        <p:txBody>
          <a:bodyPr>
            <a:normAutofit/>
          </a:bodyPr>
          <a:lstStyle/>
          <a:p>
            <a:r>
              <a:rPr lang="en-US" dirty="0" smtClean="0"/>
              <a:t>Employee Assistance Program (EAP)</a:t>
            </a:r>
            <a:endParaRPr lang="en-US" dirty="0"/>
          </a:p>
        </p:txBody>
      </p:sp>
      <p:sp>
        <p:nvSpPr>
          <p:cNvPr id="3" name="Content Placeholder 2"/>
          <p:cNvSpPr>
            <a:spLocks noGrp="1"/>
          </p:cNvSpPr>
          <p:nvPr>
            <p:ph idx="1"/>
          </p:nvPr>
        </p:nvSpPr>
        <p:spPr/>
        <p:txBody>
          <a:bodyPr/>
          <a:lstStyle/>
          <a:p>
            <a:r>
              <a:rPr lang="en-US" dirty="0" smtClean="0"/>
              <a:t>24/7 confidential assistance at </a:t>
            </a:r>
            <a:r>
              <a:rPr lang="en-US" b="1" dirty="0" smtClean="0"/>
              <a:t>no cost to you</a:t>
            </a:r>
          </a:p>
          <a:p>
            <a:r>
              <a:rPr lang="en-US" dirty="0" smtClean="0"/>
              <a:t>Assistance with:</a:t>
            </a:r>
          </a:p>
          <a:p>
            <a:pPr lvl="1"/>
            <a:r>
              <a:rPr lang="en-US" dirty="0" smtClean="0"/>
              <a:t>Day-to-day tasks (e.g., finding a last-minute sitter)</a:t>
            </a:r>
          </a:p>
          <a:p>
            <a:pPr lvl="1"/>
            <a:r>
              <a:rPr lang="en-US" dirty="0" smtClean="0"/>
              <a:t>Issues related to:</a:t>
            </a:r>
          </a:p>
          <a:p>
            <a:pPr lvl="2"/>
            <a:r>
              <a:rPr lang="en-US" dirty="0" smtClean="0"/>
              <a:t>Emotional well-being</a:t>
            </a:r>
          </a:p>
          <a:p>
            <a:pPr lvl="2"/>
            <a:r>
              <a:rPr lang="en-US" dirty="0" smtClean="0"/>
              <a:t>Family life</a:t>
            </a:r>
          </a:p>
          <a:p>
            <a:pPr lvl="2"/>
            <a:r>
              <a:rPr lang="en-US" dirty="0" smtClean="0"/>
              <a:t>Healthy living</a:t>
            </a:r>
          </a:p>
          <a:p>
            <a:pPr lvl="2"/>
            <a:r>
              <a:rPr lang="en-US" dirty="0" smtClean="0"/>
              <a:t>Legal/financial matters</a:t>
            </a:r>
          </a:p>
        </p:txBody>
      </p:sp>
    </p:spTree>
    <p:extLst>
      <p:ext uri="{BB962C8B-B14F-4D97-AF65-F5344CB8AC3E}">
        <p14:creationId xmlns:p14="http://schemas.microsoft.com/office/powerpoint/2010/main" val="39206332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167BD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286000"/>
            <a:ext cx="6096000" cy="1981200"/>
          </a:xfrm>
        </p:spPr>
        <p:txBody>
          <a:bodyPr>
            <a:noAutofit/>
          </a:bodyPr>
          <a:lstStyle/>
          <a:p>
            <a:r>
              <a:rPr lang="en-US" sz="7200" dirty="0" smtClean="0">
                <a:solidFill>
                  <a:srgbClr val="FFFFFF"/>
                </a:solidFill>
              </a:rPr>
              <a:t>HELPFUL TERMINOLOGY</a:t>
            </a:r>
            <a:endParaRPr lang="en-US" sz="7200" dirty="0">
              <a:solidFill>
                <a:srgbClr val="FFFFFF"/>
              </a:solidFill>
            </a:endParaRPr>
          </a:p>
        </p:txBody>
      </p:sp>
      <p:pic>
        <p:nvPicPr>
          <p:cNvPr id="4" name="Picture 3" descr="terminology-whit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00800" y="2057400"/>
            <a:ext cx="2371344" cy="2371344"/>
          </a:xfrm>
          <a:prstGeom prst="rect">
            <a:avLst/>
          </a:prstGeom>
        </p:spPr>
      </p:pic>
    </p:spTree>
    <p:extLst>
      <p:ext uri="{BB962C8B-B14F-4D97-AF65-F5344CB8AC3E}">
        <p14:creationId xmlns:p14="http://schemas.microsoft.com/office/powerpoint/2010/main" val="110988023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erminology.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4876800"/>
            <a:ext cx="1434302" cy="1434302"/>
          </a:xfrm>
          <a:prstGeom prst="rect">
            <a:avLst/>
          </a:prstGeom>
        </p:spPr>
      </p:pic>
      <p:sp>
        <p:nvSpPr>
          <p:cNvPr id="2" name="Title 1"/>
          <p:cNvSpPr>
            <a:spLocks noGrp="1"/>
          </p:cNvSpPr>
          <p:nvPr>
            <p:ph type="title"/>
          </p:nvPr>
        </p:nvSpPr>
        <p:spPr/>
        <p:txBody>
          <a:bodyPr/>
          <a:lstStyle/>
          <a:p>
            <a:r>
              <a:rPr lang="en-US" dirty="0" smtClean="0"/>
              <a:t>Helpful Terminology</a:t>
            </a:r>
            <a:endParaRPr lang="en-US" dirty="0"/>
          </a:p>
        </p:txBody>
      </p:sp>
      <p:sp>
        <p:nvSpPr>
          <p:cNvPr id="3" name="Content Placeholder 2"/>
          <p:cNvSpPr>
            <a:spLocks noGrp="1"/>
          </p:cNvSpPr>
          <p:nvPr>
            <p:ph idx="1"/>
          </p:nvPr>
        </p:nvSpPr>
        <p:spPr/>
        <p:txBody>
          <a:bodyPr/>
          <a:lstStyle/>
          <a:p>
            <a:r>
              <a:rPr lang="en-US" dirty="0" smtClean="0"/>
              <a:t>Premium</a:t>
            </a:r>
          </a:p>
        </p:txBody>
      </p:sp>
    </p:spTree>
    <p:extLst>
      <p:ext uri="{BB962C8B-B14F-4D97-AF65-F5344CB8AC3E}">
        <p14:creationId xmlns:p14="http://schemas.microsoft.com/office/powerpoint/2010/main" val="33941478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edical.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5002796"/>
            <a:ext cx="1407896" cy="1407896"/>
          </a:xfrm>
          <a:prstGeom prst="rect">
            <a:avLst/>
          </a:prstGeom>
        </p:spPr>
      </p:pic>
      <p:sp>
        <p:nvSpPr>
          <p:cNvPr id="2" name="Title 1"/>
          <p:cNvSpPr>
            <a:spLocks noGrp="1"/>
          </p:cNvSpPr>
          <p:nvPr>
            <p:ph type="title"/>
          </p:nvPr>
        </p:nvSpPr>
        <p:spPr/>
        <p:txBody>
          <a:bodyPr/>
          <a:lstStyle/>
          <a:p>
            <a:r>
              <a:rPr lang="en-US" dirty="0" smtClean="0"/>
              <a:t>Medical Coverage</a:t>
            </a:r>
            <a:endParaRPr lang="en-US" dirty="0"/>
          </a:p>
        </p:txBody>
      </p:sp>
      <p:sp>
        <p:nvSpPr>
          <p:cNvPr id="3" name="Content Placeholder 2"/>
          <p:cNvSpPr>
            <a:spLocks noGrp="1"/>
          </p:cNvSpPr>
          <p:nvPr>
            <p:ph idx="1"/>
          </p:nvPr>
        </p:nvSpPr>
        <p:spPr/>
        <p:txBody>
          <a:bodyPr/>
          <a:lstStyle/>
          <a:p>
            <a:r>
              <a:rPr lang="en-US" dirty="0" smtClean="0"/>
              <a:t>Health insurance for you and your dependents</a:t>
            </a:r>
          </a:p>
          <a:p>
            <a:r>
              <a:rPr lang="en-US" dirty="0" smtClean="0"/>
              <a:t>100% coverage for in-network preventive care</a:t>
            </a:r>
          </a:p>
        </p:txBody>
      </p:sp>
    </p:spTree>
    <p:extLst>
      <p:ext uri="{BB962C8B-B14F-4D97-AF65-F5344CB8AC3E}">
        <p14:creationId xmlns:p14="http://schemas.microsoft.com/office/powerpoint/2010/main" val="348602248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Terminology</a:t>
            </a:r>
            <a:endParaRPr lang="en-US" dirty="0"/>
          </a:p>
        </p:txBody>
      </p:sp>
      <p:sp>
        <p:nvSpPr>
          <p:cNvPr id="3" name="Content Placeholder 2"/>
          <p:cNvSpPr>
            <a:spLocks noGrp="1"/>
          </p:cNvSpPr>
          <p:nvPr>
            <p:ph idx="1"/>
          </p:nvPr>
        </p:nvSpPr>
        <p:spPr/>
        <p:txBody>
          <a:bodyPr/>
          <a:lstStyle/>
          <a:p>
            <a:r>
              <a:rPr lang="en-US" dirty="0" smtClean="0"/>
              <a:t>Networks</a:t>
            </a:r>
          </a:p>
        </p:txBody>
      </p:sp>
      <p:pic>
        <p:nvPicPr>
          <p:cNvPr id="4" name="Picture 3" descr="terminology.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4876800"/>
            <a:ext cx="1434302" cy="1434302"/>
          </a:xfrm>
          <a:prstGeom prst="rect">
            <a:avLst/>
          </a:prstGeom>
        </p:spPr>
      </p:pic>
    </p:spTree>
    <p:extLst>
      <p:ext uri="{BB962C8B-B14F-4D97-AF65-F5344CB8AC3E}">
        <p14:creationId xmlns:p14="http://schemas.microsoft.com/office/powerpoint/2010/main" val="238710272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Terminology</a:t>
            </a:r>
            <a:endParaRPr lang="en-US" dirty="0"/>
          </a:p>
        </p:txBody>
      </p:sp>
      <p:sp>
        <p:nvSpPr>
          <p:cNvPr id="3" name="Content Placeholder 2"/>
          <p:cNvSpPr>
            <a:spLocks noGrp="1"/>
          </p:cNvSpPr>
          <p:nvPr>
            <p:ph idx="1"/>
          </p:nvPr>
        </p:nvSpPr>
        <p:spPr/>
        <p:txBody>
          <a:bodyPr/>
          <a:lstStyle/>
          <a:p>
            <a:r>
              <a:rPr lang="en-US" dirty="0" smtClean="0"/>
              <a:t>Preventive care</a:t>
            </a:r>
          </a:p>
        </p:txBody>
      </p:sp>
      <p:pic>
        <p:nvPicPr>
          <p:cNvPr id="4" name="Picture 3" descr="terminology.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4876800"/>
            <a:ext cx="1434302" cy="1434302"/>
          </a:xfrm>
          <a:prstGeom prst="rect">
            <a:avLst/>
          </a:prstGeom>
        </p:spPr>
      </p:pic>
    </p:spTree>
    <p:extLst>
      <p:ext uri="{BB962C8B-B14F-4D97-AF65-F5344CB8AC3E}">
        <p14:creationId xmlns:p14="http://schemas.microsoft.com/office/powerpoint/2010/main" val="293720853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Terminology</a:t>
            </a:r>
            <a:endParaRPr lang="en-US" dirty="0"/>
          </a:p>
        </p:txBody>
      </p:sp>
      <p:sp>
        <p:nvSpPr>
          <p:cNvPr id="3" name="Content Placeholder 2"/>
          <p:cNvSpPr>
            <a:spLocks noGrp="1"/>
          </p:cNvSpPr>
          <p:nvPr>
            <p:ph idx="1"/>
          </p:nvPr>
        </p:nvSpPr>
        <p:spPr/>
        <p:txBody>
          <a:bodyPr/>
          <a:lstStyle/>
          <a:p>
            <a:r>
              <a:rPr lang="en-US" dirty="0" smtClean="0"/>
              <a:t>Deductible</a:t>
            </a:r>
          </a:p>
        </p:txBody>
      </p:sp>
      <p:pic>
        <p:nvPicPr>
          <p:cNvPr id="4" name="Picture 3" descr="terminology.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4876800"/>
            <a:ext cx="1434302" cy="1434302"/>
          </a:xfrm>
          <a:prstGeom prst="rect">
            <a:avLst/>
          </a:prstGeom>
        </p:spPr>
      </p:pic>
    </p:spTree>
    <p:extLst>
      <p:ext uri="{BB962C8B-B14F-4D97-AF65-F5344CB8AC3E}">
        <p14:creationId xmlns:p14="http://schemas.microsoft.com/office/powerpoint/2010/main" val="226108695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Terminology</a:t>
            </a:r>
            <a:endParaRPr lang="en-US" dirty="0"/>
          </a:p>
        </p:txBody>
      </p:sp>
      <p:sp>
        <p:nvSpPr>
          <p:cNvPr id="3" name="Content Placeholder 2"/>
          <p:cNvSpPr>
            <a:spLocks noGrp="1"/>
          </p:cNvSpPr>
          <p:nvPr>
            <p:ph idx="1"/>
          </p:nvPr>
        </p:nvSpPr>
        <p:spPr/>
        <p:txBody>
          <a:bodyPr/>
          <a:lstStyle/>
          <a:p>
            <a:r>
              <a:rPr lang="en-US" dirty="0" smtClean="0"/>
              <a:t>Coinsurance</a:t>
            </a:r>
          </a:p>
        </p:txBody>
      </p:sp>
      <p:pic>
        <p:nvPicPr>
          <p:cNvPr id="4" name="Picture 3" descr="terminology.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4876800"/>
            <a:ext cx="1434302" cy="1434302"/>
          </a:xfrm>
          <a:prstGeom prst="rect">
            <a:avLst/>
          </a:prstGeom>
        </p:spPr>
      </p:pic>
    </p:spTree>
    <p:extLst>
      <p:ext uri="{BB962C8B-B14F-4D97-AF65-F5344CB8AC3E}">
        <p14:creationId xmlns:p14="http://schemas.microsoft.com/office/powerpoint/2010/main" val="402452673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Terminology</a:t>
            </a:r>
            <a:endParaRPr lang="en-US" dirty="0"/>
          </a:p>
        </p:txBody>
      </p:sp>
      <p:sp>
        <p:nvSpPr>
          <p:cNvPr id="3" name="Content Placeholder 2"/>
          <p:cNvSpPr>
            <a:spLocks noGrp="1"/>
          </p:cNvSpPr>
          <p:nvPr>
            <p:ph idx="1"/>
          </p:nvPr>
        </p:nvSpPr>
        <p:spPr/>
        <p:txBody>
          <a:bodyPr/>
          <a:lstStyle/>
          <a:p>
            <a:r>
              <a:rPr lang="en-US" dirty="0" smtClean="0"/>
              <a:t>Copayment</a:t>
            </a:r>
          </a:p>
        </p:txBody>
      </p:sp>
      <p:pic>
        <p:nvPicPr>
          <p:cNvPr id="4" name="Picture 3" descr="terminology.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4876800"/>
            <a:ext cx="1434302" cy="1434302"/>
          </a:xfrm>
          <a:prstGeom prst="rect">
            <a:avLst/>
          </a:prstGeom>
        </p:spPr>
      </p:pic>
    </p:spTree>
    <p:extLst>
      <p:ext uri="{BB962C8B-B14F-4D97-AF65-F5344CB8AC3E}">
        <p14:creationId xmlns:p14="http://schemas.microsoft.com/office/powerpoint/2010/main" val="339725386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Terminology</a:t>
            </a:r>
            <a:endParaRPr lang="en-US" dirty="0"/>
          </a:p>
        </p:txBody>
      </p:sp>
      <p:sp>
        <p:nvSpPr>
          <p:cNvPr id="3" name="Content Placeholder 2"/>
          <p:cNvSpPr>
            <a:spLocks noGrp="1"/>
          </p:cNvSpPr>
          <p:nvPr>
            <p:ph idx="1"/>
          </p:nvPr>
        </p:nvSpPr>
        <p:spPr/>
        <p:txBody>
          <a:bodyPr/>
          <a:lstStyle/>
          <a:p>
            <a:r>
              <a:rPr lang="en-US" dirty="0" smtClean="0"/>
              <a:t>Out-of-pocket maximum</a:t>
            </a:r>
          </a:p>
        </p:txBody>
      </p:sp>
      <p:pic>
        <p:nvPicPr>
          <p:cNvPr id="4" name="Picture 3" descr="terminology.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4876800"/>
            <a:ext cx="1434302" cy="1434302"/>
          </a:xfrm>
          <a:prstGeom prst="rect">
            <a:avLst/>
          </a:prstGeom>
        </p:spPr>
      </p:pic>
    </p:spTree>
    <p:extLst>
      <p:ext uri="{BB962C8B-B14F-4D97-AF65-F5344CB8AC3E}">
        <p14:creationId xmlns:p14="http://schemas.microsoft.com/office/powerpoint/2010/main" val="280466609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Terminology</a:t>
            </a:r>
            <a:endParaRPr lang="en-US" dirty="0"/>
          </a:p>
        </p:txBody>
      </p:sp>
      <p:sp>
        <p:nvSpPr>
          <p:cNvPr id="3" name="Content Placeholder 2"/>
          <p:cNvSpPr>
            <a:spLocks noGrp="1"/>
          </p:cNvSpPr>
          <p:nvPr>
            <p:ph idx="1"/>
          </p:nvPr>
        </p:nvSpPr>
        <p:spPr/>
        <p:txBody>
          <a:bodyPr/>
          <a:lstStyle/>
          <a:p>
            <a:r>
              <a:rPr lang="en-US" dirty="0" smtClean="0"/>
              <a:t>Embedded deductible/out-of-pocket maximum</a:t>
            </a:r>
          </a:p>
        </p:txBody>
      </p:sp>
      <p:pic>
        <p:nvPicPr>
          <p:cNvPr id="4" name="Picture 3" descr="terminology.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4876800"/>
            <a:ext cx="1434302" cy="1434302"/>
          </a:xfrm>
          <a:prstGeom prst="rect">
            <a:avLst/>
          </a:prstGeom>
        </p:spPr>
      </p:pic>
    </p:spTree>
    <p:extLst>
      <p:ext uri="{BB962C8B-B14F-4D97-AF65-F5344CB8AC3E}">
        <p14:creationId xmlns:p14="http://schemas.microsoft.com/office/powerpoint/2010/main" val="239726927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Terminology</a:t>
            </a:r>
            <a:endParaRPr lang="en-US" dirty="0"/>
          </a:p>
        </p:txBody>
      </p:sp>
      <p:sp>
        <p:nvSpPr>
          <p:cNvPr id="3" name="Content Placeholder 2"/>
          <p:cNvSpPr>
            <a:spLocks noGrp="1"/>
          </p:cNvSpPr>
          <p:nvPr>
            <p:ph idx="1"/>
          </p:nvPr>
        </p:nvSpPr>
        <p:spPr/>
        <p:txBody>
          <a:bodyPr/>
          <a:lstStyle/>
          <a:p>
            <a:r>
              <a:rPr lang="en-US" dirty="0" smtClean="0"/>
              <a:t>Aggregate deductible/out-of-pocket maximum</a:t>
            </a:r>
          </a:p>
        </p:txBody>
      </p:sp>
      <p:pic>
        <p:nvPicPr>
          <p:cNvPr id="4" name="Picture 3" descr="terminology.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4876800"/>
            <a:ext cx="1434302" cy="1434302"/>
          </a:xfrm>
          <a:prstGeom prst="rect">
            <a:avLst/>
          </a:prstGeom>
        </p:spPr>
      </p:pic>
    </p:spTree>
    <p:extLst>
      <p:ext uri="{BB962C8B-B14F-4D97-AF65-F5344CB8AC3E}">
        <p14:creationId xmlns:p14="http://schemas.microsoft.com/office/powerpoint/2010/main" val="122651394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Terminology</a:t>
            </a:r>
            <a:endParaRPr lang="en-US" dirty="0"/>
          </a:p>
        </p:txBody>
      </p:sp>
      <p:sp>
        <p:nvSpPr>
          <p:cNvPr id="3" name="Content Placeholder 2"/>
          <p:cNvSpPr>
            <a:spLocks noGrp="1"/>
          </p:cNvSpPr>
          <p:nvPr>
            <p:ph idx="1"/>
          </p:nvPr>
        </p:nvSpPr>
        <p:spPr/>
        <p:txBody>
          <a:bodyPr/>
          <a:lstStyle/>
          <a:p>
            <a:r>
              <a:rPr lang="en-US" dirty="0" smtClean="0"/>
              <a:t>Qualified health care expenses</a:t>
            </a:r>
          </a:p>
        </p:txBody>
      </p:sp>
      <p:pic>
        <p:nvPicPr>
          <p:cNvPr id="4" name="Picture 3" descr="terminology.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4876800"/>
            <a:ext cx="1434302" cy="1434302"/>
          </a:xfrm>
          <a:prstGeom prst="rect">
            <a:avLst/>
          </a:prstGeom>
        </p:spPr>
      </p:pic>
    </p:spTree>
    <p:extLst>
      <p:ext uri="{BB962C8B-B14F-4D97-AF65-F5344CB8AC3E}">
        <p14:creationId xmlns:p14="http://schemas.microsoft.com/office/powerpoint/2010/main" val="348713549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Terminology</a:t>
            </a:r>
            <a:endParaRPr lang="en-US" dirty="0"/>
          </a:p>
        </p:txBody>
      </p:sp>
      <p:sp>
        <p:nvSpPr>
          <p:cNvPr id="3" name="Content Placeholder 2"/>
          <p:cNvSpPr>
            <a:spLocks noGrp="1"/>
          </p:cNvSpPr>
          <p:nvPr>
            <p:ph idx="1"/>
          </p:nvPr>
        </p:nvSpPr>
        <p:spPr/>
        <p:txBody>
          <a:bodyPr/>
          <a:lstStyle/>
          <a:p>
            <a:r>
              <a:rPr lang="en-US" dirty="0" smtClean="0"/>
              <a:t>Formulary</a:t>
            </a:r>
          </a:p>
        </p:txBody>
      </p:sp>
      <p:pic>
        <p:nvPicPr>
          <p:cNvPr id="4" name="Picture 3" descr="terminology.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4876800"/>
            <a:ext cx="1434302" cy="1434302"/>
          </a:xfrm>
          <a:prstGeom prst="rect">
            <a:avLst/>
          </a:prstGeom>
        </p:spPr>
      </p:pic>
    </p:spTree>
    <p:extLst>
      <p:ext uri="{BB962C8B-B14F-4D97-AF65-F5344CB8AC3E}">
        <p14:creationId xmlns:p14="http://schemas.microsoft.com/office/powerpoint/2010/main" val="27694169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Coverage</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FF0000"/>
                </a:solidFill>
              </a:rPr>
              <a:t>[INSERT PLAN COMPARISON CHART]</a:t>
            </a:r>
          </a:p>
        </p:txBody>
      </p:sp>
      <p:pic>
        <p:nvPicPr>
          <p:cNvPr id="4" name="Picture 3" descr="medical.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5002796"/>
            <a:ext cx="1407896" cy="1407896"/>
          </a:xfrm>
          <a:prstGeom prst="rect">
            <a:avLst/>
          </a:prstGeom>
        </p:spPr>
      </p:pic>
    </p:spTree>
    <p:extLst>
      <p:ext uri="{BB962C8B-B14F-4D97-AF65-F5344CB8AC3E}">
        <p14:creationId xmlns:p14="http://schemas.microsoft.com/office/powerpoint/2010/main" val="415003534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Terminology</a:t>
            </a:r>
            <a:endParaRPr lang="en-US" dirty="0"/>
          </a:p>
        </p:txBody>
      </p:sp>
      <p:sp>
        <p:nvSpPr>
          <p:cNvPr id="3" name="Content Placeholder 2"/>
          <p:cNvSpPr>
            <a:spLocks noGrp="1"/>
          </p:cNvSpPr>
          <p:nvPr>
            <p:ph idx="1"/>
          </p:nvPr>
        </p:nvSpPr>
        <p:spPr/>
        <p:txBody>
          <a:bodyPr/>
          <a:lstStyle/>
          <a:p>
            <a:r>
              <a:rPr lang="en-US" dirty="0" smtClean="0"/>
              <a:t>Preventive medication list</a:t>
            </a:r>
          </a:p>
        </p:txBody>
      </p:sp>
      <p:pic>
        <p:nvPicPr>
          <p:cNvPr id="4" name="Picture 3" descr="terminology.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4876800"/>
            <a:ext cx="1434302" cy="1434302"/>
          </a:xfrm>
          <a:prstGeom prst="rect">
            <a:avLst/>
          </a:prstGeom>
        </p:spPr>
      </p:pic>
    </p:spTree>
    <p:extLst>
      <p:ext uri="{BB962C8B-B14F-4D97-AF65-F5344CB8AC3E}">
        <p14:creationId xmlns:p14="http://schemas.microsoft.com/office/powerpoint/2010/main" val="363066216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Terminology</a:t>
            </a:r>
            <a:endParaRPr lang="en-US" dirty="0"/>
          </a:p>
        </p:txBody>
      </p:sp>
      <p:sp>
        <p:nvSpPr>
          <p:cNvPr id="3" name="Content Placeholder 2"/>
          <p:cNvSpPr>
            <a:spLocks noGrp="1"/>
          </p:cNvSpPr>
          <p:nvPr>
            <p:ph idx="1"/>
          </p:nvPr>
        </p:nvSpPr>
        <p:spPr/>
        <p:txBody>
          <a:bodyPr/>
          <a:lstStyle/>
          <a:p>
            <a:r>
              <a:rPr lang="en-US" dirty="0" smtClean="0"/>
              <a:t>Generic drug</a:t>
            </a:r>
          </a:p>
        </p:txBody>
      </p:sp>
      <p:pic>
        <p:nvPicPr>
          <p:cNvPr id="4" name="Picture 3" descr="terminology.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4876800"/>
            <a:ext cx="1434302" cy="1434302"/>
          </a:xfrm>
          <a:prstGeom prst="rect">
            <a:avLst/>
          </a:prstGeom>
        </p:spPr>
      </p:pic>
    </p:spTree>
    <p:extLst>
      <p:ext uri="{BB962C8B-B14F-4D97-AF65-F5344CB8AC3E}">
        <p14:creationId xmlns:p14="http://schemas.microsoft.com/office/powerpoint/2010/main" val="210043142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Terminology</a:t>
            </a:r>
            <a:endParaRPr lang="en-US" dirty="0"/>
          </a:p>
        </p:txBody>
      </p:sp>
      <p:sp>
        <p:nvSpPr>
          <p:cNvPr id="3" name="Content Placeholder 2"/>
          <p:cNvSpPr>
            <a:spLocks noGrp="1"/>
          </p:cNvSpPr>
          <p:nvPr>
            <p:ph idx="1"/>
          </p:nvPr>
        </p:nvSpPr>
        <p:spPr/>
        <p:txBody>
          <a:bodyPr/>
          <a:lstStyle/>
          <a:p>
            <a:r>
              <a:rPr lang="en-US" dirty="0" smtClean="0"/>
              <a:t>Brand-name drug</a:t>
            </a:r>
          </a:p>
        </p:txBody>
      </p:sp>
      <p:pic>
        <p:nvPicPr>
          <p:cNvPr id="4" name="Picture 3" descr="terminology.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4876800"/>
            <a:ext cx="1434302" cy="1434302"/>
          </a:xfrm>
          <a:prstGeom prst="rect">
            <a:avLst/>
          </a:prstGeom>
        </p:spPr>
      </p:pic>
    </p:spTree>
    <p:extLst>
      <p:ext uri="{BB962C8B-B14F-4D97-AF65-F5344CB8AC3E}">
        <p14:creationId xmlns:p14="http://schemas.microsoft.com/office/powerpoint/2010/main" val="426535320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Terminology</a:t>
            </a:r>
            <a:endParaRPr lang="en-US" dirty="0"/>
          </a:p>
        </p:txBody>
      </p:sp>
      <p:sp>
        <p:nvSpPr>
          <p:cNvPr id="3" name="Content Placeholder 2"/>
          <p:cNvSpPr>
            <a:spLocks noGrp="1"/>
          </p:cNvSpPr>
          <p:nvPr>
            <p:ph idx="1"/>
          </p:nvPr>
        </p:nvSpPr>
        <p:spPr/>
        <p:txBody>
          <a:bodyPr/>
          <a:lstStyle/>
          <a:p>
            <a:r>
              <a:rPr lang="en-US" dirty="0" smtClean="0"/>
              <a:t>Evidence of Insurability (EOI)</a:t>
            </a:r>
          </a:p>
        </p:txBody>
      </p:sp>
      <p:pic>
        <p:nvPicPr>
          <p:cNvPr id="4" name="Picture 3" descr="terminology.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4876800"/>
            <a:ext cx="1434302" cy="1434302"/>
          </a:xfrm>
          <a:prstGeom prst="rect">
            <a:avLst/>
          </a:prstGeom>
        </p:spPr>
      </p:pic>
    </p:spTree>
    <p:extLst>
      <p:ext uri="{BB962C8B-B14F-4D97-AF65-F5344CB8AC3E}">
        <p14:creationId xmlns:p14="http://schemas.microsoft.com/office/powerpoint/2010/main" val="229729781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Terminology</a:t>
            </a:r>
            <a:endParaRPr lang="en-US" dirty="0"/>
          </a:p>
        </p:txBody>
      </p:sp>
      <p:sp>
        <p:nvSpPr>
          <p:cNvPr id="3" name="Content Placeholder 2"/>
          <p:cNvSpPr>
            <a:spLocks noGrp="1"/>
          </p:cNvSpPr>
          <p:nvPr>
            <p:ph idx="1"/>
          </p:nvPr>
        </p:nvSpPr>
        <p:spPr/>
        <p:txBody>
          <a:bodyPr/>
          <a:lstStyle/>
          <a:p>
            <a:r>
              <a:rPr lang="en-US" dirty="0" smtClean="0"/>
              <a:t>Explanation of Benefits (EOB)</a:t>
            </a:r>
          </a:p>
        </p:txBody>
      </p:sp>
      <p:pic>
        <p:nvPicPr>
          <p:cNvPr id="4" name="Picture 3" descr="terminology.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4876800"/>
            <a:ext cx="1434302" cy="1434302"/>
          </a:xfrm>
          <a:prstGeom prst="rect">
            <a:avLst/>
          </a:prstGeom>
        </p:spPr>
      </p:pic>
    </p:spTree>
    <p:extLst>
      <p:ext uri="{BB962C8B-B14F-4D97-AF65-F5344CB8AC3E}">
        <p14:creationId xmlns:p14="http://schemas.microsoft.com/office/powerpoint/2010/main" val="168394065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167BD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1600200"/>
            <a:ext cx="8229600" cy="3200400"/>
          </a:xfrm>
        </p:spPr>
        <p:txBody>
          <a:bodyPr anchor="ctr">
            <a:normAutofit/>
          </a:bodyPr>
          <a:lstStyle/>
          <a:p>
            <a:pPr marL="0" indent="0" algn="ctr">
              <a:buNone/>
            </a:pPr>
            <a:r>
              <a:rPr lang="en-US" sz="8000" dirty="0" smtClean="0">
                <a:solidFill>
                  <a:schemeClr val="bg1"/>
                </a:solidFill>
              </a:rPr>
              <a:t>THANK YOU.</a:t>
            </a:r>
          </a:p>
        </p:txBody>
      </p:sp>
    </p:spTree>
    <p:extLst>
      <p:ext uri="{BB962C8B-B14F-4D97-AF65-F5344CB8AC3E}">
        <p14:creationId xmlns:p14="http://schemas.microsoft.com/office/powerpoint/2010/main" val="328306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HMO Plan</a:t>
            </a:r>
            <a:endParaRPr lang="en-US" dirty="0"/>
          </a:p>
        </p:txBody>
      </p:sp>
      <p:sp>
        <p:nvSpPr>
          <p:cNvPr id="3" name="Content Placeholder 2"/>
          <p:cNvSpPr>
            <a:spLocks noGrp="1"/>
          </p:cNvSpPr>
          <p:nvPr>
            <p:ph idx="1"/>
          </p:nvPr>
        </p:nvSpPr>
        <p:spPr/>
        <p:txBody>
          <a:bodyPr/>
          <a:lstStyle/>
          <a:p>
            <a:r>
              <a:rPr lang="en-US" dirty="0" smtClean="0"/>
              <a:t>A network of providers who discount services</a:t>
            </a:r>
          </a:p>
          <a:p>
            <a:r>
              <a:rPr lang="en-US" dirty="0" smtClean="0"/>
              <a:t>Care only covered with in-network providers</a:t>
            </a:r>
          </a:p>
          <a:p>
            <a:r>
              <a:rPr lang="en-US" dirty="0" smtClean="0"/>
              <a:t>Must select a PCP</a:t>
            </a:r>
          </a:p>
          <a:p>
            <a:r>
              <a:rPr lang="en-US" dirty="0" smtClean="0"/>
              <a:t>Required to get a referral from PCP for specialists and any further treatment</a:t>
            </a:r>
          </a:p>
        </p:txBody>
      </p:sp>
      <p:pic>
        <p:nvPicPr>
          <p:cNvPr id="4" name="Picture 3" descr="medical.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5002796"/>
            <a:ext cx="1407896" cy="1407896"/>
          </a:xfrm>
          <a:prstGeom prst="rect">
            <a:avLst/>
          </a:prstGeom>
        </p:spPr>
      </p:pic>
    </p:spTree>
    <p:extLst>
      <p:ext uri="{BB962C8B-B14F-4D97-AF65-F5344CB8AC3E}">
        <p14:creationId xmlns:p14="http://schemas.microsoft.com/office/powerpoint/2010/main" val="2426539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1083</TotalTime>
  <Words>7412</Words>
  <Application>Microsoft Office PowerPoint</Application>
  <PresentationFormat>On-screen Show (4:3)</PresentationFormat>
  <Paragraphs>599</Paragraphs>
  <Slides>85</Slides>
  <Notes>85</Notes>
  <HiddenSlides>0</HiddenSlides>
  <MMClips>0</MMClips>
  <ScaleCrop>false</ScaleCrop>
  <HeadingPairs>
    <vt:vector size="4" baseType="variant">
      <vt:variant>
        <vt:lpstr>Theme</vt:lpstr>
      </vt:variant>
      <vt:variant>
        <vt:i4>1</vt:i4>
      </vt:variant>
      <vt:variant>
        <vt:lpstr>Slide Titles</vt:lpstr>
      </vt:variant>
      <vt:variant>
        <vt:i4>85</vt:i4>
      </vt:variant>
    </vt:vector>
  </HeadingPairs>
  <TitlesOfParts>
    <vt:vector size="86" baseType="lpstr">
      <vt:lpstr>Office Theme</vt:lpstr>
      <vt:lpstr>WELCOME</vt:lpstr>
      <vt:lpstr>What Is Open Enrollment?</vt:lpstr>
      <vt:lpstr>Action is Required</vt:lpstr>
      <vt:lpstr>Passive Enrollment</vt:lpstr>
      <vt:lpstr>Passive Enrollment</vt:lpstr>
      <vt:lpstr>Qualified Life Events</vt:lpstr>
      <vt:lpstr>Medical Coverage</vt:lpstr>
      <vt:lpstr>Medical Coverage</vt:lpstr>
      <vt:lpstr>HMO Plan</vt:lpstr>
      <vt:lpstr>PPO Plan</vt:lpstr>
      <vt:lpstr>HDHP</vt:lpstr>
      <vt:lpstr>How an HDHP Works</vt:lpstr>
      <vt:lpstr>How an HDHP Works</vt:lpstr>
      <vt:lpstr>How an HDHP Works</vt:lpstr>
      <vt:lpstr>How an HSA Works</vt:lpstr>
      <vt:lpstr>How an HSA Works</vt:lpstr>
      <vt:lpstr>An HDHP In Action</vt:lpstr>
      <vt:lpstr>An HDHP In Action</vt:lpstr>
      <vt:lpstr>An HDHP In Action</vt:lpstr>
      <vt:lpstr>An HDHP In Action</vt:lpstr>
      <vt:lpstr>An HDHP In Action</vt:lpstr>
      <vt:lpstr>An HDHP In Action</vt:lpstr>
      <vt:lpstr>HSA Advantages</vt:lpstr>
      <vt:lpstr>HSA Advantages</vt:lpstr>
      <vt:lpstr>HSA Advantages</vt:lpstr>
      <vt:lpstr>HSA Advantages</vt:lpstr>
      <vt:lpstr>HSA Advantages</vt:lpstr>
      <vt:lpstr>How An HRA Works</vt:lpstr>
      <vt:lpstr>How An HRA Works</vt:lpstr>
      <vt:lpstr>How An HRA Works</vt:lpstr>
      <vt:lpstr>Qualified Health Care Expenses</vt:lpstr>
      <vt:lpstr>Is an HDHP Right for You?</vt:lpstr>
      <vt:lpstr>Is an HDHP Right for You?</vt:lpstr>
      <vt:lpstr>Is an HDHP Right for You?</vt:lpstr>
      <vt:lpstr>Telehealth</vt:lpstr>
      <vt:lpstr>Telehealth Advantages</vt:lpstr>
      <vt:lpstr>Telehealth Advantages</vt:lpstr>
      <vt:lpstr>Telehealth Advantages</vt:lpstr>
      <vt:lpstr>Dental Coverage</vt:lpstr>
      <vt:lpstr>Dental Coverage</vt:lpstr>
      <vt:lpstr>Vision Coverage</vt:lpstr>
      <vt:lpstr>Vision Coverage</vt:lpstr>
      <vt:lpstr>401(k) Plan</vt:lpstr>
      <vt:lpstr>401(k) Plan Advantages</vt:lpstr>
      <vt:lpstr>401(k) Plan Advantages</vt:lpstr>
      <vt:lpstr>Travel Accident Benefit</vt:lpstr>
      <vt:lpstr>Travel Assistance Benefit</vt:lpstr>
      <vt:lpstr>Basic Life and AD&amp;D Coverage</vt:lpstr>
      <vt:lpstr>Supplemental Life Coverage</vt:lpstr>
      <vt:lpstr>Disability Coverage</vt:lpstr>
      <vt:lpstr>Short-Term Disability (STD) Coverage</vt:lpstr>
      <vt:lpstr>Long-Term Disability (LTD) Coverage</vt:lpstr>
      <vt:lpstr>Flexible Spending Accounts (FSAs)</vt:lpstr>
      <vt:lpstr>How FSAs Work</vt:lpstr>
      <vt:lpstr>For Example</vt:lpstr>
      <vt:lpstr>Your FSA Options</vt:lpstr>
      <vt:lpstr>Limited-Purpose Health Care FSAs</vt:lpstr>
      <vt:lpstr>Parking &amp; Transit Program</vt:lpstr>
      <vt:lpstr>Voluntary Critical Illness Insurance</vt:lpstr>
      <vt:lpstr>Voluntary Accident Insurance</vt:lpstr>
      <vt:lpstr>Group Hospital Indemnity Insurance</vt:lpstr>
      <vt:lpstr>Identity Protection Benefit</vt:lpstr>
      <vt:lpstr>Group Legal Plan</vt:lpstr>
      <vt:lpstr>Group Long-Term Care Coverage</vt:lpstr>
      <vt:lpstr>Group Auto and Home Insurance</vt:lpstr>
      <vt:lpstr>Voluntary Pet Insurance</vt:lpstr>
      <vt:lpstr>Employee Assistance Program (EAP)</vt:lpstr>
      <vt:lpstr>HELPFUL TERMINOLOGY</vt:lpstr>
      <vt:lpstr>Helpful Terminology</vt:lpstr>
      <vt:lpstr>Helpful Terminology</vt:lpstr>
      <vt:lpstr>Helpful Terminology</vt:lpstr>
      <vt:lpstr>Helpful Terminology</vt:lpstr>
      <vt:lpstr>Helpful Terminology</vt:lpstr>
      <vt:lpstr>Helpful Terminology</vt:lpstr>
      <vt:lpstr>Helpful Terminology</vt:lpstr>
      <vt:lpstr>Helpful Terminology</vt:lpstr>
      <vt:lpstr>Helpful Terminology</vt:lpstr>
      <vt:lpstr>Helpful Terminology</vt:lpstr>
      <vt:lpstr>Helpful Terminology</vt:lpstr>
      <vt:lpstr>Helpful Terminology</vt:lpstr>
      <vt:lpstr>Helpful Terminology</vt:lpstr>
      <vt:lpstr>Helpful Terminology</vt:lpstr>
      <vt:lpstr>Helpful Terminology</vt:lpstr>
      <vt:lpstr>Helpful Terminology</vt:lpstr>
      <vt:lpstr>PowerPoint Presentation</vt:lpstr>
    </vt:vector>
  </TitlesOfParts>
  <Company>HUB International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Kate Bogue</dc:creator>
  <cp:lastModifiedBy>Peterson, Andrea</cp:lastModifiedBy>
  <cp:revision>70</cp:revision>
  <dcterms:created xsi:type="dcterms:W3CDTF">2017-06-01T18:27:32Z</dcterms:created>
  <dcterms:modified xsi:type="dcterms:W3CDTF">2017-08-18T18:29:41Z</dcterms:modified>
</cp:coreProperties>
</file>