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
  </p:notesMasterIdLst>
  <p:sldIdLst>
    <p:sldId id="295" r:id="rId2"/>
    <p:sldId id="291" r:id="rId3"/>
    <p:sldId id="292" r:id="rId4"/>
    <p:sldId id="298" r:id="rId5"/>
    <p:sldId id="297" r:id="rId6"/>
  </p:sldIdLst>
  <p:sldSz cx="9144000" cy="6858000" type="screen4x3"/>
  <p:notesSz cx="7315200" cy="96012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D30A"/>
    <a:srgbClr val="0481C6"/>
    <a:srgbClr val="E60000"/>
    <a:srgbClr val="004637"/>
    <a:srgbClr val="629F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357F6974-E7DC-4EEA-9314-CF1EC874FA0F}">
  <a:tblStyle styleId="{357F6974-E7DC-4EEA-9314-CF1EC874FA0F}" styleName="Table_0"/>
  <a:tblStyle styleId="{ED64608D-BC59-4DA6-87D3-7DD8808A2AF0}" styleName="Table_1"/>
  <a:tblStyle styleId="{9F8086B1-1081-4285-810D-529B858458D5}" styleName="Table_2"/>
  <a:tblStyle styleId="{65E42E0C-73B2-4F69-AB7F-0AB8C8F56E9E}" styleName="Table_3"/>
  <a:tblStyle styleId="{417BDF0A-39B8-4CF3-BABC-F9B7D8E08C9E}" styleName="Table_4"/>
  <a:tblStyle styleId="{630A9E5F-5F42-4D46-A2F3-2358A893CAC8}" styleName="Table_5"/>
  <a:tblStyle styleId="{41B53E4E-3E4B-4699-966B-3CBB220E49EE}" styleName="Table_6"/>
  <a:tblStyle styleId="{5AE844DA-2EC7-417E-A2AC-7C7A1354194D}" styleName="Table_7"/>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86057" autoAdjust="0"/>
  </p:normalViewPr>
  <p:slideViewPr>
    <p:cSldViewPr>
      <p:cViewPr>
        <p:scale>
          <a:sx n="66" d="100"/>
          <a:sy n="66" d="100"/>
        </p:scale>
        <p:origin x="-2316" y="-7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170238" cy="479425"/>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4143375" y="0"/>
            <a:ext cx="3170238" cy="479425"/>
          </a:xfrm>
          <a:prstGeom prst="rect">
            <a:avLst/>
          </a:prstGeom>
          <a:noFill/>
          <a:ln>
            <a:noFill/>
          </a:ln>
        </p:spPr>
        <p:txBody>
          <a:bodyPr lIns="91425" tIns="91425" rIns="91425" bIns="91425" anchor="t" anchorCtr="0"/>
          <a:lstStyle>
            <a:lvl1pPr marL="0" marR="0" indent="0" algn="r"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 name="Shape 5"/>
          <p:cNvSpPr txBox="1">
            <a:spLocks noGrp="1"/>
          </p:cNvSpPr>
          <p:nvPr>
            <p:ph type="body" idx="1"/>
          </p:nvPr>
        </p:nvSpPr>
        <p:spPr>
          <a:xfrm>
            <a:off x="731837" y="4560887"/>
            <a:ext cx="5851525" cy="4319587"/>
          </a:xfrm>
          <a:prstGeom prst="rect">
            <a:avLst/>
          </a:prstGeom>
          <a:noFill/>
          <a:ln>
            <a:noFill/>
          </a:ln>
        </p:spPr>
        <p:txBody>
          <a:bodyPr lIns="91425" tIns="91425" rIns="91425" bIns="91425" anchor="t" anchorCtr="0"/>
          <a:lstStyle>
            <a:lvl1pPr marL="0" marR="0" indent="0" algn="l" rtl="0">
              <a:spcBef>
                <a:spcPts val="360"/>
              </a:spcBef>
              <a:spcAft>
                <a:spcPts val="0"/>
              </a:spcAft>
              <a:defRPr/>
            </a:lvl1pPr>
            <a:lvl2pPr marL="457200" marR="0" indent="0" algn="l" rtl="0">
              <a:spcBef>
                <a:spcPts val="360"/>
              </a:spcBef>
              <a:spcAft>
                <a:spcPts val="0"/>
              </a:spcAft>
              <a:defRPr/>
            </a:lvl2pPr>
            <a:lvl3pPr marL="914400" marR="0" indent="0" algn="l" rtl="0">
              <a:spcBef>
                <a:spcPts val="360"/>
              </a:spcBef>
              <a:spcAft>
                <a:spcPts val="0"/>
              </a:spcAft>
              <a:defRPr/>
            </a:lvl3pPr>
            <a:lvl4pPr marL="1371600" marR="0" indent="0" algn="l" rtl="0">
              <a:spcBef>
                <a:spcPts val="360"/>
              </a:spcBef>
              <a:spcAft>
                <a:spcPts val="0"/>
              </a:spcAft>
              <a:defRPr/>
            </a:lvl4pPr>
            <a:lvl5pPr marL="1828800" marR="0" indent="0" algn="l" rtl="0">
              <a:spcBef>
                <a:spcPts val="36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9120188"/>
            <a:ext cx="3170238" cy="479425"/>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4143375" y="9120188"/>
            <a:ext cx="3170238" cy="479425"/>
          </a:xfrm>
          <a:prstGeom prst="rect">
            <a:avLst/>
          </a:prstGeom>
          <a:noFill/>
          <a:ln>
            <a:noFill/>
          </a:ln>
        </p:spPr>
        <p:txBody>
          <a:bodyPr lIns="96650" tIns="48325" rIns="96650" bIns="48325" anchor="b" anchorCtr="0">
            <a:noAutofit/>
          </a:bodyPr>
          <a:lstStyle>
            <a:lvl1pPr marL="0" marR="0" indent="0" algn="r" rtl="0">
              <a:spcBef>
                <a:spcPts val="0"/>
              </a:spcBef>
              <a:spcAft>
                <a:spcPts val="0"/>
              </a:spcAft>
              <a:buNone/>
              <a:defRPr sz="13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a:p>
        </p:txBody>
      </p:sp>
    </p:spTree>
    <p:extLst>
      <p:ext uri="{BB962C8B-B14F-4D97-AF65-F5344CB8AC3E}">
        <p14:creationId xmlns:p14="http://schemas.microsoft.com/office/powerpoint/2010/main" val="64375485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589AC3-4180-4AEC-BE5C-6012AE460B3E}" type="slidenum">
              <a:rPr lang="en-US" smtClean="0"/>
              <a:pPr/>
              <a:t>1</a:t>
            </a:fld>
            <a:endParaRPr lang="en-US" dirty="0"/>
          </a:p>
        </p:txBody>
      </p:sp>
    </p:spTree>
    <p:extLst>
      <p:ext uri="{BB962C8B-B14F-4D97-AF65-F5344CB8AC3E}">
        <p14:creationId xmlns:p14="http://schemas.microsoft.com/office/powerpoint/2010/main" val="1355166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360"/>
              </a:spcBef>
              <a:spcAft>
                <a:spcPts val="0"/>
              </a:spcAft>
              <a:buClrTx/>
              <a:buSzTx/>
              <a:buFontTx/>
              <a:buNone/>
              <a:tabLst/>
              <a:defRPr/>
            </a:pPr>
            <a:r>
              <a:rPr lang="en-US" dirty="0" smtClean="0"/>
              <a:t>The IRS sets some limits on your pre-tax contributions, so you can’t contribute more than the annual limits listed here.  You’ll also see that if you are between age 55 and 65, the IRS lets you take advantage of a special “catch-up” provision and make some larger contributions. These limits are evaluated and set each year.</a:t>
            </a:r>
          </a:p>
          <a:p>
            <a:endParaRPr lang="en-US"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t>4</a:t>
            </a:fld>
            <a:endParaRPr lang="en-US"/>
          </a:p>
        </p:txBody>
      </p:sp>
    </p:spTree>
    <p:extLst>
      <p:ext uri="{BB962C8B-B14F-4D97-AF65-F5344CB8AC3E}">
        <p14:creationId xmlns:p14="http://schemas.microsoft.com/office/powerpoint/2010/main" val="2865778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Slide Number Placeholder 3"/>
          <p:cNvSpPr>
            <a:spLocks noGrp="1"/>
          </p:cNvSpPr>
          <p:nvPr>
            <p:ph type="sldNum" sz="quarter" idx="5"/>
          </p:nvPr>
        </p:nvSpPr>
        <p:spPr>
          <a:noFill/>
        </p:spPr>
        <p:txBody>
          <a:bodyPr/>
          <a:lstStyle/>
          <a:p>
            <a:fld id="{A9772D03-5160-43A3-9FB2-7977E5884209}" type="slidenum">
              <a:rPr lang="en-US" smtClean="0">
                <a:ea typeface="ＭＳ Ｐゴシック"/>
                <a:cs typeface="ＭＳ Ｐゴシック"/>
              </a:rPr>
              <a:pPr/>
              <a:t>5</a:t>
            </a:fld>
            <a:endParaRPr lang="en-US" dirty="0" smtClean="0">
              <a:ea typeface="ＭＳ Ｐゴシック"/>
              <a:cs typeface="ＭＳ Ｐゴシック"/>
            </a:endParaRPr>
          </a:p>
        </p:txBody>
      </p:sp>
      <p:sp>
        <p:nvSpPr>
          <p:cNvPr id="45059" name="Rectangle 5"/>
          <p:cNvSpPr>
            <a:spLocks noGrp="1" noChangeArrowheads="1"/>
          </p:cNvSpPr>
          <p:nvPr>
            <p:ph type="body" idx="1"/>
          </p:nvPr>
        </p:nvSpPr>
        <p:spPr>
          <a:noFill/>
          <a:ln/>
        </p:spPr>
        <p:txBody>
          <a:bodyPr/>
          <a:lstStyle/>
          <a:p>
            <a:pPr marL="178562" indent="-178562"/>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hape 72"/>
          <p:cNvSpPr txBox="1">
            <a:spLocks/>
          </p:cNvSpPr>
          <p:nvPr userDrawn="1"/>
        </p:nvSpPr>
        <p:spPr>
          <a:xfrm>
            <a:off x="0" y="0"/>
            <a:ext cx="9144000" cy="1143000"/>
          </a:xfrm>
          <a:prstGeom prst="rect">
            <a:avLst/>
          </a:prstGeom>
          <a:solidFill>
            <a:srgbClr val="0481C6"/>
          </a:solidFill>
          <a:ln>
            <a:noFill/>
          </a:ln>
        </p:spPr>
        <p:txBody>
          <a:bodyPr lIns="91425" tIns="45700" rIns="91425" bIns="4570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buSzPct val="25000"/>
            </a:pPr>
            <a:endParaRPr lang="en-US" sz="3600" b="1" dirty="0">
              <a:solidFill>
                <a:schemeClr val="bg1"/>
              </a:solidFill>
              <a:latin typeface="Arial" panose="020B0604020202020204" pitchFamily="34" charset="0"/>
              <a:ea typeface="Arial Narrow"/>
              <a:cs typeface="Arial" panose="020B0604020202020204" pitchFamily="34" charset="0"/>
              <a:sym typeface="Arial Narrow"/>
            </a:endParaRPr>
          </a:p>
        </p:txBody>
      </p:sp>
      <p:sp>
        <p:nvSpPr>
          <p:cNvPr id="7" name="Shape 12"/>
          <p:cNvSpPr txBox="1">
            <a:spLocks/>
          </p:cNvSpPr>
          <p:nvPr userDrawn="1"/>
        </p:nvSpPr>
        <p:spPr>
          <a:xfrm>
            <a:off x="152400" y="6537326"/>
            <a:ext cx="2133599" cy="244474"/>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l" rtl="0">
              <a:lnSpc>
                <a:spcPct val="100000"/>
              </a:lnSpc>
              <a:spcBef>
                <a:spcPts val="0"/>
              </a:spcBef>
              <a:spcAft>
                <a:spcPts val="0"/>
              </a:spcAft>
              <a:buNone/>
              <a:defRPr sz="1100" b="0" i="0" u="none" strike="noStrike" cap="none" baseline="0">
                <a:solidFill>
                  <a:schemeClr val="dk1"/>
                </a:solidFill>
                <a:latin typeface="Arial Narrow"/>
                <a:ea typeface="Arial Narrow"/>
                <a:cs typeface="Arial Narrow"/>
                <a:sym typeface="Arial Narrow"/>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buSzPct val="25000"/>
            </a:pPr>
            <a:fld id="{68F35262-7063-43B6-9DD5-9F657903E93C}" type="slidenum">
              <a:rPr lang="en-US" smtClean="0"/>
              <a:pPr>
                <a:buSzPct val="25000"/>
              </a:pPr>
              <a:t>‹#›</a:t>
            </a:fld>
            <a:endParaRPr lang="en-US" dirty="0"/>
          </a:p>
        </p:txBody>
      </p:sp>
      <p:sp>
        <p:nvSpPr>
          <p:cNvPr id="3" name="Content Placeholder 2"/>
          <p:cNvSpPr>
            <a:spLocks noGrp="1"/>
          </p:cNvSpPr>
          <p:nvPr>
            <p:ph sz="quarter" idx="10"/>
          </p:nvPr>
        </p:nvSpPr>
        <p:spPr>
          <a:xfrm>
            <a:off x="381000" y="1676400"/>
            <a:ext cx="8382000" cy="4419600"/>
          </a:xfrm>
          <a:prstGeom prst="rect">
            <a:avLst/>
          </a:prstGeom>
        </p:spPr>
        <p:txBody>
          <a:bodyPr/>
          <a:lstStyle>
            <a:lvl1pPr>
              <a:buClr>
                <a:srgbClr val="0481C6"/>
              </a:buClr>
              <a:defRPr sz="2400">
                <a:solidFill>
                  <a:schemeClr val="tx1">
                    <a:lumMod val="65000"/>
                    <a:lumOff val="35000"/>
                  </a:schemeClr>
                </a:solidFill>
              </a:defRPr>
            </a:lvl1pPr>
            <a:lvl2pPr>
              <a:buClr>
                <a:srgbClr val="0481C6"/>
              </a:buClr>
              <a:defRPr sz="2000">
                <a:solidFill>
                  <a:schemeClr val="tx1">
                    <a:lumMod val="65000"/>
                    <a:lumOff val="35000"/>
                  </a:schemeClr>
                </a:solidFill>
              </a:defRPr>
            </a:lvl2pPr>
            <a:lvl3pPr>
              <a:buClr>
                <a:srgbClr val="0481C6"/>
              </a:buClr>
              <a:defRPr sz="1800">
                <a:solidFill>
                  <a:schemeClr val="tx1">
                    <a:lumMod val="65000"/>
                    <a:lumOff val="35000"/>
                  </a:schemeClr>
                </a:solidFill>
              </a:defRPr>
            </a:lvl3pPr>
            <a:lvl4pPr>
              <a:buClr>
                <a:srgbClr val="0481C6"/>
              </a:buClr>
              <a:defRPr sz="1600">
                <a:solidFill>
                  <a:schemeClr val="tx1">
                    <a:lumMod val="65000"/>
                    <a:lumOff val="35000"/>
                  </a:schemeClr>
                </a:solidFill>
              </a:defRPr>
            </a:lvl4pPr>
            <a:lvl5pPr>
              <a:buClr>
                <a:srgbClr val="0481C6"/>
              </a:buClr>
              <a:defRPr sz="16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a:xfrm>
            <a:off x="381000" y="0"/>
            <a:ext cx="8686800" cy="1143000"/>
          </a:xfrm>
          <a:prstGeom prst="rect">
            <a:avLst/>
          </a:prstGeom>
        </p:spPr>
        <p:txBody>
          <a:bodyPr anchor="ctr" anchorCtr="0"/>
          <a:lstStyle>
            <a:lvl1pPr algn="l">
              <a:defRPr sz="3600" b="1" cap="all" baseline="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70956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Shape 12"/>
          <p:cNvSpPr txBox="1">
            <a:spLocks/>
          </p:cNvSpPr>
          <p:nvPr userDrawn="1"/>
        </p:nvSpPr>
        <p:spPr>
          <a:xfrm>
            <a:off x="152400" y="6537326"/>
            <a:ext cx="2133599" cy="244474"/>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l" rtl="0">
              <a:lnSpc>
                <a:spcPct val="100000"/>
              </a:lnSpc>
              <a:spcBef>
                <a:spcPts val="0"/>
              </a:spcBef>
              <a:spcAft>
                <a:spcPts val="0"/>
              </a:spcAft>
              <a:buNone/>
              <a:defRPr sz="1100" b="0" i="0" u="none" strike="noStrike" cap="none" baseline="0">
                <a:solidFill>
                  <a:schemeClr val="dk1"/>
                </a:solidFill>
                <a:latin typeface="Arial Narrow"/>
                <a:ea typeface="Arial Narrow"/>
                <a:cs typeface="Arial Narrow"/>
                <a:sym typeface="Arial Narrow"/>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buSzPct val="25000"/>
            </a:pPr>
            <a:fld id="{68F35262-7063-43B6-9DD5-9F657903E93C}" type="slidenum">
              <a:rPr lang="en-US" smtClean="0"/>
              <a:pPr>
                <a:buSzPct val="25000"/>
              </a:pPr>
              <a:t>‹#›</a:t>
            </a:fld>
            <a:endParaRPr lang="en-US" dirty="0"/>
          </a:p>
        </p:txBody>
      </p:sp>
      <p:sp>
        <p:nvSpPr>
          <p:cNvPr id="4" name="Title 3"/>
          <p:cNvSpPr>
            <a:spLocks noGrp="1"/>
          </p:cNvSpPr>
          <p:nvPr>
            <p:ph type="title"/>
          </p:nvPr>
        </p:nvSpPr>
        <p:spPr>
          <a:xfrm>
            <a:off x="381000" y="152400"/>
            <a:ext cx="8686800" cy="904875"/>
          </a:xfrm>
          <a:prstGeom prst="rect">
            <a:avLst/>
          </a:prstGeom>
        </p:spPr>
        <p:txBody>
          <a:bodyPr anchor="ctr" anchorCtr="0"/>
          <a:lstStyle>
            <a:lvl1pPr algn="l">
              <a:defRPr sz="3600" b="0" cap="none" baseline="0">
                <a:solidFill>
                  <a:schemeClr val="bg1">
                    <a:lumMod val="65000"/>
                  </a:schemeClr>
                </a:solidFill>
              </a:defRPr>
            </a:lvl1pPr>
          </a:lstStyle>
          <a:p>
            <a:r>
              <a:rPr lang="en-US" dirty="0" smtClean="0"/>
              <a:t>Click to edit Master title style</a:t>
            </a:r>
            <a:endParaRPr lang="en-US" dirty="0"/>
          </a:p>
        </p:txBody>
      </p:sp>
      <p:cxnSp>
        <p:nvCxnSpPr>
          <p:cNvPr id="8" name="Straight Connector 7"/>
          <p:cNvCxnSpPr/>
          <p:nvPr userDrawn="1"/>
        </p:nvCxnSpPr>
        <p:spPr>
          <a:xfrm>
            <a:off x="381000" y="1057275"/>
            <a:ext cx="8305800"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1624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Shape 12"/>
          <p:cNvSpPr txBox="1">
            <a:spLocks/>
          </p:cNvSpPr>
          <p:nvPr userDrawn="1"/>
        </p:nvSpPr>
        <p:spPr>
          <a:xfrm>
            <a:off x="152400" y="6537326"/>
            <a:ext cx="2133599" cy="244474"/>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l" rtl="0">
              <a:lnSpc>
                <a:spcPct val="100000"/>
              </a:lnSpc>
              <a:spcBef>
                <a:spcPts val="0"/>
              </a:spcBef>
              <a:spcAft>
                <a:spcPts val="0"/>
              </a:spcAft>
              <a:buNone/>
              <a:defRPr sz="1100" b="0" i="0" u="none" strike="noStrike" cap="none" baseline="0">
                <a:solidFill>
                  <a:schemeClr val="dk1"/>
                </a:solidFill>
                <a:latin typeface="Arial Narrow"/>
                <a:ea typeface="Arial Narrow"/>
                <a:cs typeface="Arial Narrow"/>
                <a:sym typeface="Arial Narrow"/>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buSzPct val="25000"/>
            </a:pPr>
            <a:fld id="{68F35262-7063-43B6-9DD5-9F657903E93C}" type="slidenum">
              <a:rPr lang="en-US" smtClean="0"/>
              <a:pPr>
                <a:buSzPct val="25000"/>
              </a:pPr>
              <a:t>‹#›</a:t>
            </a:fld>
            <a:endParaRPr lang="en-US" dirty="0"/>
          </a:p>
        </p:txBody>
      </p:sp>
      <p:sp>
        <p:nvSpPr>
          <p:cNvPr id="4" name="Title 3"/>
          <p:cNvSpPr>
            <a:spLocks noGrp="1"/>
          </p:cNvSpPr>
          <p:nvPr>
            <p:ph type="title"/>
          </p:nvPr>
        </p:nvSpPr>
        <p:spPr>
          <a:xfrm>
            <a:off x="381000" y="152400"/>
            <a:ext cx="8686800" cy="904875"/>
          </a:xfrm>
          <a:prstGeom prst="rect">
            <a:avLst/>
          </a:prstGeom>
        </p:spPr>
        <p:txBody>
          <a:bodyPr anchor="ctr" anchorCtr="0"/>
          <a:lstStyle>
            <a:lvl1pPr algn="l">
              <a:defRPr sz="3600" b="0" cap="none" baseline="0">
                <a:solidFill>
                  <a:schemeClr val="bg1">
                    <a:lumMod val="65000"/>
                  </a:schemeClr>
                </a:solidFill>
              </a:defRPr>
            </a:lvl1pPr>
          </a:lstStyle>
          <a:p>
            <a:r>
              <a:rPr lang="en-US" dirty="0" smtClean="0"/>
              <a:t>Click to edit Master title style</a:t>
            </a:r>
            <a:endParaRPr lang="en-US" dirty="0"/>
          </a:p>
        </p:txBody>
      </p:sp>
      <p:cxnSp>
        <p:nvCxnSpPr>
          <p:cNvPr id="8" name="Straight Connector 7"/>
          <p:cNvCxnSpPr/>
          <p:nvPr userDrawn="1"/>
        </p:nvCxnSpPr>
        <p:spPr>
          <a:xfrm>
            <a:off x="381000" y="1057275"/>
            <a:ext cx="8305800"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2"/>
          <p:cNvSpPr>
            <a:spLocks noGrp="1"/>
          </p:cNvSpPr>
          <p:nvPr>
            <p:ph sz="quarter" idx="10"/>
          </p:nvPr>
        </p:nvSpPr>
        <p:spPr>
          <a:xfrm>
            <a:off x="381000" y="1447800"/>
            <a:ext cx="8382000" cy="4648200"/>
          </a:xfrm>
          <a:prstGeom prst="rect">
            <a:avLst/>
          </a:prstGeom>
        </p:spPr>
        <p:txBody>
          <a:bodyPr/>
          <a:lstStyle>
            <a:lvl1pPr>
              <a:buClr>
                <a:srgbClr val="0481C6"/>
              </a:buClr>
              <a:defRPr sz="2400">
                <a:solidFill>
                  <a:schemeClr val="tx1">
                    <a:lumMod val="65000"/>
                    <a:lumOff val="35000"/>
                  </a:schemeClr>
                </a:solidFill>
              </a:defRPr>
            </a:lvl1pPr>
            <a:lvl2pPr>
              <a:buClr>
                <a:srgbClr val="0481C6"/>
              </a:buClr>
              <a:defRPr sz="2000">
                <a:solidFill>
                  <a:schemeClr val="tx1">
                    <a:lumMod val="65000"/>
                    <a:lumOff val="35000"/>
                  </a:schemeClr>
                </a:solidFill>
              </a:defRPr>
            </a:lvl2pPr>
            <a:lvl3pPr>
              <a:buClr>
                <a:srgbClr val="0481C6"/>
              </a:buClr>
              <a:defRPr sz="1800">
                <a:solidFill>
                  <a:schemeClr val="tx1">
                    <a:lumMod val="65000"/>
                    <a:lumOff val="35000"/>
                  </a:schemeClr>
                </a:solidFill>
              </a:defRPr>
            </a:lvl3pPr>
            <a:lvl4pPr>
              <a:buClr>
                <a:srgbClr val="0481C6"/>
              </a:buClr>
              <a:defRPr sz="1600">
                <a:solidFill>
                  <a:schemeClr val="tx1">
                    <a:lumMod val="65000"/>
                    <a:lumOff val="35000"/>
                  </a:schemeClr>
                </a:solidFill>
              </a:defRPr>
            </a:lvl4pPr>
            <a:lvl5pPr>
              <a:buClr>
                <a:srgbClr val="0481C6"/>
              </a:buClr>
              <a:defRPr sz="16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88025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hape 12"/>
          <p:cNvSpPr txBox="1">
            <a:spLocks noGrp="1"/>
          </p:cNvSpPr>
          <p:nvPr>
            <p:ph type="sldNum" idx="4"/>
          </p:nvPr>
        </p:nvSpPr>
        <p:spPr>
          <a:xfrm>
            <a:off x="304800" y="6400800"/>
            <a:ext cx="2133599" cy="244474"/>
          </a:xfrm>
          <a:prstGeom prst="rect">
            <a:avLst/>
          </a:prstGeom>
          <a:noFill/>
          <a:ln>
            <a:noFill/>
          </a:ln>
        </p:spPr>
        <p:txBody>
          <a:bodyPr lIns="91425" tIns="45700" rIns="91425" bIns="45700" anchor="ctr" anchorCtr="0">
            <a:noAutofit/>
          </a:bodyPr>
          <a:lstStyle>
            <a:lvl1pPr marL="0" marR="0" indent="0" algn="l" rtl="0">
              <a:spcBef>
                <a:spcPts val="0"/>
              </a:spcBef>
              <a:buNone/>
              <a:defRPr sz="1100" b="0" i="0" u="none" strike="noStrike" cap="none" baseline="0">
                <a:solidFill>
                  <a:schemeClr val="dk1"/>
                </a:solidFill>
                <a:latin typeface="Arial Narrow"/>
                <a:ea typeface="Arial Narrow"/>
                <a:cs typeface="Arial Narrow"/>
                <a:sym typeface="Arial Narrow"/>
              </a:defRPr>
            </a:lvl1pPr>
          </a:lstStyle>
          <a:p>
            <a:pPr marL="0" lvl="0" indent="0">
              <a:spcBef>
                <a:spcPts val="0"/>
              </a:spcBef>
              <a:buSzPct val="25000"/>
              <a:buNone/>
            </a:pPr>
            <a:fld id="{68F35262-7063-43B6-9DD5-9F657903E93C}" type="slidenum">
              <a:rPr lang="en-US" smtClean="0"/>
              <a:t>‹#›</a:t>
            </a:fld>
            <a:endParaRPr lang="en-US" dirty="0"/>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848600" y="6092537"/>
            <a:ext cx="1066800" cy="536863"/>
          </a:xfrm>
          <a:prstGeom prst="rect">
            <a:avLst/>
          </a:prstGeom>
        </p:spPr>
      </p:pic>
    </p:spTree>
    <p:extLst>
      <p:ext uri="{BB962C8B-B14F-4D97-AF65-F5344CB8AC3E}">
        <p14:creationId xmlns:p14="http://schemas.microsoft.com/office/powerpoint/2010/main" val="193890198"/>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81"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830877" y="1936918"/>
            <a:ext cx="3027121" cy="393048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78079" y="1962472"/>
            <a:ext cx="3027121" cy="32953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What Is An HDHP HSA?</a:t>
            </a:r>
            <a:endParaRPr lang="en-US" dirty="0"/>
          </a:p>
        </p:txBody>
      </p:sp>
      <p:sp>
        <p:nvSpPr>
          <p:cNvPr id="3" name="Content Placeholder 2"/>
          <p:cNvSpPr>
            <a:spLocks noGrp="1"/>
          </p:cNvSpPr>
          <p:nvPr>
            <p:ph sz="quarter" idx="10"/>
          </p:nvPr>
        </p:nvSpPr>
        <p:spPr>
          <a:xfrm>
            <a:off x="459030" y="2057401"/>
            <a:ext cx="3046170" cy="3124200"/>
          </a:xfrm>
          <a:prstGeom prst="rect">
            <a:avLst/>
          </a:prstGeom>
        </p:spPr>
        <p:txBody>
          <a:bodyPr>
            <a:noAutofit/>
          </a:bodyPr>
          <a:lstStyle/>
          <a:p>
            <a:pPr marL="228600" indent="-228600">
              <a:spcBef>
                <a:spcPts val="600"/>
              </a:spcBef>
            </a:pPr>
            <a:r>
              <a:rPr lang="en-US" sz="1400" dirty="0" smtClean="0"/>
              <a:t>PPO medical plan </a:t>
            </a:r>
          </a:p>
          <a:p>
            <a:pPr marL="228600" indent="-228600">
              <a:spcBef>
                <a:spcPts val="600"/>
              </a:spcBef>
            </a:pPr>
            <a:r>
              <a:rPr lang="en-US" sz="1400" dirty="0" smtClean="0"/>
              <a:t>Freedom </a:t>
            </a:r>
            <a:r>
              <a:rPr lang="en-US" sz="1400" dirty="0"/>
              <a:t>to seek care from the provider of your </a:t>
            </a:r>
            <a:r>
              <a:rPr lang="en-US" sz="1400" dirty="0" smtClean="0"/>
              <a:t>choice</a:t>
            </a:r>
            <a:endParaRPr lang="en-US" sz="1400" dirty="0"/>
          </a:p>
          <a:p>
            <a:pPr marL="228600" indent="-228600">
              <a:spcBef>
                <a:spcPts val="600"/>
              </a:spcBef>
            </a:pPr>
            <a:r>
              <a:rPr lang="en-US" sz="1400" dirty="0" smtClean="0"/>
              <a:t>You </a:t>
            </a:r>
            <a:r>
              <a:rPr lang="en-US" sz="1400" dirty="0"/>
              <a:t>pay the full cost of your medical and prescription drug expenses up to the calendar year deductible amount, before the plan starts to pay </a:t>
            </a:r>
            <a:endParaRPr lang="en-US" sz="1400" dirty="0" smtClean="0"/>
          </a:p>
          <a:p>
            <a:pPr marL="228600" indent="-228600">
              <a:spcBef>
                <a:spcPts val="600"/>
              </a:spcBef>
            </a:pPr>
            <a:r>
              <a:rPr lang="en-US" sz="1400" dirty="0" smtClean="0"/>
              <a:t>After </a:t>
            </a:r>
            <a:r>
              <a:rPr lang="en-US" sz="1400" dirty="0"/>
              <a:t>you meet the deductible, the plan shares the cost of eligible expenses. </a:t>
            </a:r>
            <a:r>
              <a:rPr lang="en-US" sz="1400" dirty="0" smtClean="0"/>
              <a:t>This </a:t>
            </a:r>
            <a:r>
              <a:rPr lang="en-US" sz="1400" dirty="0"/>
              <a:t>can be paid for from your HSA as long as there’s money in the account.</a:t>
            </a:r>
          </a:p>
        </p:txBody>
      </p:sp>
      <p:sp>
        <p:nvSpPr>
          <p:cNvPr id="13" name="Text Box 4"/>
          <p:cNvSpPr txBox="1">
            <a:spLocks noChangeArrowheads="1"/>
          </p:cNvSpPr>
          <p:nvPr/>
        </p:nvSpPr>
        <p:spPr bwMode="auto">
          <a:xfrm>
            <a:off x="478079" y="1374648"/>
            <a:ext cx="3027121" cy="584775"/>
          </a:xfrm>
          <a:prstGeom prst="rect">
            <a:avLst/>
          </a:prstGeom>
          <a:solidFill>
            <a:schemeClr val="accent1"/>
          </a:solidFill>
          <a:ln>
            <a:noFill/>
            <a:headEnd/>
            <a:tailEnd/>
          </a:ln>
          <a:effectLst/>
          <a:scene3d>
            <a:camera prst="orthographicFront">
              <a:rot lat="0" lon="0" rev="0"/>
            </a:camera>
            <a:lightRig rig="threePt" dir="t">
              <a:rot lat="0" lon="0" rev="1200000"/>
            </a:lightRig>
          </a:scene3d>
          <a:sp3d/>
        </p:spPr>
        <p:txBody>
          <a:bodyPr anchor="ctr" anchorCtr="0">
            <a:noAutofit/>
          </a:bodyPr>
          <a:lstStyle/>
          <a:p>
            <a:pPr algn="ctr" eaLnBrk="0" fontAlgn="auto" hangingPunct="0">
              <a:spcBef>
                <a:spcPts val="0"/>
              </a:spcBef>
              <a:spcAft>
                <a:spcPts val="0"/>
              </a:spcAft>
              <a:defRPr/>
            </a:pPr>
            <a:r>
              <a:rPr lang="en-US" sz="1600" b="1" cap="all" dirty="0" smtClean="0">
                <a:solidFill>
                  <a:schemeClr val="bg1"/>
                </a:solidFill>
                <a:latin typeface="+mn-lt"/>
                <a:ea typeface="ＭＳ Ｐゴシック"/>
              </a:rPr>
              <a:t>High Deductible</a:t>
            </a:r>
          </a:p>
          <a:p>
            <a:pPr algn="ctr" eaLnBrk="0" fontAlgn="auto" hangingPunct="0">
              <a:spcBef>
                <a:spcPts val="0"/>
              </a:spcBef>
              <a:spcAft>
                <a:spcPts val="0"/>
              </a:spcAft>
              <a:defRPr/>
            </a:pPr>
            <a:r>
              <a:rPr lang="en-US" sz="1600" b="1" cap="all" dirty="0" smtClean="0">
                <a:solidFill>
                  <a:schemeClr val="bg1"/>
                </a:solidFill>
                <a:latin typeface="+mn-lt"/>
                <a:ea typeface="ＭＳ Ｐゴシック"/>
              </a:rPr>
              <a:t>Health Plan (HDHP)</a:t>
            </a:r>
            <a:endParaRPr lang="en-US" sz="1600" b="1" cap="all" dirty="0">
              <a:solidFill>
                <a:schemeClr val="bg1"/>
              </a:solidFill>
              <a:latin typeface="+mn-lt"/>
              <a:ea typeface="ＭＳ Ｐゴシック"/>
            </a:endParaRPr>
          </a:p>
        </p:txBody>
      </p:sp>
      <p:sp>
        <p:nvSpPr>
          <p:cNvPr id="15" name="Text Box 4"/>
          <p:cNvSpPr txBox="1">
            <a:spLocks noChangeArrowheads="1"/>
          </p:cNvSpPr>
          <p:nvPr/>
        </p:nvSpPr>
        <p:spPr bwMode="auto">
          <a:xfrm>
            <a:off x="3830879" y="1371598"/>
            <a:ext cx="3027121" cy="584775"/>
          </a:xfrm>
          <a:prstGeom prst="rect">
            <a:avLst/>
          </a:prstGeom>
          <a:solidFill>
            <a:schemeClr val="accent2"/>
          </a:solidFill>
          <a:ln>
            <a:noFill/>
            <a:headEnd/>
            <a:tailEnd/>
          </a:ln>
          <a:effectLst/>
          <a:scene3d>
            <a:camera prst="orthographicFront">
              <a:rot lat="0" lon="0" rev="0"/>
            </a:camera>
            <a:lightRig rig="threePt" dir="t">
              <a:rot lat="0" lon="0" rev="1200000"/>
            </a:lightRig>
          </a:scene3d>
          <a:sp3d/>
        </p:spPr>
        <p:txBody>
          <a:bodyPr wrap="square">
            <a:spAutoFit/>
          </a:bodyPr>
          <a:lstStyle/>
          <a:p>
            <a:pPr algn="ctr" eaLnBrk="0" fontAlgn="auto" hangingPunct="0">
              <a:spcBef>
                <a:spcPts val="0"/>
              </a:spcBef>
              <a:spcAft>
                <a:spcPts val="0"/>
              </a:spcAft>
              <a:defRPr/>
            </a:pPr>
            <a:r>
              <a:rPr lang="en-US" sz="1600" b="1" cap="all" dirty="0" smtClean="0">
                <a:solidFill>
                  <a:schemeClr val="bg1"/>
                </a:solidFill>
                <a:latin typeface="+mn-lt"/>
                <a:ea typeface="ＭＳ Ｐゴシック"/>
              </a:rPr>
              <a:t>Health Savings Account (HSA)</a:t>
            </a:r>
            <a:endParaRPr lang="en-US" sz="1600" b="1" cap="all" dirty="0">
              <a:solidFill>
                <a:schemeClr val="bg1"/>
              </a:solidFill>
              <a:latin typeface="+mn-lt"/>
              <a:ea typeface="ＭＳ Ｐゴシック"/>
            </a:endParaRPr>
          </a:p>
        </p:txBody>
      </p:sp>
      <p:sp>
        <p:nvSpPr>
          <p:cNvPr id="16" name="Text Box 4"/>
          <p:cNvSpPr txBox="1">
            <a:spLocks noChangeArrowheads="1"/>
          </p:cNvSpPr>
          <p:nvPr/>
        </p:nvSpPr>
        <p:spPr bwMode="auto">
          <a:xfrm>
            <a:off x="7160971" y="1374648"/>
            <a:ext cx="1524000" cy="830997"/>
          </a:xfrm>
          <a:prstGeom prst="rect">
            <a:avLst/>
          </a:prstGeom>
          <a:solidFill>
            <a:schemeClr val="tx2"/>
          </a:solidFill>
          <a:ln>
            <a:noFill/>
            <a:headEnd/>
            <a:tailEnd/>
          </a:ln>
          <a:effectLst/>
          <a:scene3d>
            <a:camera prst="orthographicFront">
              <a:rot lat="0" lon="0" rev="0"/>
            </a:camera>
            <a:lightRig rig="threePt" dir="t">
              <a:rot lat="0" lon="0" rev="1200000"/>
            </a:lightRig>
          </a:scene3d>
          <a:sp3d/>
        </p:spPr>
        <p:txBody>
          <a:bodyPr wrap="square">
            <a:spAutoFit/>
          </a:bodyPr>
          <a:lstStyle/>
          <a:p>
            <a:pPr algn="ctr" eaLnBrk="0" fontAlgn="auto" hangingPunct="0">
              <a:spcBef>
                <a:spcPts val="0"/>
              </a:spcBef>
              <a:spcAft>
                <a:spcPts val="0"/>
              </a:spcAft>
              <a:defRPr/>
            </a:pPr>
            <a:r>
              <a:rPr lang="en-US" sz="1600" b="1" cap="all" dirty="0" smtClean="0">
                <a:solidFill>
                  <a:schemeClr val="bg1"/>
                </a:solidFill>
                <a:latin typeface="+mn-lt"/>
                <a:ea typeface="ＭＳ Ｐゴシック"/>
              </a:rPr>
              <a:t>CARRIER HDHP </a:t>
            </a:r>
          </a:p>
          <a:p>
            <a:pPr algn="ctr" eaLnBrk="0" fontAlgn="auto" hangingPunct="0">
              <a:spcBef>
                <a:spcPts val="0"/>
              </a:spcBef>
              <a:spcAft>
                <a:spcPts val="0"/>
              </a:spcAft>
              <a:defRPr/>
            </a:pPr>
            <a:r>
              <a:rPr lang="en-US" sz="1600" b="1" cap="all" dirty="0" smtClean="0">
                <a:solidFill>
                  <a:schemeClr val="bg1"/>
                </a:solidFill>
                <a:latin typeface="+mn-lt"/>
                <a:ea typeface="ＭＳ Ｐゴシック"/>
              </a:rPr>
              <a:t>HSA </a:t>
            </a:r>
            <a:r>
              <a:rPr lang="en-US" sz="1600" b="1" cap="all" dirty="0" smtClean="0">
                <a:solidFill>
                  <a:schemeClr val="bg1"/>
                </a:solidFill>
                <a:latin typeface="+mn-lt"/>
                <a:ea typeface="ＭＳ Ｐゴシック"/>
              </a:rPr>
              <a:t>Plan</a:t>
            </a:r>
            <a:endParaRPr lang="en-US" sz="1600" b="1" cap="all" dirty="0">
              <a:solidFill>
                <a:schemeClr val="bg1"/>
              </a:solidFill>
              <a:latin typeface="+mn-lt"/>
              <a:ea typeface="ＭＳ Ｐゴシック"/>
            </a:endParaRPr>
          </a:p>
        </p:txBody>
      </p:sp>
      <p:sp>
        <p:nvSpPr>
          <p:cNvPr id="8" name="Rectangle 7"/>
          <p:cNvSpPr/>
          <p:nvPr/>
        </p:nvSpPr>
        <p:spPr>
          <a:xfrm>
            <a:off x="3505199" y="1371600"/>
            <a:ext cx="325679" cy="590872"/>
          </a:xfrm>
          <a:prstGeom prst="rect">
            <a:avLst/>
          </a:prstGeom>
        </p:spPr>
        <p:txBody>
          <a:bodyPr wrap="square" anchor="ctr" anchorCtr="0">
            <a:noAutofit/>
          </a:bodyPr>
          <a:lstStyle/>
          <a:p>
            <a:pPr algn="ctr"/>
            <a:r>
              <a:rPr lang="en-US" sz="2400" dirty="0" smtClean="0"/>
              <a:t>+</a:t>
            </a:r>
            <a:endParaRPr lang="en-US" dirty="0"/>
          </a:p>
        </p:txBody>
      </p:sp>
      <p:sp>
        <p:nvSpPr>
          <p:cNvPr id="17" name="Rectangle 16"/>
          <p:cNvSpPr/>
          <p:nvPr/>
        </p:nvSpPr>
        <p:spPr>
          <a:xfrm>
            <a:off x="6858000" y="1377881"/>
            <a:ext cx="304800" cy="590872"/>
          </a:xfrm>
          <a:prstGeom prst="rect">
            <a:avLst/>
          </a:prstGeom>
        </p:spPr>
        <p:txBody>
          <a:bodyPr wrap="square" anchor="ctr" anchorCtr="0">
            <a:noAutofit/>
          </a:bodyPr>
          <a:lstStyle/>
          <a:p>
            <a:pPr algn="ctr"/>
            <a:r>
              <a:rPr lang="en-US" sz="2400" dirty="0" smtClean="0"/>
              <a:t>=</a:t>
            </a:r>
            <a:endParaRPr lang="en-US" dirty="0"/>
          </a:p>
        </p:txBody>
      </p:sp>
      <p:sp>
        <p:nvSpPr>
          <p:cNvPr id="9" name="Content Placeholder 2"/>
          <p:cNvSpPr txBox="1">
            <a:spLocks/>
          </p:cNvSpPr>
          <p:nvPr/>
        </p:nvSpPr>
        <p:spPr>
          <a:xfrm>
            <a:off x="3830878" y="2057400"/>
            <a:ext cx="3027121" cy="3435603"/>
          </a:xfrm>
          <a:prstGeom prst="rect">
            <a:avLst/>
          </a:prstGeom>
        </p:spPr>
        <p:txBody>
          <a:bodyPr>
            <a:noAutofit/>
          </a:bodyPr>
          <a:lstStyle>
            <a:lvl1pPr marL="342900" indent="-342900" algn="l" defTabSz="914400" rtl="0" eaLnBrk="1" latinLnBrk="0" hangingPunct="1">
              <a:spcBef>
                <a:spcPct val="20000"/>
              </a:spcBef>
              <a:buClr>
                <a:srgbClr val="0481C6"/>
              </a:buClr>
              <a:buFont typeface="Arial" panose="020B0604020202020204" pitchFamily="34" charset="0"/>
              <a:buChar char="•"/>
              <a:defRPr sz="24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Clr>
                <a:srgbClr val="0481C6"/>
              </a:buClr>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rgbClr val="0481C6"/>
              </a:buClr>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Clr>
                <a:srgbClr val="0481C6"/>
              </a:buClr>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Clr>
                <a:srgbClr val="0481C6"/>
              </a:buClr>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spcBef>
                <a:spcPts val="600"/>
              </a:spcBef>
              <a:buClr>
                <a:schemeClr val="accent2"/>
              </a:buClr>
            </a:pPr>
            <a:r>
              <a:rPr lang="en-US" sz="1400" dirty="0" smtClean="0"/>
              <a:t>Personal </a:t>
            </a:r>
            <a:r>
              <a:rPr lang="en-US" sz="1400" dirty="0"/>
              <a:t>savings account that allows you to save and pay for qualified health related expenses on a pre-tax basis</a:t>
            </a:r>
            <a:r>
              <a:rPr lang="en-US" sz="1400" dirty="0" smtClean="0"/>
              <a:t>.</a:t>
            </a:r>
          </a:p>
          <a:p>
            <a:pPr marL="228600" indent="-228600">
              <a:spcBef>
                <a:spcPts val="600"/>
              </a:spcBef>
              <a:buClr>
                <a:schemeClr val="accent2"/>
              </a:buClr>
            </a:pPr>
            <a:r>
              <a:rPr lang="en-US" sz="1400" dirty="0" smtClean="0"/>
              <a:t>ABC Company contributes to your account.</a:t>
            </a:r>
          </a:p>
          <a:p>
            <a:pPr marL="628650" lvl="1" indent="-228600">
              <a:spcBef>
                <a:spcPts val="600"/>
              </a:spcBef>
              <a:buClr>
                <a:schemeClr val="accent2"/>
              </a:buClr>
            </a:pPr>
            <a:r>
              <a:rPr lang="en-US" sz="1000" dirty="0" smtClean="0"/>
              <a:t>$</a:t>
            </a:r>
            <a:r>
              <a:rPr lang="en-US" sz="1000" dirty="0"/>
              <a:t>500/employee only </a:t>
            </a:r>
            <a:r>
              <a:rPr lang="en-US" sz="1000" dirty="0" smtClean="0"/>
              <a:t>coverage</a:t>
            </a:r>
          </a:p>
          <a:p>
            <a:pPr marL="628650" lvl="1" indent="-228600">
              <a:spcBef>
                <a:spcPts val="600"/>
              </a:spcBef>
              <a:buClr>
                <a:schemeClr val="accent2"/>
              </a:buClr>
            </a:pPr>
            <a:r>
              <a:rPr lang="en-US" sz="1000" dirty="0" smtClean="0"/>
              <a:t>$1,000 </a:t>
            </a:r>
            <a:r>
              <a:rPr lang="en-US" sz="1000" dirty="0"/>
              <a:t>employee plus dependent(s)</a:t>
            </a:r>
          </a:p>
          <a:p>
            <a:pPr marL="228600" indent="-228600">
              <a:spcBef>
                <a:spcPts val="600"/>
              </a:spcBef>
              <a:buClr>
                <a:schemeClr val="accent2"/>
              </a:buClr>
            </a:pPr>
            <a:r>
              <a:rPr lang="en-US" sz="1400" dirty="0" smtClean="0"/>
              <a:t>You </a:t>
            </a:r>
            <a:r>
              <a:rPr lang="en-US" sz="1400" dirty="0"/>
              <a:t>also have the ability to contribute </a:t>
            </a:r>
            <a:r>
              <a:rPr lang="en-US" sz="1400" dirty="0" smtClean="0"/>
              <a:t>through payroll deductions up to annual IRS maximums</a:t>
            </a:r>
          </a:p>
          <a:p>
            <a:pPr marL="228600" indent="-228600">
              <a:spcBef>
                <a:spcPts val="600"/>
              </a:spcBef>
              <a:buClr>
                <a:schemeClr val="accent2"/>
              </a:buClr>
            </a:pPr>
            <a:r>
              <a:rPr lang="en-US" sz="1400" dirty="0" smtClean="0"/>
              <a:t>Contributions</a:t>
            </a:r>
            <a:r>
              <a:rPr lang="en-US" sz="1400" dirty="0"/>
              <a:t>, interest earnings and withdrawals for qualified health </a:t>
            </a:r>
            <a:r>
              <a:rPr lang="en-US" sz="1400" dirty="0" smtClean="0"/>
              <a:t>expenses </a:t>
            </a:r>
            <a:r>
              <a:rPr lang="en-US" sz="1400" dirty="0"/>
              <a:t>are excluded from Federal income </a:t>
            </a:r>
            <a:r>
              <a:rPr lang="en-US" sz="1400" dirty="0" smtClean="0"/>
              <a:t>tax</a:t>
            </a:r>
            <a:endParaRPr lang="en-US" sz="1400" dirty="0"/>
          </a:p>
        </p:txBody>
      </p:sp>
    </p:spTree>
    <p:extLst>
      <p:ext uri="{BB962C8B-B14F-4D97-AF65-F5344CB8AC3E}">
        <p14:creationId xmlns:p14="http://schemas.microsoft.com/office/powerpoint/2010/main" val="399174384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0"/>
            <a:ext cx="8686800" cy="1143000"/>
          </a:xfrm>
        </p:spPr>
        <p:txBody>
          <a:bodyPr/>
          <a:lstStyle/>
          <a:p>
            <a:r>
              <a:rPr lang="en-US" dirty="0" smtClean="0"/>
              <a:t>How the HDHP HSA Works</a:t>
            </a:r>
            <a:endParaRPr lang="en-US" dirty="0"/>
          </a:p>
        </p:txBody>
      </p:sp>
      <p:pic>
        <p:nvPicPr>
          <p:cNvPr id="1026" name="Picture 2" descr="O:\GrpCommunications\TS - Templates and Samples\WREB\PPT\HSA PPT\Assets\Ro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600"/>
            <a:ext cx="9144000" cy="2743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00" y="1688068"/>
            <a:ext cx="8686800" cy="369332"/>
          </a:xfrm>
          <a:prstGeom prst="rect">
            <a:avLst/>
          </a:prstGeom>
          <a:noFill/>
        </p:spPr>
        <p:txBody>
          <a:bodyPr wrap="square" rtlCol="0">
            <a:spAutoFit/>
          </a:bodyPr>
          <a:lstStyle/>
          <a:p>
            <a:r>
              <a:rPr lang="en-US" sz="1800" b="1" dirty="0" smtClean="0">
                <a:solidFill>
                  <a:srgbClr val="0481C6"/>
                </a:solidFill>
              </a:rPr>
              <a:t>You can use the money in your HSA for your share of expenses at any time</a:t>
            </a:r>
            <a:endParaRPr lang="en-US" sz="1800" b="1" dirty="0">
              <a:solidFill>
                <a:srgbClr val="0481C6"/>
              </a:solidFill>
            </a:endParaRPr>
          </a:p>
        </p:txBody>
      </p:sp>
      <p:sp>
        <p:nvSpPr>
          <p:cNvPr id="8" name="TextBox 7"/>
          <p:cNvSpPr txBox="1"/>
          <p:nvPr/>
        </p:nvSpPr>
        <p:spPr>
          <a:xfrm>
            <a:off x="1066800" y="3530025"/>
            <a:ext cx="1905000" cy="584775"/>
          </a:xfrm>
          <a:prstGeom prst="rect">
            <a:avLst/>
          </a:prstGeom>
          <a:noFill/>
        </p:spPr>
        <p:txBody>
          <a:bodyPr wrap="square" rtlCol="0">
            <a:spAutoFit/>
          </a:bodyPr>
          <a:lstStyle/>
          <a:p>
            <a:r>
              <a:rPr lang="en-US" sz="1600" b="1" dirty="0" smtClean="0">
                <a:solidFill>
                  <a:srgbClr val="AED30A"/>
                </a:solidFill>
              </a:rPr>
              <a:t>You pay 100% of</a:t>
            </a:r>
          </a:p>
          <a:p>
            <a:r>
              <a:rPr lang="en-US" sz="1600" b="1" dirty="0" smtClean="0">
                <a:solidFill>
                  <a:srgbClr val="AED30A"/>
                </a:solidFill>
              </a:rPr>
              <a:t>health care costs</a:t>
            </a:r>
            <a:endParaRPr lang="en-US" sz="1600" b="1" dirty="0">
              <a:solidFill>
                <a:srgbClr val="AED30A"/>
              </a:solidFill>
            </a:endParaRPr>
          </a:p>
        </p:txBody>
      </p:sp>
      <p:sp>
        <p:nvSpPr>
          <p:cNvPr id="9" name="TextBox 8"/>
          <p:cNvSpPr txBox="1"/>
          <p:nvPr/>
        </p:nvSpPr>
        <p:spPr>
          <a:xfrm>
            <a:off x="3197772" y="3510566"/>
            <a:ext cx="2822028" cy="584775"/>
          </a:xfrm>
          <a:prstGeom prst="rect">
            <a:avLst/>
          </a:prstGeom>
          <a:noFill/>
        </p:spPr>
        <p:txBody>
          <a:bodyPr wrap="square" rtlCol="0">
            <a:spAutoFit/>
          </a:bodyPr>
          <a:lstStyle/>
          <a:p>
            <a:r>
              <a:rPr lang="en-US" sz="1600" b="1" dirty="0" smtClean="0">
                <a:solidFill>
                  <a:schemeClr val="tx2"/>
                </a:solidFill>
              </a:rPr>
              <a:t>You pay 10% or 20%</a:t>
            </a:r>
          </a:p>
          <a:p>
            <a:r>
              <a:rPr lang="en-US" sz="1600" b="1" dirty="0" smtClean="0">
                <a:solidFill>
                  <a:schemeClr val="tx2"/>
                </a:solidFill>
              </a:rPr>
              <a:t>The plan pays 90% or 80%</a:t>
            </a:r>
          </a:p>
        </p:txBody>
      </p:sp>
      <p:sp>
        <p:nvSpPr>
          <p:cNvPr id="10" name="TextBox 9"/>
          <p:cNvSpPr txBox="1"/>
          <p:nvPr/>
        </p:nvSpPr>
        <p:spPr>
          <a:xfrm>
            <a:off x="6172200" y="3510565"/>
            <a:ext cx="2822028" cy="584775"/>
          </a:xfrm>
          <a:prstGeom prst="rect">
            <a:avLst/>
          </a:prstGeom>
          <a:noFill/>
        </p:spPr>
        <p:txBody>
          <a:bodyPr wrap="square" rtlCol="0">
            <a:spAutoFit/>
          </a:bodyPr>
          <a:lstStyle/>
          <a:p>
            <a:r>
              <a:rPr lang="en-US" sz="1600" b="1" dirty="0" smtClean="0">
                <a:solidFill>
                  <a:schemeClr val="accent1"/>
                </a:solidFill>
              </a:rPr>
              <a:t>Relax! </a:t>
            </a:r>
          </a:p>
          <a:p>
            <a:r>
              <a:rPr lang="en-US" sz="1600" b="1" dirty="0" smtClean="0">
                <a:solidFill>
                  <a:schemeClr val="accent1"/>
                </a:solidFill>
              </a:rPr>
              <a:t>The plan pays 100%</a:t>
            </a:r>
          </a:p>
        </p:txBody>
      </p:sp>
      <p:sp>
        <p:nvSpPr>
          <p:cNvPr id="11" name="TextBox 10"/>
          <p:cNvSpPr txBox="1"/>
          <p:nvPr/>
        </p:nvSpPr>
        <p:spPr>
          <a:xfrm>
            <a:off x="914400" y="4162425"/>
            <a:ext cx="2438400" cy="276999"/>
          </a:xfrm>
          <a:prstGeom prst="rect">
            <a:avLst/>
          </a:prstGeom>
          <a:noFill/>
        </p:spPr>
        <p:txBody>
          <a:bodyPr wrap="square" rtlCol="0">
            <a:spAutoFit/>
          </a:bodyPr>
          <a:lstStyle/>
          <a:p>
            <a:r>
              <a:rPr lang="en-US" sz="1200" dirty="0" smtClean="0">
                <a:solidFill>
                  <a:schemeClr val="bg1"/>
                </a:solidFill>
              </a:rPr>
              <a:t>Preventive care is free!</a:t>
            </a:r>
            <a:endParaRPr lang="en-US" sz="1200" dirty="0">
              <a:solidFill>
                <a:schemeClr val="bg1"/>
              </a:solidFill>
            </a:endParaRPr>
          </a:p>
        </p:txBody>
      </p:sp>
      <p:sp>
        <p:nvSpPr>
          <p:cNvPr id="12" name="TextBox 11"/>
          <p:cNvSpPr txBox="1"/>
          <p:nvPr/>
        </p:nvSpPr>
        <p:spPr>
          <a:xfrm>
            <a:off x="152400" y="4622602"/>
            <a:ext cx="2819400" cy="461665"/>
          </a:xfrm>
          <a:prstGeom prst="rect">
            <a:avLst/>
          </a:prstGeom>
          <a:noFill/>
        </p:spPr>
        <p:txBody>
          <a:bodyPr wrap="square" rtlCol="0">
            <a:spAutoFit/>
          </a:bodyPr>
          <a:lstStyle/>
          <a:p>
            <a:r>
              <a:rPr lang="en-US" sz="1200" dirty="0" smtClean="0">
                <a:solidFill>
                  <a:schemeClr val="bg1"/>
                </a:solidFill>
              </a:rPr>
              <a:t>ABC Company’s contributions to the HSA help offset your deductible</a:t>
            </a:r>
            <a:endParaRPr lang="en-US" sz="1200" dirty="0">
              <a:solidFill>
                <a:schemeClr val="bg1"/>
              </a:solidFill>
            </a:endParaRPr>
          </a:p>
        </p:txBody>
      </p:sp>
    </p:spTree>
    <p:extLst>
      <p:ext uri="{BB962C8B-B14F-4D97-AF65-F5344CB8AC3E}">
        <p14:creationId xmlns:p14="http://schemas.microsoft.com/office/powerpoint/2010/main" val="2640192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HSA Features</a:t>
            </a:r>
            <a:endParaRPr lang="en-US" dirty="0"/>
          </a:p>
        </p:txBody>
      </p:sp>
      <p:pic>
        <p:nvPicPr>
          <p:cNvPr id="2050" name="Picture 2" descr="O:\GrpCommunications\TS - Templates and Samples\WREB\PPT\HSA PPT\Assets\Icons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5486400"/>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O:\GrpCommunications\TS - Templates and Samples\WREB\PPT\HSA PPT\Assets\Ic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228725"/>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O:\GrpCommunications\TS - Templates and Samples\WREB\PPT\HSA PPT\Assets\Icons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2293144"/>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O:\GrpCommunications\TS - Templates and Samples\WREB\PPT\HSA PPT\Assets\Icons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3357563"/>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O:\GrpCommunications\TS - Templates and Samples\WREB\PPT\HSA PPT\Assets\Icons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0" y="4421982"/>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0" y="1392793"/>
            <a:ext cx="7162800" cy="738664"/>
          </a:xfrm>
          <a:prstGeom prst="rect">
            <a:avLst/>
          </a:prstGeom>
        </p:spPr>
        <p:txBody>
          <a:bodyPr wrap="square">
            <a:spAutoFit/>
          </a:bodyPr>
          <a:lstStyle/>
          <a:p>
            <a:r>
              <a:rPr lang="en-US" b="1" dirty="0">
                <a:solidFill>
                  <a:schemeClr val="accent2"/>
                </a:solidFill>
              </a:rPr>
              <a:t>HSAs Fund Health Care Needs</a:t>
            </a:r>
          </a:p>
          <a:p>
            <a:r>
              <a:rPr lang="en-US" dirty="0">
                <a:solidFill>
                  <a:schemeClr val="tx1">
                    <a:lumMod val="65000"/>
                    <a:lumOff val="35000"/>
                  </a:schemeClr>
                </a:solidFill>
              </a:rPr>
              <a:t>The HSA fund can be used for future medical needs and toward the plan’s annual deductible and out-of-pocket maximum.</a:t>
            </a:r>
          </a:p>
        </p:txBody>
      </p:sp>
      <p:sp>
        <p:nvSpPr>
          <p:cNvPr id="4" name="Rectangle 3"/>
          <p:cNvSpPr/>
          <p:nvPr/>
        </p:nvSpPr>
        <p:spPr>
          <a:xfrm>
            <a:off x="1524000" y="2457212"/>
            <a:ext cx="7162800" cy="738664"/>
          </a:xfrm>
          <a:prstGeom prst="rect">
            <a:avLst/>
          </a:prstGeom>
        </p:spPr>
        <p:txBody>
          <a:bodyPr wrap="square">
            <a:spAutoFit/>
          </a:bodyPr>
          <a:lstStyle/>
          <a:p>
            <a:r>
              <a:rPr lang="en-US" b="1" dirty="0">
                <a:solidFill>
                  <a:schemeClr val="accent1"/>
                </a:solidFill>
              </a:rPr>
              <a:t>HSAs are Flexible</a:t>
            </a:r>
          </a:p>
          <a:p>
            <a:r>
              <a:rPr lang="en-US" dirty="0">
                <a:solidFill>
                  <a:schemeClr val="tx1">
                    <a:lumMod val="65000"/>
                    <a:lumOff val="35000"/>
                  </a:schemeClr>
                </a:solidFill>
              </a:rPr>
              <a:t>You decide when to use your HSA funds to pay for qualified health related expenses. The HSA moves with you when you change medical plans, change employers or retire.</a:t>
            </a:r>
          </a:p>
        </p:txBody>
      </p:sp>
      <p:sp>
        <p:nvSpPr>
          <p:cNvPr id="5" name="Rectangle 4"/>
          <p:cNvSpPr/>
          <p:nvPr/>
        </p:nvSpPr>
        <p:spPr>
          <a:xfrm>
            <a:off x="1524000" y="3521631"/>
            <a:ext cx="7000875" cy="738664"/>
          </a:xfrm>
          <a:prstGeom prst="rect">
            <a:avLst/>
          </a:prstGeom>
        </p:spPr>
        <p:txBody>
          <a:bodyPr wrap="square">
            <a:spAutoFit/>
          </a:bodyPr>
          <a:lstStyle/>
          <a:p>
            <a:r>
              <a:rPr lang="en-US" b="1" dirty="0">
                <a:solidFill>
                  <a:schemeClr val="accent3"/>
                </a:solidFill>
              </a:rPr>
              <a:t>HSAs Can Cover You in Retirement</a:t>
            </a:r>
          </a:p>
          <a:p>
            <a:r>
              <a:rPr lang="en-US" dirty="0">
                <a:solidFill>
                  <a:schemeClr val="tx1">
                    <a:lumMod val="65000"/>
                    <a:lumOff val="35000"/>
                  </a:schemeClr>
                </a:solidFill>
              </a:rPr>
              <a:t>Your HSA funds can be used in retirement for eligible health related expenses, including Medicare expenses.</a:t>
            </a:r>
          </a:p>
        </p:txBody>
      </p:sp>
      <p:sp>
        <p:nvSpPr>
          <p:cNvPr id="6" name="Rectangle 5"/>
          <p:cNvSpPr/>
          <p:nvPr/>
        </p:nvSpPr>
        <p:spPr>
          <a:xfrm>
            <a:off x="1524000" y="4586050"/>
            <a:ext cx="7467600" cy="738664"/>
          </a:xfrm>
          <a:prstGeom prst="rect">
            <a:avLst/>
          </a:prstGeom>
        </p:spPr>
        <p:txBody>
          <a:bodyPr wrap="square">
            <a:spAutoFit/>
          </a:bodyPr>
          <a:lstStyle/>
          <a:p>
            <a:r>
              <a:rPr lang="en-US" b="1" dirty="0">
                <a:solidFill>
                  <a:schemeClr val="tx2"/>
                </a:solidFill>
              </a:rPr>
              <a:t>No “use it or lose it!”</a:t>
            </a:r>
          </a:p>
          <a:p>
            <a:r>
              <a:rPr lang="en-US" dirty="0">
                <a:solidFill>
                  <a:schemeClr val="tx1">
                    <a:lumMod val="65000"/>
                    <a:lumOff val="35000"/>
                  </a:schemeClr>
                </a:solidFill>
              </a:rPr>
              <a:t>That’s right, unused funds roll over each year. Unused funds can also grow through interest and investment earnings and can be “banked” for future health related expenses.</a:t>
            </a:r>
          </a:p>
        </p:txBody>
      </p:sp>
      <p:grpSp>
        <p:nvGrpSpPr>
          <p:cNvPr id="9" name="Group 8"/>
          <p:cNvGrpSpPr/>
          <p:nvPr/>
        </p:nvGrpSpPr>
        <p:grpSpPr>
          <a:xfrm>
            <a:off x="1523999" y="5727412"/>
            <a:ext cx="6553201" cy="584776"/>
            <a:chOff x="1523999" y="5435024"/>
            <a:chExt cx="6553201" cy="584776"/>
          </a:xfrm>
        </p:grpSpPr>
        <p:sp>
          <p:nvSpPr>
            <p:cNvPr id="7" name="Rectangle 6"/>
            <p:cNvSpPr/>
            <p:nvPr/>
          </p:nvSpPr>
          <p:spPr>
            <a:xfrm>
              <a:off x="1524000" y="5435024"/>
              <a:ext cx="5562600" cy="307777"/>
            </a:xfrm>
            <a:prstGeom prst="rect">
              <a:avLst/>
            </a:prstGeom>
          </p:spPr>
          <p:txBody>
            <a:bodyPr wrap="square">
              <a:spAutoFit/>
            </a:bodyPr>
            <a:lstStyle/>
            <a:p>
              <a:r>
                <a:rPr lang="en-US" b="1" dirty="0">
                  <a:solidFill>
                    <a:schemeClr val="accent4"/>
                  </a:solidFill>
                </a:rPr>
                <a:t>Triple </a:t>
              </a:r>
              <a:r>
                <a:rPr lang="en-US" b="1" dirty="0" smtClean="0">
                  <a:solidFill>
                    <a:schemeClr val="accent4"/>
                  </a:solidFill>
                </a:rPr>
                <a:t>Tax-Advantaged  </a:t>
              </a:r>
              <a:r>
                <a:rPr lang="en-US" sz="1200" dirty="0" smtClean="0">
                  <a:solidFill>
                    <a:schemeClr val="accent4"/>
                  </a:solidFill>
                </a:rPr>
                <a:t>(for </a:t>
              </a:r>
              <a:r>
                <a:rPr lang="en-US" sz="1200" dirty="0">
                  <a:solidFill>
                    <a:schemeClr val="accent4"/>
                  </a:solidFill>
                </a:rPr>
                <a:t>federal &amp; most state </a:t>
              </a:r>
              <a:r>
                <a:rPr lang="en-US" sz="1200" dirty="0" smtClean="0">
                  <a:solidFill>
                    <a:schemeClr val="accent4"/>
                  </a:solidFill>
                </a:rPr>
                <a:t>taxes)</a:t>
              </a:r>
              <a:endParaRPr lang="en-US" b="1" dirty="0">
                <a:solidFill>
                  <a:schemeClr val="accent4"/>
                </a:solidFill>
              </a:endParaRPr>
            </a:p>
          </p:txBody>
        </p:sp>
        <p:sp>
          <p:nvSpPr>
            <p:cNvPr id="8" name="Rectangle 7"/>
            <p:cNvSpPr/>
            <p:nvPr/>
          </p:nvSpPr>
          <p:spPr>
            <a:xfrm>
              <a:off x="1523999" y="5767685"/>
              <a:ext cx="6553201" cy="252115"/>
            </a:xfrm>
            <a:prstGeom prst="rect">
              <a:avLst/>
            </a:prstGeom>
          </p:spPr>
          <p:txBody>
            <a:bodyPr wrap="square" numCol="3">
              <a:noAutofit/>
            </a:bodyPr>
            <a:lstStyle/>
            <a:p>
              <a:pPr marL="285750" indent="-171450">
                <a:buClr>
                  <a:schemeClr val="accent4"/>
                </a:buClr>
                <a:buFont typeface="Arial" pitchFamily="34" charset="0"/>
                <a:buChar char="•"/>
              </a:pPr>
              <a:r>
                <a:rPr lang="en-US" dirty="0">
                  <a:solidFill>
                    <a:schemeClr val="tx1">
                      <a:lumMod val="65000"/>
                      <a:lumOff val="35000"/>
                    </a:schemeClr>
                  </a:solidFill>
                </a:rPr>
                <a:t>No tax on </a:t>
              </a:r>
              <a:r>
                <a:rPr lang="en-US" dirty="0" smtClean="0">
                  <a:solidFill>
                    <a:schemeClr val="tx1">
                      <a:lumMod val="65000"/>
                      <a:lumOff val="35000"/>
                    </a:schemeClr>
                  </a:solidFill>
                </a:rPr>
                <a:t>contributions</a:t>
              </a:r>
            </a:p>
            <a:p>
              <a:pPr marL="285750" indent="-171450">
                <a:buClr>
                  <a:schemeClr val="accent4"/>
                </a:buClr>
                <a:buFont typeface="Arial" pitchFamily="34" charset="0"/>
                <a:buChar char="•"/>
              </a:pPr>
              <a:endParaRPr lang="en-US" dirty="0">
                <a:solidFill>
                  <a:schemeClr val="tx1">
                    <a:lumMod val="65000"/>
                    <a:lumOff val="35000"/>
                  </a:schemeClr>
                </a:solidFill>
              </a:endParaRPr>
            </a:p>
            <a:p>
              <a:pPr marL="285750" indent="-171450">
                <a:buClr>
                  <a:schemeClr val="accent4"/>
                </a:buClr>
                <a:buFont typeface="Arial" pitchFamily="34" charset="0"/>
                <a:buChar char="•"/>
              </a:pPr>
              <a:r>
                <a:rPr lang="en-US" dirty="0">
                  <a:solidFill>
                    <a:schemeClr val="tx1">
                      <a:lumMod val="65000"/>
                      <a:lumOff val="35000"/>
                    </a:schemeClr>
                  </a:solidFill>
                </a:rPr>
                <a:t>No tax on interest</a:t>
              </a:r>
            </a:p>
            <a:p>
              <a:pPr marL="285750" indent="-171450">
                <a:buClr>
                  <a:schemeClr val="accent4"/>
                </a:buClr>
                <a:buFont typeface="Arial" pitchFamily="34" charset="0"/>
                <a:buChar char="•"/>
              </a:pPr>
              <a:endParaRPr lang="en-US" dirty="0" smtClean="0">
                <a:solidFill>
                  <a:schemeClr val="tx1">
                    <a:lumMod val="65000"/>
                    <a:lumOff val="35000"/>
                  </a:schemeClr>
                </a:solidFill>
              </a:endParaRPr>
            </a:p>
            <a:p>
              <a:pPr marL="285750" indent="-171450">
                <a:buClr>
                  <a:schemeClr val="accent4"/>
                </a:buClr>
                <a:buFont typeface="Arial" pitchFamily="34" charset="0"/>
                <a:buChar char="•"/>
              </a:pPr>
              <a:r>
                <a:rPr lang="en-US" dirty="0" smtClean="0">
                  <a:solidFill>
                    <a:schemeClr val="tx1">
                      <a:lumMod val="65000"/>
                      <a:lumOff val="35000"/>
                    </a:schemeClr>
                  </a:solidFill>
                </a:rPr>
                <a:t>No </a:t>
              </a:r>
              <a:r>
                <a:rPr lang="en-US" dirty="0">
                  <a:solidFill>
                    <a:schemeClr val="tx1">
                      <a:lumMod val="65000"/>
                      <a:lumOff val="35000"/>
                    </a:schemeClr>
                  </a:solidFill>
                </a:rPr>
                <a:t>tax when you withdraw money</a:t>
              </a:r>
              <a:endParaRPr lang="en-US" dirty="0">
                <a:solidFill>
                  <a:schemeClr val="tx1">
                    <a:lumMod val="65000"/>
                    <a:lumOff val="35000"/>
                  </a:schemeClr>
                </a:solidFill>
              </a:endParaRPr>
            </a:p>
          </p:txBody>
        </p:sp>
      </p:grpSp>
    </p:spTree>
    <p:extLst>
      <p:ext uri="{BB962C8B-B14F-4D97-AF65-F5344CB8AC3E}">
        <p14:creationId xmlns:p14="http://schemas.microsoft.com/office/powerpoint/2010/main" val="2411686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IRS Maximums</a:t>
            </a:r>
            <a:endParaRPr lang="en-US" dirty="0"/>
          </a:p>
        </p:txBody>
      </p:sp>
      <p:pic>
        <p:nvPicPr>
          <p:cNvPr id="3" name="Picture 4" descr="http://www.bigapplegreeter.org/images/IRS_Letter_s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939" y="1199734"/>
            <a:ext cx="4292861" cy="512486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8" descr="http://www.anatoliandog.org/images/irs501c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79209">
            <a:off x="1447054" y="1499715"/>
            <a:ext cx="3711084" cy="471307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2" descr="O:\iStock\AI\IRS paper.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6146"/>
          <a:stretch/>
        </p:blipFill>
        <p:spPr bwMode="auto">
          <a:xfrm>
            <a:off x="624962" y="1479222"/>
            <a:ext cx="4099438" cy="52637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O:\iStock\1_iStock\stethoscope 3.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012" t="3032" r="21173" b="4640"/>
          <a:stretch/>
        </p:blipFill>
        <p:spPr bwMode="auto">
          <a:xfrm>
            <a:off x="5920873" y="1175658"/>
            <a:ext cx="2227810" cy="50654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3067553508"/>
              </p:ext>
            </p:extLst>
          </p:nvPr>
        </p:nvGraphicFramePr>
        <p:xfrm>
          <a:off x="869036" y="2865888"/>
          <a:ext cx="3611289" cy="1685026"/>
        </p:xfrm>
        <a:graphic>
          <a:graphicData uri="http://schemas.openxmlformats.org/drawingml/2006/table">
            <a:tbl>
              <a:tblPr firstRow="1" bandRow="1">
                <a:tableStyleId>{5C22544A-7EE6-4342-B048-85BDC9FD1C3A}</a:tableStyleId>
              </a:tblPr>
              <a:tblGrid>
                <a:gridCol w="1965512"/>
                <a:gridCol w="1645777"/>
              </a:tblGrid>
              <a:tr h="31066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solidFill>
                            <a:schemeClr val="bg1"/>
                          </a:solidFill>
                        </a:rPr>
                        <a:t>HSA Contribution Regulations</a:t>
                      </a:r>
                    </a:p>
                  </a:txBody>
                  <a:tcPr marL="76603" marR="76603" marT="38301" marB="38301"/>
                </a:tc>
                <a:tc hMerge="1">
                  <a:txBody>
                    <a:bodyPr/>
                    <a:lstStyle/>
                    <a:p>
                      <a:endParaRPr lang="en-US" dirty="0"/>
                    </a:p>
                  </a:txBody>
                  <a:tcPr/>
                </a:tc>
              </a:tr>
              <a:tr h="310666">
                <a:tc>
                  <a:txBody>
                    <a:bodyPr/>
                    <a:lstStyle/>
                    <a:p>
                      <a:r>
                        <a:rPr lang="en-US" sz="1200" b="1" dirty="0" smtClean="0"/>
                        <a:t>Coverage Type</a:t>
                      </a:r>
                      <a:endParaRPr lang="en-US" sz="1200" b="1" dirty="0"/>
                    </a:p>
                  </a:txBody>
                  <a:tcPr marL="76603" marR="76603" marT="38301" marB="38301" anchor="ctr"/>
                </a:tc>
                <a:tc>
                  <a:txBody>
                    <a:bodyPr/>
                    <a:lstStyle/>
                    <a:p>
                      <a:r>
                        <a:rPr lang="en-US" sz="1200" b="1" dirty="0" smtClean="0"/>
                        <a:t>2015 Annual Limit</a:t>
                      </a:r>
                      <a:endParaRPr lang="en-US" sz="1200" b="1" dirty="0"/>
                    </a:p>
                  </a:txBody>
                  <a:tcPr marL="76603" marR="76603" marT="38301" marB="38301" anchor="ctr"/>
                </a:tc>
              </a:tr>
              <a:tr h="310666">
                <a:tc>
                  <a:txBody>
                    <a:bodyPr/>
                    <a:lstStyle/>
                    <a:p>
                      <a:r>
                        <a:rPr lang="en-US" sz="1200" dirty="0" smtClean="0"/>
                        <a:t>Employee Only</a:t>
                      </a:r>
                      <a:endParaRPr lang="en-US" sz="1200" dirty="0"/>
                    </a:p>
                  </a:txBody>
                  <a:tcPr marL="76603" marR="76603" marT="38301" marB="38301" anchor="ctr"/>
                </a:tc>
                <a:tc>
                  <a:txBody>
                    <a:bodyPr/>
                    <a:lstStyle/>
                    <a:p>
                      <a:r>
                        <a:rPr lang="en-US" sz="1200" dirty="0" smtClean="0"/>
                        <a:t>$3,350</a:t>
                      </a:r>
                      <a:endParaRPr lang="en-US" sz="1200" dirty="0"/>
                    </a:p>
                  </a:txBody>
                  <a:tcPr marL="76603" marR="76603" marT="38301" marB="38301" anchor="ctr"/>
                </a:tc>
              </a:tr>
              <a:tr h="310666">
                <a:tc>
                  <a:txBody>
                    <a:bodyPr/>
                    <a:lstStyle/>
                    <a:p>
                      <a:r>
                        <a:rPr lang="en-US" sz="1200" dirty="0" smtClean="0"/>
                        <a:t>Employee +</a:t>
                      </a:r>
                      <a:r>
                        <a:rPr lang="en-US" sz="1200" baseline="0" dirty="0" smtClean="0"/>
                        <a:t> Dependent(s)</a:t>
                      </a:r>
                      <a:endParaRPr lang="en-US" sz="1200" dirty="0"/>
                    </a:p>
                  </a:txBody>
                  <a:tcPr marL="76603" marR="76603" marT="38301" marB="38301" anchor="ctr"/>
                </a:tc>
                <a:tc>
                  <a:txBody>
                    <a:bodyPr/>
                    <a:lstStyle/>
                    <a:p>
                      <a:r>
                        <a:rPr lang="en-US" sz="1200" dirty="0" smtClean="0"/>
                        <a:t>$6,650</a:t>
                      </a:r>
                      <a:endParaRPr lang="en-US" sz="1200" dirty="0"/>
                    </a:p>
                  </a:txBody>
                  <a:tcPr marL="76603" marR="76603" marT="38301" marB="38301" anchor="ctr"/>
                </a:tc>
              </a:tr>
              <a:tr h="434082">
                <a:tc>
                  <a:txBody>
                    <a:bodyPr/>
                    <a:lstStyle/>
                    <a:p>
                      <a:r>
                        <a:rPr lang="en-US" sz="1200" b="1" dirty="0" smtClean="0"/>
                        <a:t>Catch-Up </a:t>
                      </a:r>
                      <a:r>
                        <a:rPr lang="en-US" sz="1200" b="1" dirty="0" smtClean="0"/>
                        <a:t>Plan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mn-lt"/>
                        </a:rPr>
                        <a:t>(must be 55-65 years old</a:t>
                      </a:r>
                      <a:r>
                        <a:rPr lang="en-US" sz="1200" b="1" dirty="0">
                          <a:solidFill>
                            <a:schemeClr val="tx1"/>
                          </a:solidFill>
                          <a:latin typeface="+mn-lt"/>
                        </a:rPr>
                        <a:t>)</a:t>
                      </a:r>
                      <a:endParaRPr lang="en-US" sz="1200" dirty="0" smtClean="0">
                        <a:solidFill>
                          <a:schemeClr val="tx1"/>
                        </a:solidFill>
                        <a:latin typeface="+mn-lt"/>
                      </a:endParaRPr>
                    </a:p>
                  </a:txBody>
                  <a:tcPr marL="76603" marR="76603" marT="38301" marB="38301" anchor="ctr"/>
                </a:tc>
                <a:tc>
                  <a:txBody>
                    <a:bodyPr/>
                    <a:lstStyle/>
                    <a:p>
                      <a:r>
                        <a:rPr lang="en-US" sz="1200" b="1" dirty="0" smtClean="0"/>
                        <a:t>extra $1,000</a:t>
                      </a:r>
                      <a:endParaRPr lang="en-US" sz="1200" b="1" dirty="0"/>
                    </a:p>
                  </a:txBody>
                  <a:tcPr marL="76603" marR="76603" marT="38301" marB="38301" anchor="ctr"/>
                </a:tc>
              </a:tr>
            </a:tbl>
          </a:graphicData>
        </a:graphic>
      </p:graphicFrame>
    </p:spTree>
    <p:extLst>
      <p:ext uri="{BB962C8B-B14F-4D97-AF65-F5344CB8AC3E}">
        <p14:creationId xmlns:p14="http://schemas.microsoft.com/office/powerpoint/2010/main" val="4179627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81000" y="1447800"/>
            <a:ext cx="8382000" cy="4648200"/>
          </a:xfrm>
          <a:prstGeom prst="rect">
            <a:avLst/>
          </a:prstGeom>
        </p:spPr>
        <p:txBody>
          <a:bodyPr/>
          <a:lstStyle/>
          <a:p>
            <a:pPr marL="0" indent="0">
              <a:buNone/>
            </a:pPr>
            <a:r>
              <a:rPr lang="en-US" sz="1800" dirty="0" smtClean="0"/>
              <a:t>Per IRS, individuals are qualified for an HSA if they are:</a:t>
            </a:r>
          </a:p>
          <a:p>
            <a:r>
              <a:rPr lang="en-US" sz="1800" dirty="0" smtClean="0"/>
              <a:t>Covered by an HSA compatible high deductible health plan</a:t>
            </a:r>
          </a:p>
          <a:p>
            <a:r>
              <a:rPr lang="en-US" sz="1800" dirty="0" smtClean="0"/>
              <a:t>Not covered by any other health plan</a:t>
            </a:r>
          </a:p>
          <a:p>
            <a:r>
              <a:rPr lang="en-US" sz="1800" dirty="0" smtClean="0"/>
              <a:t>Not claimed as a dependent on another person’s tax return (excluding spouses per Internal Revenue Code) </a:t>
            </a:r>
          </a:p>
          <a:p>
            <a:r>
              <a:rPr lang="en-US" sz="1800" dirty="0" smtClean="0"/>
              <a:t>Not enrolled in Medicare or a Tricare program</a:t>
            </a:r>
            <a:endParaRPr lang="en-US" sz="1800" dirty="0" smtClean="0"/>
          </a:p>
        </p:txBody>
      </p:sp>
      <p:sp>
        <p:nvSpPr>
          <p:cNvPr id="3" name="Title 2"/>
          <p:cNvSpPr>
            <a:spLocks noGrp="1"/>
          </p:cNvSpPr>
          <p:nvPr>
            <p:ph type="title"/>
          </p:nvPr>
        </p:nvSpPr>
        <p:spPr/>
        <p:txBody>
          <a:bodyPr/>
          <a:lstStyle/>
          <a:p>
            <a:r>
              <a:rPr lang="en-US" smtClean="0"/>
              <a:t>Who is eligible to participate?</a:t>
            </a:r>
            <a:endParaRPr lang="en-US" dirty="0"/>
          </a:p>
        </p:txBody>
      </p:sp>
      <p:pic>
        <p:nvPicPr>
          <p:cNvPr id="3075" name="Picture 3" descr="O:\GrpCommunications\CL - Clients\MedImpact\Marketing Communications\2015\PPT\NEO\people-0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52800"/>
            <a:ext cx="91440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243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WREB">
      <a:dk1>
        <a:sysClr val="windowText" lastClr="000000"/>
      </a:dk1>
      <a:lt1>
        <a:sysClr val="window" lastClr="FFFFFF"/>
      </a:lt1>
      <a:dk2>
        <a:srgbClr val="5CAD99"/>
      </a:dk2>
      <a:lt2>
        <a:srgbClr val="E2DCC8"/>
      </a:lt2>
      <a:accent1>
        <a:srgbClr val="0481C6"/>
      </a:accent1>
      <a:accent2>
        <a:srgbClr val="77A13B"/>
      </a:accent2>
      <a:accent3>
        <a:srgbClr val="939FA1"/>
      </a:accent3>
      <a:accent4>
        <a:srgbClr val="00AEEF"/>
      </a:accent4>
      <a:accent5>
        <a:srgbClr val="DA6D32"/>
      </a:accent5>
      <a:accent6>
        <a:srgbClr val="AED30A"/>
      </a:accent6>
      <a:hlink>
        <a:srgbClr val="0481C6"/>
      </a:hlink>
      <a:folHlink>
        <a:srgbClr val="0481C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529</TotalTime>
  <Words>498</Words>
  <Application>Microsoft Office PowerPoint</Application>
  <PresentationFormat>On-screen Show (4:3)</PresentationFormat>
  <Paragraphs>64</Paragraphs>
  <Slides>5</Slides>
  <Notes>3</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Custom Design</vt:lpstr>
      <vt:lpstr>What Is An HDHP HSA?</vt:lpstr>
      <vt:lpstr>How the HDHP HSA Works</vt:lpstr>
      <vt:lpstr>HSA Features</vt:lpstr>
      <vt:lpstr>IRS Maximums</vt:lpstr>
      <vt:lpstr>Who is eligible to participate?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BENEFITS OPEN ENROLLMENT</dc:title>
  <dc:creator>Hartman, Anne</dc:creator>
  <cp:lastModifiedBy>Meagan Tyson</cp:lastModifiedBy>
  <cp:revision>52</cp:revision>
  <dcterms:modified xsi:type="dcterms:W3CDTF">2015-06-03T20:53:48Z</dcterms:modified>
</cp:coreProperties>
</file>